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8"/>
  </p:notesMasterIdLst>
  <p:sldIdLst>
    <p:sldId id="256" r:id="rId2"/>
    <p:sldId id="257" r:id="rId3"/>
    <p:sldId id="259" r:id="rId4"/>
    <p:sldId id="264" r:id="rId5"/>
    <p:sldId id="289" r:id="rId6"/>
    <p:sldId id="265" r:id="rId7"/>
    <p:sldId id="258" r:id="rId8"/>
    <p:sldId id="290" r:id="rId9"/>
    <p:sldId id="291" r:id="rId10"/>
    <p:sldId id="292" r:id="rId11"/>
    <p:sldId id="273" r:id="rId12"/>
    <p:sldId id="293" r:id="rId13"/>
    <p:sldId id="260" r:id="rId14"/>
    <p:sldId id="294" r:id="rId15"/>
    <p:sldId id="275" r:id="rId16"/>
    <p:sldId id="295" r:id="rId17"/>
    <p:sldId id="296" r:id="rId18"/>
    <p:sldId id="297" r:id="rId19"/>
    <p:sldId id="298" r:id="rId20"/>
    <p:sldId id="299" r:id="rId21"/>
    <p:sldId id="300" r:id="rId22"/>
    <p:sldId id="301" r:id="rId23"/>
    <p:sldId id="302" r:id="rId24"/>
    <p:sldId id="303" r:id="rId25"/>
    <p:sldId id="304" r:id="rId26"/>
    <p:sldId id="261" r:id="rId27"/>
    <p:sldId id="279" r:id="rId28"/>
    <p:sldId id="305" r:id="rId29"/>
    <p:sldId id="306" r:id="rId30"/>
    <p:sldId id="307" r:id="rId31"/>
    <p:sldId id="308" r:id="rId32"/>
    <p:sldId id="309" r:id="rId33"/>
    <p:sldId id="262" r:id="rId34"/>
    <p:sldId id="284" r:id="rId35"/>
    <p:sldId id="282" r:id="rId36"/>
    <p:sldId id="288" r:id="rId37"/>
  </p:sldIdLst>
  <p:sldSz cx="9144000" cy="514191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19">
          <p15:clr>
            <a:srgbClr val="A4A3A4"/>
          </p15:clr>
        </p15:guide>
        <p15:guide id="2" pos="2880">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2A95F1"/>
    <a:srgbClr val="03CCCE"/>
    <a:srgbClr val="F7F7F9"/>
    <a:srgbClr val="3C4157"/>
    <a:srgbClr val="02A6A6"/>
    <a:srgbClr val="596181"/>
    <a:srgbClr val="EFF6FC"/>
    <a:srgbClr val="3B445B"/>
    <a:srgbClr val="D4E8F8"/>
    <a:srgbClr val="E2EF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1442" autoAdjust="0"/>
    <p:restoredTop sz="85017" autoAdjust="0"/>
  </p:normalViewPr>
  <p:slideViewPr>
    <p:cSldViewPr showGuides="1">
      <p:cViewPr varScale="1">
        <p:scale>
          <a:sx n="130" d="100"/>
          <a:sy n="130" d="100"/>
        </p:scale>
        <p:origin x="1314" y="126"/>
      </p:cViewPr>
      <p:guideLst>
        <p:guide orient="horz" pos="1619"/>
        <p:guide pos="2880"/>
      </p:guideLst>
    </p:cSldViewPr>
  </p:slideViewPr>
  <p:notesTextViewPr>
    <p:cViewPr>
      <p:scale>
        <a:sx n="1" d="1"/>
        <a:sy n="1" d="1"/>
      </p:scale>
      <p:origin x="0" y="0"/>
    </p:cViewPr>
  </p:notesTextViewPr>
  <p:sorterViewPr>
    <p:cViewPr>
      <p:scale>
        <a:sx n="100" d="100"/>
        <a:sy n="100" d="100"/>
      </p:scale>
      <p:origin x="0" y="0"/>
    </p:cViewPr>
  </p:sorterViewPr>
  <p:notesViewPr>
    <p:cSldViewPr showGuides="1">
      <p:cViewPr varScale="1">
        <p:scale>
          <a:sx n="86" d="100"/>
          <a:sy n="86" d="100"/>
        </p:scale>
        <p:origin x="-3846" y="-90"/>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4D79097E-DDD7-483D-B357-48CFAB5DA0B6}" type="datetimeFigureOut">
              <a:rPr lang="zh-CN" altLang="en-US" smtClean="0"/>
              <a:t>2020/8/23</a:t>
            </a:fld>
            <a:endParaRPr lang="zh-CN" altLang="en-US"/>
          </a:p>
        </p:txBody>
      </p:sp>
      <p:sp>
        <p:nvSpPr>
          <p:cNvPr id="4" name="幻灯片图像占位符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E685E652-0FE1-4A17-B02D-BB6472ECDD49}" type="slidenum">
              <a:rPr lang="zh-CN" altLang="en-US" smtClean="0"/>
              <a:t>‹#›</a:t>
            </a:fld>
            <a:endParaRPr lang="zh-CN" altLang="en-US"/>
          </a:p>
        </p:txBody>
      </p:sp>
    </p:spTree>
    <p:extLst>
      <p:ext uri="{BB962C8B-B14F-4D97-AF65-F5344CB8AC3E}">
        <p14:creationId xmlns:p14="http://schemas.microsoft.com/office/powerpoint/2010/main" val="174067173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a:t>
            </a:fld>
            <a:endParaRPr lang="zh-CN" altLang="en-US"/>
          </a:p>
        </p:txBody>
      </p:sp>
    </p:spTree>
    <p:extLst>
      <p:ext uri="{BB962C8B-B14F-4D97-AF65-F5344CB8AC3E}">
        <p14:creationId xmlns:p14="http://schemas.microsoft.com/office/powerpoint/2010/main" val="168413369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10</a:t>
            </a:fld>
            <a:endParaRPr lang="zh-CN" altLang="en-US"/>
          </a:p>
        </p:txBody>
      </p:sp>
    </p:spTree>
    <p:extLst>
      <p:ext uri="{BB962C8B-B14F-4D97-AF65-F5344CB8AC3E}">
        <p14:creationId xmlns:p14="http://schemas.microsoft.com/office/powerpoint/2010/main" val="187118191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11</a:t>
            </a:fld>
            <a:endParaRPr lang="zh-CN" altLang="en-US"/>
          </a:p>
        </p:txBody>
      </p:sp>
    </p:spTree>
    <p:extLst>
      <p:ext uri="{BB962C8B-B14F-4D97-AF65-F5344CB8AC3E}">
        <p14:creationId xmlns:p14="http://schemas.microsoft.com/office/powerpoint/2010/main" val="14145635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12</a:t>
            </a:fld>
            <a:endParaRPr lang="zh-CN" altLang="en-US"/>
          </a:p>
        </p:txBody>
      </p:sp>
    </p:spTree>
    <p:extLst>
      <p:ext uri="{BB962C8B-B14F-4D97-AF65-F5344CB8AC3E}">
        <p14:creationId xmlns:p14="http://schemas.microsoft.com/office/powerpoint/2010/main" val="397604687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13</a:t>
            </a:fld>
            <a:endParaRPr lang="zh-CN" altLang="en-US"/>
          </a:p>
        </p:txBody>
      </p:sp>
    </p:spTree>
    <p:extLst>
      <p:ext uri="{BB962C8B-B14F-4D97-AF65-F5344CB8AC3E}">
        <p14:creationId xmlns:p14="http://schemas.microsoft.com/office/powerpoint/2010/main" val="404361197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14</a:t>
            </a:fld>
            <a:endParaRPr lang="zh-CN" altLang="en-US"/>
          </a:p>
        </p:txBody>
      </p:sp>
    </p:spTree>
    <p:extLst>
      <p:ext uri="{BB962C8B-B14F-4D97-AF65-F5344CB8AC3E}">
        <p14:creationId xmlns:p14="http://schemas.microsoft.com/office/powerpoint/2010/main" val="32711685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15</a:t>
            </a:fld>
            <a:endParaRPr lang="zh-CN" altLang="en-US"/>
          </a:p>
        </p:txBody>
      </p:sp>
    </p:spTree>
    <p:extLst>
      <p:ext uri="{BB962C8B-B14F-4D97-AF65-F5344CB8AC3E}">
        <p14:creationId xmlns:p14="http://schemas.microsoft.com/office/powerpoint/2010/main" val="380768457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16</a:t>
            </a:fld>
            <a:endParaRPr lang="zh-CN" altLang="en-US"/>
          </a:p>
        </p:txBody>
      </p:sp>
    </p:spTree>
    <p:extLst>
      <p:ext uri="{BB962C8B-B14F-4D97-AF65-F5344CB8AC3E}">
        <p14:creationId xmlns:p14="http://schemas.microsoft.com/office/powerpoint/2010/main" val="34292856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17</a:t>
            </a:fld>
            <a:endParaRPr lang="zh-CN" altLang="en-US"/>
          </a:p>
        </p:txBody>
      </p:sp>
    </p:spTree>
    <p:extLst>
      <p:ext uri="{BB962C8B-B14F-4D97-AF65-F5344CB8AC3E}">
        <p14:creationId xmlns:p14="http://schemas.microsoft.com/office/powerpoint/2010/main" val="298763258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18</a:t>
            </a:fld>
            <a:endParaRPr lang="zh-CN" altLang="en-US"/>
          </a:p>
        </p:txBody>
      </p:sp>
    </p:spTree>
    <p:extLst>
      <p:ext uri="{BB962C8B-B14F-4D97-AF65-F5344CB8AC3E}">
        <p14:creationId xmlns:p14="http://schemas.microsoft.com/office/powerpoint/2010/main" val="313036087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19</a:t>
            </a:fld>
            <a:endParaRPr lang="zh-CN" altLang="en-US"/>
          </a:p>
        </p:txBody>
      </p:sp>
    </p:spTree>
    <p:extLst>
      <p:ext uri="{BB962C8B-B14F-4D97-AF65-F5344CB8AC3E}">
        <p14:creationId xmlns:p14="http://schemas.microsoft.com/office/powerpoint/2010/main" val="191919516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a:t>
            </a:fld>
            <a:endParaRPr lang="zh-CN" altLang="en-US"/>
          </a:p>
        </p:txBody>
      </p:sp>
    </p:spTree>
    <p:extLst>
      <p:ext uri="{BB962C8B-B14F-4D97-AF65-F5344CB8AC3E}">
        <p14:creationId xmlns:p14="http://schemas.microsoft.com/office/powerpoint/2010/main" val="18195472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20</a:t>
            </a:fld>
            <a:endParaRPr lang="zh-CN" altLang="en-US"/>
          </a:p>
        </p:txBody>
      </p:sp>
    </p:spTree>
    <p:extLst>
      <p:ext uri="{BB962C8B-B14F-4D97-AF65-F5344CB8AC3E}">
        <p14:creationId xmlns:p14="http://schemas.microsoft.com/office/powerpoint/2010/main" val="420618453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21</a:t>
            </a:fld>
            <a:endParaRPr lang="zh-CN" altLang="en-US"/>
          </a:p>
        </p:txBody>
      </p:sp>
    </p:spTree>
    <p:extLst>
      <p:ext uri="{BB962C8B-B14F-4D97-AF65-F5344CB8AC3E}">
        <p14:creationId xmlns:p14="http://schemas.microsoft.com/office/powerpoint/2010/main" val="179912582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22</a:t>
            </a:fld>
            <a:endParaRPr lang="zh-CN" altLang="en-US"/>
          </a:p>
        </p:txBody>
      </p:sp>
    </p:spTree>
    <p:extLst>
      <p:ext uri="{BB962C8B-B14F-4D97-AF65-F5344CB8AC3E}">
        <p14:creationId xmlns:p14="http://schemas.microsoft.com/office/powerpoint/2010/main" val="78710422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23</a:t>
            </a:fld>
            <a:endParaRPr lang="zh-CN" altLang="en-US"/>
          </a:p>
        </p:txBody>
      </p:sp>
    </p:spTree>
    <p:extLst>
      <p:ext uri="{BB962C8B-B14F-4D97-AF65-F5344CB8AC3E}">
        <p14:creationId xmlns:p14="http://schemas.microsoft.com/office/powerpoint/2010/main" val="21865236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24</a:t>
            </a:fld>
            <a:endParaRPr lang="zh-CN" altLang="en-US"/>
          </a:p>
        </p:txBody>
      </p:sp>
    </p:spTree>
    <p:extLst>
      <p:ext uri="{BB962C8B-B14F-4D97-AF65-F5344CB8AC3E}">
        <p14:creationId xmlns:p14="http://schemas.microsoft.com/office/powerpoint/2010/main" val="85469960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25</a:t>
            </a:fld>
            <a:endParaRPr lang="zh-CN" altLang="en-US"/>
          </a:p>
        </p:txBody>
      </p:sp>
    </p:spTree>
    <p:extLst>
      <p:ext uri="{BB962C8B-B14F-4D97-AF65-F5344CB8AC3E}">
        <p14:creationId xmlns:p14="http://schemas.microsoft.com/office/powerpoint/2010/main" val="243998907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26</a:t>
            </a:fld>
            <a:endParaRPr lang="zh-CN" altLang="en-US"/>
          </a:p>
        </p:txBody>
      </p:sp>
    </p:spTree>
    <p:extLst>
      <p:ext uri="{BB962C8B-B14F-4D97-AF65-F5344CB8AC3E}">
        <p14:creationId xmlns:p14="http://schemas.microsoft.com/office/powerpoint/2010/main" val="119628949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27</a:t>
            </a:fld>
            <a:endParaRPr lang="zh-CN" altLang="en-US"/>
          </a:p>
        </p:txBody>
      </p:sp>
    </p:spTree>
    <p:extLst>
      <p:ext uri="{BB962C8B-B14F-4D97-AF65-F5344CB8AC3E}">
        <p14:creationId xmlns:p14="http://schemas.microsoft.com/office/powerpoint/2010/main" val="162577929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28</a:t>
            </a:fld>
            <a:endParaRPr lang="zh-CN" altLang="en-US"/>
          </a:p>
        </p:txBody>
      </p:sp>
    </p:spTree>
    <p:extLst>
      <p:ext uri="{BB962C8B-B14F-4D97-AF65-F5344CB8AC3E}">
        <p14:creationId xmlns:p14="http://schemas.microsoft.com/office/powerpoint/2010/main" val="54920218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29</a:t>
            </a:fld>
            <a:endParaRPr lang="zh-CN" altLang="en-US"/>
          </a:p>
        </p:txBody>
      </p:sp>
    </p:spTree>
    <p:extLst>
      <p:ext uri="{BB962C8B-B14F-4D97-AF65-F5344CB8AC3E}">
        <p14:creationId xmlns:p14="http://schemas.microsoft.com/office/powerpoint/2010/main" val="408612443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3</a:t>
            </a:fld>
            <a:endParaRPr lang="zh-CN" altLang="en-US"/>
          </a:p>
        </p:txBody>
      </p:sp>
    </p:spTree>
    <p:extLst>
      <p:ext uri="{BB962C8B-B14F-4D97-AF65-F5344CB8AC3E}">
        <p14:creationId xmlns:p14="http://schemas.microsoft.com/office/powerpoint/2010/main" val="316971226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30</a:t>
            </a:fld>
            <a:endParaRPr lang="zh-CN" altLang="en-US"/>
          </a:p>
        </p:txBody>
      </p:sp>
    </p:spTree>
    <p:extLst>
      <p:ext uri="{BB962C8B-B14F-4D97-AF65-F5344CB8AC3E}">
        <p14:creationId xmlns:p14="http://schemas.microsoft.com/office/powerpoint/2010/main" val="225770679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31</a:t>
            </a:fld>
            <a:endParaRPr lang="zh-CN" altLang="en-US"/>
          </a:p>
        </p:txBody>
      </p:sp>
    </p:spTree>
    <p:extLst>
      <p:ext uri="{BB962C8B-B14F-4D97-AF65-F5344CB8AC3E}">
        <p14:creationId xmlns:p14="http://schemas.microsoft.com/office/powerpoint/2010/main" val="382826381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E685E652-0FE1-4A17-B02D-BB6472ECDD49}" type="slidenum">
              <a:rPr lang="zh-CN" altLang="en-US" smtClean="0"/>
              <a:t>32</a:t>
            </a:fld>
            <a:endParaRPr lang="zh-CN" altLang="en-US"/>
          </a:p>
        </p:txBody>
      </p:sp>
    </p:spTree>
    <p:extLst>
      <p:ext uri="{BB962C8B-B14F-4D97-AF65-F5344CB8AC3E}">
        <p14:creationId xmlns:p14="http://schemas.microsoft.com/office/powerpoint/2010/main" val="85535067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33</a:t>
            </a:fld>
            <a:endParaRPr lang="zh-CN" altLang="en-US"/>
          </a:p>
        </p:txBody>
      </p:sp>
    </p:spTree>
    <p:extLst>
      <p:ext uri="{BB962C8B-B14F-4D97-AF65-F5344CB8AC3E}">
        <p14:creationId xmlns:p14="http://schemas.microsoft.com/office/powerpoint/2010/main" val="337521495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34</a:t>
            </a:fld>
            <a:endParaRPr lang="zh-CN" altLang="en-US"/>
          </a:p>
        </p:txBody>
      </p:sp>
    </p:spTree>
    <p:extLst>
      <p:ext uri="{BB962C8B-B14F-4D97-AF65-F5344CB8AC3E}">
        <p14:creationId xmlns:p14="http://schemas.microsoft.com/office/powerpoint/2010/main" val="48792561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35</a:t>
            </a:fld>
            <a:endParaRPr lang="zh-CN" altLang="en-US"/>
          </a:p>
        </p:txBody>
      </p:sp>
    </p:spTree>
    <p:extLst>
      <p:ext uri="{BB962C8B-B14F-4D97-AF65-F5344CB8AC3E}">
        <p14:creationId xmlns:p14="http://schemas.microsoft.com/office/powerpoint/2010/main" val="341749768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36</a:t>
            </a:fld>
            <a:endParaRPr lang="zh-CN" altLang="en-US"/>
          </a:p>
        </p:txBody>
      </p:sp>
    </p:spTree>
    <p:extLst>
      <p:ext uri="{BB962C8B-B14F-4D97-AF65-F5344CB8AC3E}">
        <p14:creationId xmlns:p14="http://schemas.microsoft.com/office/powerpoint/2010/main" val="89279981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4</a:t>
            </a:fld>
            <a:endParaRPr lang="zh-CN" altLang="en-US"/>
          </a:p>
        </p:txBody>
      </p:sp>
    </p:spTree>
    <p:extLst>
      <p:ext uri="{BB962C8B-B14F-4D97-AF65-F5344CB8AC3E}">
        <p14:creationId xmlns:p14="http://schemas.microsoft.com/office/powerpoint/2010/main" val="140480825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5</a:t>
            </a:fld>
            <a:endParaRPr lang="zh-CN" altLang="en-US"/>
          </a:p>
        </p:txBody>
      </p:sp>
    </p:spTree>
    <p:extLst>
      <p:ext uri="{BB962C8B-B14F-4D97-AF65-F5344CB8AC3E}">
        <p14:creationId xmlns:p14="http://schemas.microsoft.com/office/powerpoint/2010/main" val="117614027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6</a:t>
            </a:fld>
            <a:endParaRPr lang="zh-CN" altLang="en-US"/>
          </a:p>
        </p:txBody>
      </p:sp>
    </p:spTree>
    <p:extLst>
      <p:ext uri="{BB962C8B-B14F-4D97-AF65-F5344CB8AC3E}">
        <p14:creationId xmlns:p14="http://schemas.microsoft.com/office/powerpoint/2010/main" val="126100518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7</a:t>
            </a:fld>
            <a:endParaRPr lang="zh-CN" altLang="en-US"/>
          </a:p>
        </p:txBody>
      </p:sp>
    </p:spTree>
    <p:extLst>
      <p:ext uri="{BB962C8B-B14F-4D97-AF65-F5344CB8AC3E}">
        <p14:creationId xmlns:p14="http://schemas.microsoft.com/office/powerpoint/2010/main" val="19731318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8</a:t>
            </a:fld>
            <a:endParaRPr lang="zh-CN" altLang="en-US"/>
          </a:p>
        </p:txBody>
      </p:sp>
    </p:spTree>
    <p:extLst>
      <p:ext uri="{BB962C8B-B14F-4D97-AF65-F5344CB8AC3E}">
        <p14:creationId xmlns:p14="http://schemas.microsoft.com/office/powerpoint/2010/main" val="68158009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E685E652-0FE1-4A17-B02D-BB6472ECDD49}" type="slidenum">
              <a:rPr lang="zh-CN" altLang="en-US" smtClean="0"/>
              <a:t>9</a:t>
            </a:fld>
            <a:endParaRPr lang="zh-CN" altLang="en-US"/>
          </a:p>
        </p:txBody>
      </p:sp>
    </p:spTree>
    <p:extLst>
      <p:ext uri="{BB962C8B-B14F-4D97-AF65-F5344CB8AC3E}">
        <p14:creationId xmlns:p14="http://schemas.microsoft.com/office/powerpoint/2010/main" val="6337554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1_自定义版式">
    <p:spTree>
      <p:nvGrpSpPr>
        <p:cNvPr id="1" name=""/>
        <p:cNvGrpSpPr/>
        <p:nvPr/>
      </p:nvGrpSpPr>
      <p:grpSpPr>
        <a:xfrm>
          <a:off x="0" y="0"/>
          <a:ext cx="0" cy="0"/>
          <a:chOff x="0" y="0"/>
          <a:chExt cx="0" cy="0"/>
        </a:xfrm>
      </p:grpSpPr>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2_自定义版式">
    <p:spTree>
      <p:nvGrpSpPr>
        <p:cNvPr id="1" name=""/>
        <p:cNvGrpSpPr/>
        <p:nvPr/>
      </p:nvGrpSpPr>
      <p:grpSpPr>
        <a:xfrm>
          <a:off x="0" y="0"/>
          <a:ext cx="0" cy="0"/>
          <a:chOff x="0" y="0"/>
          <a:chExt cx="0" cy="0"/>
        </a:xfrm>
      </p:grpSpPr>
      <p:sp>
        <p:nvSpPr>
          <p:cNvPr id="10" name="矩形 9"/>
          <p:cNvSpPr/>
          <p:nvPr userDrawn="1"/>
        </p:nvSpPr>
        <p:spPr>
          <a:xfrm>
            <a:off x="0" y="0"/>
            <a:ext cx="9144000" cy="410716"/>
          </a:xfrm>
          <a:prstGeom prst="rect">
            <a:avLst/>
          </a:prstGeom>
          <a:solidFill>
            <a:srgbClr val="3C41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6" name="直接连接符 25"/>
          <p:cNvCxnSpPr/>
          <p:nvPr userDrawn="1"/>
        </p:nvCxnSpPr>
        <p:spPr>
          <a:xfrm>
            <a:off x="1824038"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7" name="直接连接符 26"/>
          <p:cNvCxnSpPr/>
          <p:nvPr userDrawn="1"/>
        </p:nvCxnSpPr>
        <p:spPr>
          <a:xfrm>
            <a:off x="1835150"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365442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366553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54768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5485606"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72929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30408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sp>
        <p:nvSpPr>
          <p:cNvPr id="3" name="矩形 2"/>
          <p:cNvSpPr/>
          <p:nvPr userDrawn="1"/>
        </p:nvSpPr>
        <p:spPr>
          <a:xfrm>
            <a:off x="0" y="698748"/>
            <a:ext cx="9144000" cy="4443165"/>
          </a:xfrm>
          <a:prstGeom prst="rect">
            <a:avLst/>
          </a:prstGeom>
          <a:solidFill>
            <a:srgbClr val="F7F7F9"/>
          </a:solidFill>
          <a:ln w="6350">
            <a:solidFill>
              <a:srgbClr val="D4E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矩形 4"/>
          <p:cNvSpPr/>
          <p:nvPr userDrawn="1"/>
        </p:nvSpPr>
        <p:spPr>
          <a:xfrm>
            <a:off x="0" y="0"/>
            <a:ext cx="1829117" cy="410716"/>
          </a:xfrm>
          <a:prstGeom prst="rect">
            <a:avLst/>
          </a:prstGeom>
          <a:solidFill>
            <a:srgbClr val="03CCCE"/>
          </a:solidFill>
          <a:ln>
            <a:noFill/>
          </a:ln>
          <a:effectLst>
            <a:outerShdw blurRad="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4" name="矩形 3"/>
          <p:cNvSpPr/>
          <p:nvPr userDrawn="1"/>
        </p:nvSpPr>
        <p:spPr>
          <a:xfrm>
            <a:off x="0" y="331088"/>
            <a:ext cx="9144000" cy="367660"/>
          </a:xfrm>
          <a:custGeom>
            <a:avLst/>
            <a:gdLst/>
            <a:ahLst/>
            <a:cxnLst/>
            <a:rect l="l" t="t" r="r" b="b"/>
            <a:pathLst>
              <a:path w="9144000" h="367660">
                <a:moveTo>
                  <a:pt x="914626" y="0"/>
                </a:moveTo>
                <a:lnTo>
                  <a:pt x="960810" y="79628"/>
                </a:lnTo>
                <a:lnTo>
                  <a:pt x="9144000" y="79628"/>
                </a:lnTo>
                <a:lnTo>
                  <a:pt x="9144000" y="367660"/>
                </a:lnTo>
                <a:lnTo>
                  <a:pt x="0" y="367660"/>
                </a:lnTo>
                <a:lnTo>
                  <a:pt x="0" y="79628"/>
                </a:lnTo>
                <a:lnTo>
                  <a:pt x="868442" y="79628"/>
                </a:lnTo>
                <a:close/>
              </a:path>
            </a:pathLst>
          </a:custGeom>
          <a:solidFill>
            <a:srgbClr val="EFF6F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25" name="直接连接符 24"/>
          <p:cNvCxnSpPr/>
          <p:nvPr userDrawn="1"/>
        </p:nvCxnSpPr>
        <p:spPr>
          <a:xfrm>
            <a:off x="0" y="698748"/>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3_自定义版式">
    <p:spTree>
      <p:nvGrpSpPr>
        <p:cNvPr id="1" name=""/>
        <p:cNvGrpSpPr/>
        <p:nvPr/>
      </p:nvGrpSpPr>
      <p:grpSpPr>
        <a:xfrm>
          <a:off x="0" y="0"/>
          <a:ext cx="0" cy="0"/>
          <a:chOff x="0" y="0"/>
          <a:chExt cx="0" cy="0"/>
        </a:xfrm>
      </p:grpSpPr>
      <p:sp>
        <p:nvSpPr>
          <p:cNvPr id="3" name="矩形 2"/>
          <p:cNvSpPr/>
          <p:nvPr userDrawn="1"/>
        </p:nvSpPr>
        <p:spPr>
          <a:xfrm>
            <a:off x="0" y="0"/>
            <a:ext cx="9144000" cy="410716"/>
          </a:xfrm>
          <a:prstGeom prst="rect">
            <a:avLst/>
          </a:prstGeom>
          <a:solidFill>
            <a:srgbClr val="3C41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矩形 12"/>
          <p:cNvSpPr/>
          <p:nvPr userDrawn="1"/>
        </p:nvSpPr>
        <p:spPr>
          <a:xfrm>
            <a:off x="0" y="410716"/>
            <a:ext cx="9144000" cy="4731197"/>
          </a:xfrm>
          <a:prstGeom prst="rect">
            <a:avLst/>
          </a:prstGeom>
          <a:solidFill>
            <a:srgbClr val="F7F7F9"/>
          </a:solidFill>
          <a:ln w="6350">
            <a:solidFill>
              <a:srgbClr val="D4E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7" name="直接连接符 16"/>
          <p:cNvCxnSpPr/>
          <p:nvPr userDrawn="1"/>
        </p:nvCxnSpPr>
        <p:spPr>
          <a:xfrm>
            <a:off x="1824038"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1835150"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365442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366553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54768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5485606"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2929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730408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1828801" y="0"/>
            <a:ext cx="1829117" cy="410716"/>
          </a:xfrm>
          <a:prstGeom prst="rect">
            <a:avLst/>
          </a:prstGeom>
          <a:solidFill>
            <a:srgbClr val="03CCCE"/>
          </a:solidFill>
          <a:ln>
            <a:noFill/>
          </a:ln>
          <a:effectLst>
            <a:outerShdw blurRad="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4" name="矩形 13"/>
          <p:cNvSpPr/>
          <p:nvPr userDrawn="1"/>
        </p:nvSpPr>
        <p:spPr>
          <a:xfrm>
            <a:off x="0" y="331088"/>
            <a:ext cx="9144000" cy="367660"/>
          </a:xfrm>
          <a:custGeom>
            <a:avLst/>
            <a:gdLst/>
            <a:ahLst/>
            <a:cxnLst/>
            <a:rect l="l" t="t" r="r" b="b"/>
            <a:pathLst>
              <a:path w="9144000" h="367660">
                <a:moveTo>
                  <a:pt x="2743427" y="0"/>
                </a:moveTo>
                <a:lnTo>
                  <a:pt x="2789611" y="79628"/>
                </a:lnTo>
                <a:lnTo>
                  <a:pt x="9144000" y="79628"/>
                </a:lnTo>
                <a:lnTo>
                  <a:pt x="9144000" y="367660"/>
                </a:lnTo>
                <a:lnTo>
                  <a:pt x="0" y="367660"/>
                </a:lnTo>
                <a:lnTo>
                  <a:pt x="0" y="79628"/>
                </a:lnTo>
                <a:lnTo>
                  <a:pt x="2697243" y="79628"/>
                </a:lnTo>
                <a:close/>
              </a:path>
            </a:pathLst>
          </a:custGeom>
          <a:solidFill>
            <a:srgbClr val="EFF6F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6" name="直接连接符 15"/>
          <p:cNvCxnSpPr/>
          <p:nvPr userDrawn="1"/>
        </p:nvCxnSpPr>
        <p:spPr>
          <a:xfrm>
            <a:off x="0" y="698748"/>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4_自定义版式">
    <p:spTree>
      <p:nvGrpSpPr>
        <p:cNvPr id="1" name=""/>
        <p:cNvGrpSpPr/>
        <p:nvPr/>
      </p:nvGrpSpPr>
      <p:grpSpPr>
        <a:xfrm>
          <a:off x="0" y="0"/>
          <a:ext cx="0" cy="0"/>
          <a:chOff x="0" y="0"/>
          <a:chExt cx="0" cy="0"/>
        </a:xfrm>
      </p:grpSpPr>
      <p:sp>
        <p:nvSpPr>
          <p:cNvPr id="3" name="矩形 2"/>
          <p:cNvSpPr/>
          <p:nvPr userDrawn="1"/>
        </p:nvSpPr>
        <p:spPr>
          <a:xfrm>
            <a:off x="0" y="0"/>
            <a:ext cx="9144000" cy="410716"/>
          </a:xfrm>
          <a:prstGeom prst="rect">
            <a:avLst/>
          </a:prstGeom>
          <a:solidFill>
            <a:srgbClr val="3C41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矩形 12"/>
          <p:cNvSpPr/>
          <p:nvPr userDrawn="1"/>
        </p:nvSpPr>
        <p:spPr>
          <a:xfrm>
            <a:off x="0" y="410716"/>
            <a:ext cx="9144000" cy="4731197"/>
          </a:xfrm>
          <a:prstGeom prst="rect">
            <a:avLst/>
          </a:prstGeom>
          <a:solidFill>
            <a:srgbClr val="F7F7F9"/>
          </a:solidFill>
          <a:ln w="6350">
            <a:solidFill>
              <a:srgbClr val="D4E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7" name="直接连接符 16"/>
          <p:cNvCxnSpPr/>
          <p:nvPr userDrawn="1"/>
        </p:nvCxnSpPr>
        <p:spPr>
          <a:xfrm>
            <a:off x="1824038"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1835150"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365442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366553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54768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5485606"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2929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730408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3653780" y="0"/>
            <a:ext cx="1829117" cy="410716"/>
          </a:xfrm>
          <a:prstGeom prst="rect">
            <a:avLst/>
          </a:prstGeom>
          <a:solidFill>
            <a:srgbClr val="03CCCE"/>
          </a:solidFill>
          <a:ln>
            <a:noFill/>
          </a:ln>
          <a:effectLst>
            <a:outerShdw blurRad="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等腰三角形 14"/>
          <p:cNvSpPr/>
          <p:nvPr userDrawn="1"/>
        </p:nvSpPr>
        <p:spPr>
          <a:xfrm>
            <a:off x="0" y="331087"/>
            <a:ext cx="9144000" cy="367660"/>
          </a:xfrm>
          <a:custGeom>
            <a:avLst/>
            <a:gdLst/>
            <a:ahLst/>
            <a:cxnLst/>
            <a:rect l="l" t="t" r="r" b="b"/>
            <a:pathLst>
              <a:path w="9144000" h="367660">
                <a:moveTo>
                  <a:pt x="4568406" y="0"/>
                </a:moveTo>
                <a:lnTo>
                  <a:pt x="4614590" y="79628"/>
                </a:lnTo>
                <a:lnTo>
                  <a:pt x="9144000" y="79628"/>
                </a:lnTo>
                <a:lnTo>
                  <a:pt x="9144000" y="367660"/>
                </a:lnTo>
                <a:lnTo>
                  <a:pt x="0" y="367660"/>
                </a:lnTo>
                <a:lnTo>
                  <a:pt x="0" y="79628"/>
                </a:lnTo>
                <a:lnTo>
                  <a:pt x="4522222" y="79628"/>
                </a:lnTo>
                <a:close/>
              </a:path>
            </a:pathLst>
          </a:custGeom>
          <a:solidFill>
            <a:srgbClr val="EFF6F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6" name="直接连接符 15"/>
          <p:cNvCxnSpPr/>
          <p:nvPr userDrawn="1"/>
        </p:nvCxnSpPr>
        <p:spPr>
          <a:xfrm>
            <a:off x="0" y="698748"/>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5_自定义版式">
    <p:spTree>
      <p:nvGrpSpPr>
        <p:cNvPr id="1" name=""/>
        <p:cNvGrpSpPr/>
        <p:nvPr/>
      </p:nvGrpSpPr>
      <p:grpSpPr>
        <a:xfrm>
          <a:off x="0" y="0"/>
          <a:ext cx="0" cy="0"/>
          <a:chOff x="0" y="0"/>
          <a:chExt cx="0" cy="0"/>
        </a:xfrm>
      </p:grpSpPr>
      <p:sp>
        <p:nvSpPr>
          <p:cNvPr id="3" name="矩形 2"/>
          <p:cNvSpPr/>
          <p:nvPr userDrawn="1"/>
        </p:nvSpPr>
        <p:spPr>
          <a:xfrm>
            <a:off x="0" y="0"/>
            <a:ext cx="9144000" cy="410716"/>
          </a:xfrm>
          <a:prstGeom prst="rect">
            <a:avLst/>
          </a:prstGeom>
          <a:solidFill>
            <a:srgbClr val="3C41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矩形 12"/>
          <p:cNvSpPr/>
          <p:nvPr userDrawn="1"/>
        </p:nvSpPr>
        <p:spPr>
          <a:xfrm>
            <a:off x="0" y="410716"/>
            <a:ext cx="9144000" cy="4731197"/>
          </a:xfrm>
          <a:prstGeom prst="rect">
            <a:avLst/>
          </a:prstGeom>
          <a:solidFill>
            <a:srgbClr val="F7F7F9"/>
          </a:solidFill>
          <a:ln w="6350">
            <a:solidFill>
              <a:srgbClr val="D4E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7" name="直接连接符 16"/>
          <p:cNvCxnSpPr/>
          <p:nvPr userDrawn="1"/>
        </p:nvCxnSpPr>
        <p:spPr>
          <a:xfrm>
            <a:off x="1824038"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1835150"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365442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366553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54768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5485606"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2929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730408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5472113" y="0"/>
            <a:ext cx="1829117" cy="410716"/>
          </a:xfrm>
          <a:prstGeom prst="rect">
            <a:avLst/>
          </a:prstGeom>
          <a:solidFill>
            <a:srgbClr val="03CCCE"/>
          </a:solidFill>
          <a:ln>
            <a:noFill/>
          </a:ln>
          <a:effectLst>
            <a:outerShdw blurRad="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等腰三角形 14"/>
          <p:cNvSpPr/>
          <p:nvPr userDrawn="1"/>
        </p:nvSpPr>
        <p:spPr>
          <a:xfrm>
            <a:off x="0" y="331087"/>
            <a:ext cx="9144000" cy="367660"/>
          </a:xfrm>
          <a:custGeom>
            <a:avLst/>
            <a:gdLst/>
            <a:ahLst/>
            <a:cxnLst/>
            <a:rect l="l" t="t" r="r" b="b"/>
            <a:pathLst>
              <a:path w="9144000" h="367660">
                <a:moveTo>
                  <a:pt x="6386739" y="0"/>
                </a:moveTo>
                <a:lnTo>
                  <a:pt x="6432923" y="79628"/>
                </a:lnTo>
                <a:lnTo>
                  <a:pt x="9144000" y="79628"/>
                </a:lnTo>
                <a:lnTo>
                  <a:pt x="9144000" y="367660"/>
                </a:lnTo>
                <a:lnTo>
                  <a:pt x="0" y="367660"/>
                </a:lnTo>
                <a:lnTo>
                  <a:pt x="0" y="79628"/>
                </a:lnTo>
                <a:lnTo>
                  <a:pt x="6340555" y="79628"/>
                </a:lnTo>
                <a:close/>
              </a:path>
            </a:pathLst>
          </a:custGeom>
          <a:solidFill>
            <a:srgbClr val="EFF6F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6" name="直接连接符 15"/>
          <p:cNvCxnSpPr/>
          <p:nvPr userDrawn="1"/>
        </p:nvCxnSpPr>
        <p:spPr>
          <a:xfrm>
            <a:off x="0" y="698748"/>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6_自定义版式">
    <p:spTree>
      <p:nvGrpSpPr>
        <p:cNvPr id="1" name=""/>
        <p:cNvGrpSpPr/>
        <p:nvPr/>
      </p:nvGrpSpPr>
      <p:grpSpPr>
        <a:xfrm>
          <a:off x="0" y="0"/>
          <a:ext cx="0" cy="0"/>
          <a:chOff x="0" y="0"/>
          <a:chExt cx="0" cy="0"/>
        </a:xfrm>
      </p:grpSpPr>
      <p:sp>
        <p:nvSpPr>
          <p:cNvPr id="3" name="矩形 2"/>
          <p:cNvSpPr/>
          <p:nvPr userDrawn="1"/>
        </p:nvSpPr>
        <p:spPr>
          <a:xfrm>
            <a:off x="0" y="0"/>
            <a:ext cx="9144000" cy="410716"/>
          </a:xfrm>
          <a:prstGeom prst="rect">
            <a:avLst/>
          </a:prstGeom>
          <a:solidFill>
            <a:srgbClr val="3C4157"/>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3" name="矩形 12"/>
          <p:cNvSpPr/>
          <p:nvPr userDrawn="1"/>
        </p:nvSpPr>
        <p:spPr>
          <a:xfrm>
            <a:off x="0" y="410716"/>
            <a:ext cx="9144000" cy="4731197"/>
          </a:xfrm>
          <a:prstGeom prst="rect">
            <a:avLst/>
          </a:prstGeom>
          <a:solidFill>
            <a:srgbClr val="F7F7F9"/>
          </a:solidFill>
          <a:ln w="6350">
            <a:solidFill>
              <a:srgbClr val="D4E7F9"/>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7" name="直接连接符 16"/>
          <p:cNvCxnSpPr/>
          <p:nvPr userDrawn="1"/>
        </p:nvCxnSpPr>
        <p:spPr>
          <a:xfrm>
            <a:off x="1824038"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18" name="直接连接符 17"/>
          <p:cNvCxnSpPr/>
          <p:nvPr userDrawn="1"/>
        </p:nvCxnSpPr>
        <p:spPr>
          <a:xfrm>
            <a:off x="1835150"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19" name="直接连接符 18"/>
          <p:cNvCxnSpPr/>
          <p:nvPr userDrawn="1"/>
        </p:nvCxnSpPr>
        <p:spPr>
          <a:xfrm>
            <a:off x="365442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0" name="直接连接符 19"/>
          <p:cNvCxnSpPr/>
          <p:nvPr userDrawn="1"/>
        </p:nvCxnSpPr>
        <p:spPr>
          <a:xfrm>
            <a:off x="366553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1" name="直接连接符 20"/>
          <p:cNvCxnSpPr/>
          <p:nvPr userDrawn="1"/>
        </p:nvCxnSpPr>
        <p:spPr>
          <a:xfrm>
            <a:off x="54768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2" name="直接连接符 21"/>
          <p:cNvCxnSpPr/>
          <p:nvPr userDrawn="1"/>
        </p:nvCxnSpPr>
        <p:spPr>
          <a:xfrm>
            <a:off x="5485606"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cxnSp>
        <p:nvCxnSpPr>
          <p:cNvPr id="23" name="直接连接符 22"/>
          <p:cNvCxnSpPr/>
          <p:nvPr userDrawn="1"/>
        </p:nvCxnSpPr>
        <p:spPr>
          <a:xfrm>
            <a:off x="7292975" y="0"/>
            <a:ext cx="0" cy="410716"/>
          </a:xfrm>
          <a:prstGeom prst="line">
            <a:avLst/>
          </a:prstGeom>
          <a:ln w="63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4" name="直接连接符 23"/>
          <p:cNvCxnSpPr/>
          <p:nvPr userDrawn="1"/>
        </p:nvCxnSpPr>
        <p:spPr>
          <a:xfrm>
            <a:off x="7304087" y="0"/>
            <a:ext cx="0" cy="410716"/>
          </a:xfrm>
          <a:prstGeom prst="line">
            <a:avLst/>
          </a:prstGeom>
          <a:ln w="9525">
            <a:solidFill>
              <a:srgbClr val="596181"/>
            </a:solidFill>
          </a:ln>
        </p:spPr>
        <p:style>
          <a:lnRef idx="1">
            <a:schemeClr val="accent1"/>
          </a:lnRef>
          <a:fillRef idx="0">
            <a:schemeClr val="accent1"/>
          </a:fillRef>
          <a:effectRef idx="0">
            <a:schemeClr val="accent1"/>
          </a:effectRef>
          <a:fontRef idx="minor">
            <a:schemeClr val="tx1"/>
          </a:fontRef>
        </p:style>
      </p:cxnSp>
      <p:sp>
        <p:nvSpPr>
          <p:cNvPr id="12" name="矩形 11"/>
          <p:cNvSpPr/>
          <p:nvPr userDrawn="1"/>
        </p:nvSpPr>
        <p:spPr>
          <a:xfrm>
            <a:off x="7310121" y="0"/>
            <a:ext cx="1833879" cy="410716"/>
          </a:xfrm>
          <a:prstGeom prst="rect">
            <a:avLst/>
          </a:prstGeom>
          <a:solidFill>
            <a:srgbClr val="03CCCE"/>
          </a:solidFill>
          <a:ln>
            <a:noFill/>
          </a:ln>
          <a:effectLst>
            <a:outerShdw blurRad="38100" dir="16200000" rotWithShape="0">
              <a:prstClr val="black">
                <a:alpha val="2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sp>
        <p:nvSpPr>
          <p:cNvPr id="15" name="等腰三角形 14"/>
          <p:cNvSpPr/>
          <p:nvPr userDrawn="1"/>
        </p:nvSpPr>
        <p:spPr>
          <a:xfrm>
            <a:off x="0" y="331087"/>
            <a:ext cx="9144000" cy="367660"/>
          </a:xfrm>
          <a:custGeom>
            <a:avLst/>
            <a:gdLst/>
            <a:ahLst/>
            <a:cxnLst/>
            <a:rect l="l" t="t" r="r" b="b"/>
            <a:pathLst>
              <a:path w="9144000" h="367660">
                <a:moveTo>
                  <a:pt x="8224747" y="0"/>
                </a:moveTo>
                <a:lnTo>
                  <a:pt x="8270931" y="79628"/>
                </a:lnTo>
                <a:lnTo>
                  <a:pt x="9144000" y="79628"/>
                </a:lnTo>
                <a:lnTo>
                  <a:pt x="9144000" y="367660"/>
                </a:lnTo>
                <a:lnTo>
                  <a:pt x="0" y="367660"/>
                </a:lnTo>
                <a:lnTo>
                  <a:pt x="0" y="79628"/>
                </a:lnTo>
                <a:lnTo>
                  <a:pt x="8178563" y="79628"/>
                </a:lnTo>
                <a:close/>
              </a:path>
            </a:pathLst>
          </a:custGeom>
          <a:solidFill>
            <a:srgbClr val="EFF6FC"/>
          </a:solid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zh-CN" altLang="en-US"/>
          </a:p>
        </p:txBody>
      </p:sp>
      <p:cxnSp>
        <p:nvCxnSpPr>
          <p:cNvPr id="16" name="直接连接符 15"/>
          <p:cNvCxnSpPr/>
          <p:nvPr userDrawn="1"/>
        </p:nvCxnSpPr>
        <p:spPr>
          <a:xfrm>
            <a:off x="0" y="698748"/>
            <a:ext cx="9144000" cy="0"/>
          </a:xfrm>
          <a:prstGeom prst="line">
            <a:avLst/>
          </a:prstGeom>
          <a:ln w="6350">
            <a:solidFill>
              <a:schemeClr val="bg1">
                <a:lumMod val="85000"/>
              </a:schemeClr>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gradFill flip="none" rotWithShape="1">
          <a:gsLst>
            <a:gs pos="0">
              <a:srgbClr val="03CCCE"/>
            </a:gs>
            <a:gs pos="100000">
              <a:srgbClr val="3B445B"/>
            </a:gs>
          </a:gsLst>
          <a:lin ang="2700000" scaled="0"/>
          <a:tileRect/>
        </a:gra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Lst>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7.xml"/><Relationship Id="rId1" Type="http://schemas.openxmlformats.org/officeDocument/2006/relationships/slideLayout" Target="../slideLayouts/slideLayout6.xml"/><Relationship Id="rId5" Type="http://schemas.openxmlformats.org/officeDocument/2006/relationships/image" Target="../media/image13.png"/><Relationship Id="rId4" Type="http://schemas.openxmlformats.org/officeDocument/2006/relationships/image" Target="../media/image12.png"/></Relationships>
</file>

<file path=ppt/slides/_rels/slide18.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7.png"/><Relationship Id="rId5" Type="http://schemas.openxmlformats.org/officeDocument/2006/relationships/image" Target="../media/image16.png"/><Relationship Id="rId10" Type="http://schemas.openxmlformats.org/officeDocument/2006/relationships/image" Target="../media/image21.png"/><Relationship Id="rId4" Type="http://schemas.openxmlformats.org/officeDocument/2006/relationships/image" Target="../media/image15.png"/><Relationship Id="rId9" Type="http://schemas.openxmlformats.org/officeDocument/2006/relationships/image" Target="../media/image20.png"/></Relationships>
</file>

<file path=ppt/slides/_rels/slide19.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6.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6.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28.png"/></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6.xml"/><Relationship Id="rId5" Type="http://schemas.openxmlformats.org/officeDocument/2006/relationships/image" Target="../media/image34.png"/><Relationship Id="rId4" Type="http://schemas.openxmlformats.org/officeDocument/2006/relationships/image" Target="../media/image33.png"/></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35.png"/><Relationship Id="rId7" Type="http://schemas.openxmlformats.org/officeDocument/2006/relationships/image" Target="../media/image39.png"/><Relationship Id="rId2" Type="http://schemas.openxmlformats.org/officeDocument/2006/relationships/notesSlide" Target="../notesSlides/notesSlide24.xml"/><Relationship Id="rId1" Type="http://schemas.openxmlformats.org/officeDocument/2006/relationships/slideLayout" Target="../slideLayouts/slideLayout6.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41.png"/><Relationship Id="rId7" Type="http://schemas.openxmlformats.org/officeDocument/2006/relationships/image" Target="../media/image45.png"/><Relationship Id="rId2" Type="http://schemas.openxmlformats.org/officeDocument/2006/relationships/notesSlide" Target="../notesSlides/notesSlide25.xml"/><Relationship Id="rId1" Type="http://schemas.openxmlformats.org/officeDocument/2006/relationships/slideLayout" Target="../slideLayouts/slideLayout6.xml"/><Relationship Id="rId6" Type="http://schemas.openxmlformats.org/officeDocument/2006/relationships/image" Target="../media/image44.png"/><Relationship Id="rId5" Type="http://schemas.openxmlformats.org/officeDocument/2006/relationships/image" Target="../media/image43.png"/><Relationship Id="rId4" Type="http://schemas.openxmlformats.org/officeDocument/2006/relationships/image" Target="../media/image42.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7.xml"/><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28.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49.png"/></Relationships>
</file>

<file path=ppt/slides/_rels/slide29.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29.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52.png"/></Relationships>
</file>

<file path=ppt/slides/_rels/slide3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54.png"/></Relationships>
</file>

<file path=ppt/slides/_rels/slide32.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55.png"/><Relationship Id="rId4" Type="http://schemas.openxmlformats.org/officeDocument/2006/relationships/notesSlide" Target="../notesSlides/notesSlide3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8.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35.xml"/><Relationship Id="rId1" Type="http://schemas.openxmlformats.org/officeDocument/2006/relationships/slideLayout" Target="../slideLayouts/slideLayout8.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image" Target="../media/image4.jpeg"/><Relationship Id="rId5" Type="http://schemas.openxmlformats.org/officeDocument/2006/relationships/image" Target="../media/image3.png"/><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TextBox 33"/>
          <p:cNvSpPr txBox="1"/>
          <p:nvPr/>
        </p:nvSpPr>
        <p:spPr>
          <a:xfrm>
            <a:off x="971600" y="1112573"/>
            <a:ext cx="7200800" cy="1754326"/>
          </a:xfrm>
          <a:prstGeom prst="rect">
            <a:avLst/>
          </a:prstGeom>
          <a:noFill/>
        </p:spPr>
        <p:txBody>
          <a:bodyPr wrap="square" rtlCol="0">
            <a:spAutoFit/>
          </a:bodyPr>
          <a:lstStyle/>
          <a:p>
            <a:pPr algn="ctr"/>
            <a:r>
              <a:rPr lang="en-GB" altLang="zh-CN" sz="3600"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Implementation on ODE-based C2 Continuous Surface Creation Technique</a:t>
            </a:r>
            <a:endParaRPr lang="zh-CN" altLang="en-US" sz="3600"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endParaRPr>
          </a:p>
        </p:txBody>
      </p:sp>
      <p:sp>
        <p:nvSpPr>
          <p:cNvPr id="35" name="圆角矩形 34"/>
          <p:cNvSpPr/>
          <p:nvPr/>
        </p:nvSpPr>
        <p:spPr>
          <a:xfrm>
            <a:off x="2555776" y="3160484"/>
            <a:ext cx="4032448" cy="20256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dirty="0">
                <a:solidFill>
                  <a:schemeClr val="bg1"/>
                </a:solidFill>
                <a:latin typeface="微软雅黑" pitchFamily="34" charset="-122"/>
                <a:ea typeface="微软雅黑" pitchFamily="34" charset="-122"/>
              </a:rPr>
              <a:t>MSc Computer Animation &amp; Visual Effects</a:t>
            </a:r>
            <a:endParaRPr lang="zh-CN" altLang="en-US" sz="1200" dirty="0">
              <a:solidFill>
                <a:schemeClr val="bg1"/>
              </a:solidFill>
              <a:latin typeface="微软雅黑" pitchFamily="34" charset="-122"/>
              <a:ea typeface="微软雅黑" pitchFamily="34" charset="-122"/>
            </a:endParaRPr>
          </a:p>
        </p:txBody>
      </p:sp>
      <p:grpSp>
        <p:nvGrpSpPr>
          <p:cNvPr id="37" name="组合 36"/>
          <p:cNvGrpSpPr/>
          <p:nvPr/>
        </p:nvGrpSpPr>
        <p:grpSpPr>
          <a:xfrm>
            <a:off x="3056060" y="3846439"/>
            <a:ext cx="174306" cy="174304"/>
            <a:chOff x="801291" y="3535885"/>
            <a:chExt cx="219347" cy="219347"/>
          </a:xfrm>
        </p:grpSpPr>
        <p:sp>
          <p:nvSpPr>
            <p:cNvPr id="38" name="Oval 10"/>
            <p:cNvSpPr>
              <a:spLocks noChangeArrowheads="1"/>
            </p:cNvSpPr>
            <p:nvPr/>
          </p:nvSpPr>
          <p:spPr bwMode="auto">
            <a:xfrm>
              <a:off x="801291" y="3535885"/>
              <a:ext cx="219347" cy="219347"/>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bg1"/>
                </a:solidFill>
                <a:latin typeface="微软雅黑" pitchFamily="34" charset="-122"/>
                <a:ea typeface="微软雅黑" pitchFamily="34" charset="-122"/>
              </a:endParaRPr>
            </a:p>
          </p:txBody>
        </p:sp>
        <p:grpSp>
          <p:nvGrpSpPr>
            <p:cNvPr id="39" name="组合 38"/>
            <p:cNvGrpSpPr/>
            <p:nvPr/>
          </p:nvGrpSpPr>
          <p:grpSpPr>
            <a:xfrm>
              <a:off x="860980" y="3583766"/>
              <a:ext cx="100336" cy="114060"/>
              <a:chOff x="860980" y="3583766"/>
              <a:chExt cx="100336" cy="114060"/>
            </a:xfrm>
          </p:grpSpPr>
          <p:sp>
            <p:nvSpPr>
              <p:cNvPr id="40" name="Freeform 12"/>
              <p:cNvSpPr>
                <a:spLocks noEditPoints="1"/>
              </p:cNvSpPr>
              <p:nvPr/>
            </p:nvSpPr>
            <p:spPr bwMode="auto">
              <a:xfrm>
                <a:off x="884050" y="3583766"/>
                <a:ext cx="53830" cy="53740"/>
              </a:xfrm>
              <a:custGeom>
                <a:avLst/>
                <a:gdLst>
                  <a:gd name="T0" fmla="*/ 31 w 62"/>
                  <a:gd name="T1" fmla="*/ 62 h 62"/>
                  <a:gd name="T2" fmla="*/ 0 w 62"/>
                  <a:gd name="T3" fmla="*/ 31 h 62"/>
                  <a:gd name="T4" fmla="*/ 31 w 62"/>
                  <a:gd name="T5" fmla="*/ 0 h 62"/>
                  <a:gd name="T6" fmla="*/ 62 w 62"/>
                  <a:gd name="T7" fmla="*/ 31 h 62"/>
                  <a:gd name="T8" fmla="*/ 31 w 62"/>
                  <a:gd name="T9" fmla="*/ 62 h 62"/>
                  <a:gd name="T10" fmla="*/ 31 w 62"/>
                  <a:gd name="T11" fmla="*/ 11 h 62"/>
                  <a:gd name="T12" fmla="*/ 11 w 62"/>
                  <a:gd name="T13" fmla="*/ 31 h 62"/>
                  <a:gd name="T14" fmla="*/ 31 w 62"/>
                  <a:gd name="T15" fmla="*/ 51 h 62"/>
                  <a:gd name="T16" fmla="*/ 51 w 62"/>
                  <a:gd name="T17" fmla="*/ 31 h 62"/>
                  <a:gd name="T18" fmla="*/ 31 w 62"/>
                  <a:gd name="T19" fmla="*/ 11 h 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2" h="62">
                    <a:moveTo>
                      <a:pt x="31" y="62"/>
                    </a:moveTo>
                    <a:cubicBezTo>
                      <a:pt x="14" y="62"/>
                      <a:pt x="0" y="48"/>
                      <a:pt x="0" y="31"/>
                    </a:cubicBezTo>
                    <a:cubicBezTo>
                      <a:pt x="0" y="14"/>
                      <a:pt x="14" y="0"/>
                      <a:pt x="31" y="0"/>
                    </a:cubicBezTo>
                    <a:cubicBezTo>
                      <a:pt x="48" y="0"/>
                      <a:pt x="62" y="14"/>
                      <a:pt x="62" y="31"/>
                    </a:cubicBezTo>
                    <a:cubicBezTo>
                      <a:pt x="62" y="48"/>
                      <a:pt x="48" y="62"/>
                      <a:pt x="31" y="62"/>
                    </a:cubicBezTo>
                    <a:close/>
                    <a:moveTo>
                      <a:pt x="31" y="11"/>
                    </a:moveTo>
                    <a:cubicBezTo>
                      <a:pt x="20" y="11"/>
                      <a:pt x="11" y="20"/>
                      <a:pt x="11" y="31"/>
                    </a:cubicBezTo>
                    <a:cubicBezTo>
                      <a:pt x="11" y="42"/>
                      <a:pt x="20" y="51"/>
                      <a:pt x="31" y="51"/>
                    </a:cubicBezTo>
                    <a:cubicBezTo>
                      <a:pt x="42" y="51"/>
                      <a:pt x="51" y="42"/>
                      <a:pt x="51" y="31"/>
                    </a:cubicBezTo>
                    <a:cubicBezTo>
                      <a:pt x="51" y="20"/>
                      <a:pt x="42" y="11"/>
                      <a:pt x="31" y="11"/>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bg1"/>
                  </a:solidFill>
                  <a:latin typeface="微软雅黑" pitchFamily="34" charset="-122"/>
                  <a:ea typeface="微软雅黑" pitchFamily="34" charset="-122"/>
                </a:endParaRPr>
              </a:p>
            </p:txBody>
          </p:sp>
          <p:sp>
            <p:nvSpPr>
              <p:cNvPr id="41" name="Freeform 13"/>
              <p:cNvSpPr/>
              <p:nvPr/>
            </p:nvSpPr>
            <p:spPr bwMode="auto">
              <a:xfrm>
                <a:off x="860980" y="3643355"/>
                <a:ext cx="100336" cy="54471"/>
              </a:xfrm>
              <a:custGeom>
                <a:avLst/>
                <a:gdLst>
                  <a:gd name="T0" fmla="*/ 111 w 116"/>
                  <a:gd name="T1" fmla="*/ 63 h 63"/>
                  <a:gd name="T2" fmla="*/ 105 w 116"/>
                  <a:gd name="T3" fmla="*/ 58 h 63"/>
                  <a:gd name="T4" fmla="*/ 58 w 116"/>
                  <a:gd name="T5" fmla="*/ 11 h 63"/>
                  <a:gd name="T6" fmla="*/ 11 w 116"/>
                  <a:gd name="T7" fmla="*/ 58 h 63"/>
                  <a:gd name="T8" fmla="*/ 6 w 116"/>
                  <a:gd name="T9" fmla="*/ 63 h 63"/>
                  <a:gd name="T10" fmla="*/ 0 w 116"/>
                  <a:gd name="T11" fmla="*/ 58 h 63"/>
                  <a:gd name="T12" fmla="*/ 58 w 116"/>
                  <a:gd name="T13" fmla="*/ 0 h 63"/>
                  <a:gd name="T14" fmla="*/ 116 w 116"/>
                  <a:gd name="T15" fmla="*/ 58 h 63"/>
                  <a:gd name="T16" fmla="*/ 111 w 116"/>
                  <a:gd name="T17" fmla="*/ 63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16" h="63">
                    <a:moveTo>
                      <a:pt x="111" y="63"/>
                    </a:moveTo>
                    <a:cubicBezTo>
                      <a:pt x="108" y="63"/>
                      <a:pt x="105" y="61"/>
                      <a:pt x="105" y="58"/>
                    </a:cubicBezTo>
                    <a:cubicBezTo>
                      <a:pt x="105" y="32"/>
                      <a:pt x="84" y="11"/>
                      <a:pt x="58" y="11"/>
                    </a:cubicBezTo>
                    <a:cubicBezTo>
                      <a:pt x="32" y="11"/>
                      <a:pt x="11" y="32"/>
                      <a:pt x="11" y="58"/>
                    </a:cubicBezTo>
                    <a:cubicBezTo>
                      <a:pt x="11" y="61"/>
                      <a:pt x="9" y="63"/>
                      <a:pt x="6" y="63"/>
                    </a:cubicBezTo>
                    <a:cubicBezTo>
                      <a:pt x="3" y="63"/>
                      <a:pt x="0" y="61"/>
                      <a:pt x="0" y="58"/>
                    </a:cubicBezTo>
                    <a:cubicBezTo>
                      <a:pt x="0" y="26"/>
                      <a:pt x="26" y="0"/>
                      <a:pt x="58" y="0"/>
                    </a:cubicBezTo>
                    <a:cubicBezTo>
                      <a:pt x="90" y="0"/>
                      <a:pt x="116" y="26"/>
                      <a:pt x="116" y="58"/>
                    </a:cubicBezTo>
                    <a:cubicBezTo>
                      <a:pt x="116" y="61"/>
                      <a:pt x="114" y="63"/>
                      <a:pt x="111" y="63"/>
                    </a:cubicBezTo>
                    <a:close/>
                  </a:path>
                </a:pathLst>
              </a:custGeom>
              <a:solidFill>
                <a:schemeClr val="bg1"/>
              </a:solidFill>
              <a:ln w="952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bg1"/>
                  </a:solidFill>
                  <a:latin typeface="微软雅黑" pitchFamily="34" charset="-122"/>
                  <a:ea typeface="微软雅黑" pitchFamily="34" charset="-122"/>
                </a:endParaRPr>
              </a:p>
            </p:txBody>
          </p:sp>
        </p:grpSp>
      </p:grpSp>
      <p:grpSp>
        <p:nvGrpSpPr>
          <p:cNvPr id="42" name="Group 14"/>
          <p:cNvGrpSpPr/>
          <p:nvPr/>
        </p:nvGrpSpPr>
        <p:grpSpPr bwMode="auto">
          <a:xfrm>
            <a:off x="4800872" y="3846439"/>
            <a:ext cx="174306" cy="174304"/>
            <a:chOff x="4248" y="3024"/>
            <a:chExt cx="600" cy="599"/>
          </a:xfrm>
        </p:grpSpPr>
        <p:sp>
          <p:nvSpPr>
            <p:cNvPr id="43" name="Oval 15"/>
            <p:cNvSpPr>
              <a:spLocks noChangeArrowheads="1"/>
            </p:cNvSpPr>
            <p:nvPr/>
          </p:nvSpPr>
          <p:spPr bwMode="auto">
            <a:xfrm>
              <a:off x="4248" y="3024"/>
              <a:ext cx="600" cy="599"/>
            </a:xfrm>
            <a:prstGeom prst="ellipse">
              <a:avLst/>
            </a:prstGeom>
            <a:noFill/>
            <a:ln w="952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bg1"/>
                </a:solidFill>
                <a:latin typeface="微软雅黑" pitchFamily="34" charset="-122"/>
                <a:ea typeface="微软雅黑" pitchFamily="34" charset="-122"/>
              </a:endParaRPr>
            </a:p>
          </p:txBody>
        </p:sp>
        <p:grpSp>
          <p:nvGrpSpPr>
            <p:cNvPr id="44" name="Group 16"/>
            <p:cNvGrpSpPr/>
            <p:nvPr/>
          </p:nvGrpSpPr>
          <p:grpSpPr bwMode="auto">
            <a:xfrm>
              <a:off x="4441" y="3144"/>
              <a:ext cx="215" cy="345"/>
              <a:chOff x="4441" y="3144"/>
              <a:chExt cx="215" cy="345"/>
            </a:xfrm>
          </p:grpSpPr>
          <p:sp>
            <p:nvSpPr>
              <p:cNvPr id="45" name="Freeform 17"/>
              <p:cNvSpPr>
                <a:spLocks noEditPoints="1"/>
              </p:cNvSpPr>
              <p:nvPr/>
            </p:nvSpPr>
            <p:spPr bwMode="auto">
              <a:xfrm>
                <a:off x="4474" y="3144"/>
                <a:ext cx="149" cy="253"/>
              </a:xfrm>
              <a:custGeom>
                <a:avLst/>
                <a:gdLst>
                  <a:gd name="T0" fmla="*/ 31 w 63"/>
                  <a:gd name="T1" fmla="*/ 107 h 107"/>
                  <a:gd name="T2" fmla="*/ 63 w 63"/>
                  <a:gd name="T3" fmla="*/ 78 h 107"/>
                  <a:gd name="T4" fmla="*/ 63 w 63"/>
                  <a:gd name="T5" fmla="*/ 29 h 107"/>
                  <a:gd name="T6" fmla="*/ 31 w 63"/>
                  <a:gd name="T7" fmla="*/ 0 h 107"/>
                  <a:gd name="T8" fmla="*/ 0 w 63"/>
                  <a:gd name="T9" fmla="*/ 29 h 107"/>
                  <a:gd name="T10" fmla="*/ 0 w 63"/>
                  <a:gd name="T11" fmla="*/ 78 h 107"/>
                  <a:gd name="T12" fmla="*/ 31 w 63"/>
                  <a:gd name="T13" fmla="*/ 107 h 107"/>
                  <a:gd name="T14" fmla="*/ 10 w 63"/>
                  <a:gd name="T15" fmla="*/ 29 h 107"/>
                  <a:gd name="T16" fmla="*/ 31 w 63"/>
                  <a:gd name="T17" fmla="*/ 10 h 107"/>
                  <a:gd name="T18" fmla="*/ 53 w 63"/>
                  <a:gd name="T19" fmla="*/ 29 h 107"/>
                  <a:gd name="T20" fmla="*/ 53 w 63"/>
                  <a:gd name="T21" fmla="*/ 78 h 107"/>
                  <a:gd name="T22" fmla="*/ 31 w 63"/>
                  <a:gd name="T23" fmla="*/ 97 h 107"/>
                  <a:gd name="T24" fmla="*/ 10 w 63"/>
                  <a:gd name="T25" fmla="*/ 78 h 107"/>
                  <a:gd name="T26" fmla="*/ 10 w 63"/>
                  <a:gd name="T27" fmla="*/ 29 h 1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63" h="107">
                    <a:moveTo>
                      <a:pt x="31" y="107"/>
                    </a:moveTo>
                    <a:cubicBezTo>
                      <a:pt x="49" y="107"/>
                      <a:pt x="63" y="94"/>
                      <a:pt x="63" y="78"/>
                    </a:cubicBezTo>
                    <a:cubicBezTo>
                      <a:pt x="63" y="29"/>
                      <a:pt x="63" y="29"/>
                      <a:pt x="63" y="29"/>
                    </a:cubicBezTo>
                    <a:cubicBezTo>
                      <a:pt x="63" y="13"/>
                      <a:pt x="49" y="0"/>
                      <a:pt x="31" y="0"/>
                    </a:cubicBezTo>
                    <a:cubicBezTo>
                      <a:pt x="14" y="0"/>
                      <a:pt x="0" y="13"/>
                      <a:pt x="0" y="29"/>
                    </a:cubicBezTo>
                    <a:cubicBezTo>
                      <a:pt x="0" y="78"/>
                      <a:pt x="0" y="78"/>
                      <a:pt x="0" y="78"/>
                    </a:cubicBezTo>
                    <a:cubicBezTo>
                      <a:pt x="0" y="94"/>
                      <a:pt x="14" y="107"/>
                      <a:pt x="31" y="107"/>
                    </a:cubicBezTo>
                    <a:close/>
                    <a:moveTo>
                      <a:pt x="10" y="29"/>
                    </a:moveTo>
                    <a:cubicBezTo>
                      <a:pt x="10" y="18"/>
                      <a:pt x="19" y="10"/>
                      <a:pt x="31" y="10"/>
                    </a:cubicBezTo>
                    <a:cubicBezTo>
                      <a:pt x="43" y="10"/>
                      <a:pt x="53" y="18"/>
                      <a:pt x="53" y="29"/>
                    </a:cubicBezTo>
                    <a:cubicBezTo>
                      <a:pt x="53" y="78"/>
                      <a:pt x="53" y="78"/>
                      <a:pt x="53" y="78"/>
                    </a:cubicBezTo>
                    <a:cubicBezTo>
                      <a:pt x="53" y="88"/>
                      <a:pt x="43" y="97"/>
                      <a:pt x="31" y="97"/>
                    </a:cubicBezTo>
                    <a:cubicBezTo>
                      <a:pt x="19" y="97"/>
                      <a:pt x="10" y="88"/>
                      <a:pt x="10" y="78"/>
                    </a:cubicBezTo>
                    <a:lnTo>
                      <a:pt x="10" y="29"/>
                    </a:ln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bg1"/>
                  </a:solidFill>
                  <a:latin typeface="微软雅黑" pitchFamily="34" charset="-122"/>
                  <a:ea typeface="微软雅黑" pitchFamily="34" charset="-122"/>
                </a:endParaRPr>
              </a:p>
            </p:txBody>
          </p:sp>
          <p:sp>
            <p:nvSpPr>
              <p:cNvPr id="48" name="Freeform 18"/>
              <p:cNvSpPr/>
              <p:nvPr/>
            </p:nvSpPr>
            <p:spPr bwMode="auto">
              <a:xfrm>
                <a:off x="4441" y="3267"/>
                <a:ext cx="215" cy="222"/>
              </a:xfrm>
              <a:custGeom>
                <a:avLst/>
                <a:gdLst>
                  <a:gd name="T0" fmla="*/ 86 w 91"/>
                  <a:gd name="T1" fmla="*/ 0 h 94"/>
                  <a:gd name="T2" fmla="*/ 81 w 91"/>
                  <a:gd name="T3" fmla="*/ 5 h 94"/>
                  <a:gd name="T4" fmla="*/ 81 w 91"/>
                  <a:gd name="T5" fmla="*/ 28 h 94"/>
                  <a:gd name="T6" fmla="*/ 45 w 91"/>
                  <a:gd name="T7" fmla="*/ 59 h 94"/>
                  <a:gd name="T8" fmla="*/ 10 w 91"/>
                  <a:gd name="T9" fmla="*/ 28 h 94"/>
                  <a:gd name="T10" fmla="*/ 10 w 91"/>
                  <a:gd name="T11" fmla="*/ 5 h 94"/>
                  <a:gd name="T12" fmla="*/ 5 w 91"/>
                  <a:gd name="T13" fmla="*/ 0 h 94"/>
                  <a:gd name="T14" fmla="*/ 0 w 91"/>
                  <a:gd name="T15" fmla="*/ 5 h 94"/>
                  <a:gd name="T16" fmla="*/ 0 w 91"/>
                  <a:gd name="T17" fmla="*/ 28 h 94"/>
                  <a:gd name="T18" fmla="*/ 40 w 91"/>
                  <a:gd name="T19" fmla="*/ 69 h 94"/>
                  <a:gd name="T20" fmla="*/ 40 w 91"/>
                  <a:gd name="T21" fmla="*/ 84 h 94"/>
                  <a:gd name="T22" fmla="*/ 20 w 91"/>
                  <a:gd name="T23" fmla="*/ 84 h 94"/>
                  <a:gd name="T24" fmla="*/ 15 w 91"/>
                  <a:gd name="T25" fmla="*/ 89 h 94"/>
                  <a:gd name="T26" fmla="*/ 20 w 91"/>
                  <a:gd name="T27" fmla="*/ 94 h 94"/>
                  <a:gd name="T28" fmla="*/ 70 w 91"/>
                  <a:gd name="T29" fmla="*/ 94 h 94"/>
                  <a:gd name="T30" fmla="*/ 75 w 91"/>
                  <a:gd name="T31" fmla="*/ 89 h 94"/>
                  <a:gd name="T32" fmla="*/ 70 w 91"/>
                  <a:gd name="T33" fmla="*/ 84 h 94"/>
                  <a:gd name="T34" fmla="*/ 50 w 91"/>
                  <a:gd name="T35" fmla="*/ 84 h 94"/>
                  <a:gd name="T36" fmla="*/ 50 w 91"/>
                  <a:gd name="T37" fmla="*/ 69 h 94"/>
                  <a:gd name="T38" fmla="*/ 91 w 91"/>
                  <a:gd name="T39" fmla="*/ 28 h 94"/>
                  <a:gd name="T40" fmla="*/ 91 w 91"/>
                  <a:gd name="T41" fmla="*/ 5 h 94"/>
                  <a:gd name="T42" fmla="*/ 86 w 91"/>
                  <a:gd name="T43" fmla="*/ 0 h 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91" h="94">
                    <a:moveTo>
                      <a:pt x="86" y="0"/>
                    </a:moveTo>
                    <a:cubicBezTo>
                      <a:pt x="83" y="0"/>
                      <a:pt x="81" y="3"/>
                      <a:pt x="81" y="5"/>
                    </a:cubicBezTo>
                    <a:cubicBezTo>
                      <a:pt x="81" y="28"/>
                      <a:pt x="81" y="28"/>
                      <a:pt x="81" y="28"/>
                    </a:cubicBezTo>
                    <a:cubicBezTo>
                      <a:pt x="81" y="45"/>
                      <a:pt x="65" y="59"/>
                      <a:pt x="45" y="59"/>
                    </a:cubicBezTo>
                    <a:cubicBezTo>
                      <a:pt x="26" y="59"/>
                      <a:pt x="10" y="45"/>
                      <a:pt x="10" y="28"/>
                    </a:cubicBezTo>
                    <a:cubicBezTo>
                      <a:pt x="10" y="5"/>
                      <a:pt x="10" y="5"/>
                      <a:pt x="10" y="5"/>
                    </a:cubicBezTo>
                    <a:cubicBezTo>
                      <a:pt x="10" y="2"/>
                      <a:pt x="8" y="0"/>
                      <a:pt x="5" y="0"/>
                    </a:cubicBezTo>
                    <a:cubicBezTo>
                      <a:pt x="2" y="0"/>
                      <a:pt x="0" y="2"/>
                      <a:pt x="0" y="5"/>
                    </a:cubicBezTo>
                    <a:cubicBezTo>
                      <a:pt x="0" y="28"/>
                      <a:pt x="0" y="28"/>
                      <a:pt x="0" y="28"/>
                    </a:cubicBezTo>
                    <a:cubicBezTo>
                      <a:pt x="0" y="49"/>
                      <a:pt x="18" y="67"/>
                      <a:pt x="40" y="69"/>
                    </a:cubicBezTo>
                    <a:cubicBezTo>
                      <a:pt x="40" y="84"/>
                      <a:pt x="40" y="84"/>
                      <a:pt x="40" y="84"/>
                    </a:cubicBezTo>
                    <a:cubicBezTo>
                      <a:pt x="20" y="84"/>
                      <a:pt x="20" y="84"/>
                      <a:pt x="20" y="84"/>
                    </a:cubicBezTo>
                    <a:cubicBezTo>
                      <a:pt x="18" y="84"/>
                      <a:pt x="15" y="86"/>
                      <a:pt x="15" y="89"/>
                    </a:cubicBezTo>
                    <a:cubicBezTo>
                      <a:pt x="15" y="92"/>
                      <a:pt x="18" y="94"/>
                      <a:pt x="20" y="94"/>
                    </a:cubicBezTo>
                    <a:cubicBezTo>
                      <a:pt x="70" y="94"/>
                      <a:pt x="70" y="94"/>
                      <a:pt x="70" y="94"/>
                    </a:cubicBezTo>
                    <a:cubicBezTo>
                      <a:pt x="73" y="94"/>
                      <a:pt x="75" y="92"/>
                      <a:pt x="75" y="89"/>
                    </a:cubicBezTo>
                    <a:cubicBezTo>
                      <a:pt x="75" y="86"/>
                      <a:pt x="73" y="84"/>
                      <a:pt x="70" y="84"/>
                    </a:cubicBezTo>
                    <a:cubicBezTo>
                      <a:pt x="50" y="84"/>
                      <a:pt x="50" y="84"/>
                      <a:pt x="50" y="84"/>
                    </a:cubicBezTo>
                    <a:cubicBezTo>
                      <a:pt x="50" y="69"/>
                      <a:pt x="50" y="69"/>
                      <a:pt x="50" y="69"/>
                    </a:cubicBezTo>
                    <a:cubicBezTo>
                      <a:pt x="73" y="67"/>
                      <a:pt x="91" y="49"/>
                      <a:pt x="91" y="28"/>
                    </a:cubicBezTo>
                    <a:cubicBezTo>
                      <a:pt x="91" y="5"/>
                      <a:pt x="91" y="5"/>
                      <a:pt x="91" y="5"/>
                    </a:cubicBezTo>
                    <a:cubicBezTo>
                      <a:pt x="91" y="3"/>
                      <a:pt x="88" y="0"/>
                      <a:pt x="86" y="0"/>
                    </a:cubicBezTo>
                    <a:close/>
                  </a:path>
                </a:pathLst>
              </a:custGeom>
              <a:solidFill>
                <a:schemeClr val="bg1"/>
              </a:solidFill>
              <a:ln w="6350">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dist"/>
                <a:endParaRPr lang="zh-CN" altLang="en-US" sz="1600">
                  <a:solidFill>
                    <a:schemeClr val="bg1"/>
                  </a:solidFill>
                  <a:latin typeface="微软雅黑" pitchFamily="34" charset="-122"/>
                  <a:ea typeface="微软雅黑" pitchFamily="34" charset="-122"/>
                </a:endParaRPr>
              </a:p>
            </p:txBody>
          </p:sp>
        </p:grpSp>
      </p:grpSp>
      <p:sp>
        <p:nvSpPr>
          <p:cNvPr id="50" name="Text Box 19"/>
          <p:cNvSpPr txBox="1">
            <a:spLocks noChangeArrowheads="1"/>
          </p:cNvSpPr>
          <p:nvPr/>
        </p:nvSpPr>
        <p:spPr bwMode="auto">
          <a:xfrm>
            <a:off x="3243361" y="3795092"/>
            <a:ext cx="1277914"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050" dirty="0">
                <a:solidFill>
                  <a:schemeClr val="bg1"/>
                </a:solidFill>
                <a:latin typeface="微软雅黑" pitchFamily="34" charset="-122"/>
                <a:ea typeface="微软雅黑" pitchFamily="34" charset="-122"/>
              </a:rPr>
              <a:t>Tutor : Lihua You</a:t>
            </a:r>
          </a:p>
        </p:txBody>
      </p:sp>
      <p:sp>
        <p:nvSpPr>
          <p:cNvPr id="51" name="Text Box 20"/>
          <p:cNvSpPr txBox="1">
            <a:spLocks noChangeArrowheads="1"/>
          </p:cNvSpPr>
          <p:nvPr/>
        </p:nvSpPr>
        <p:spPr bwMode="auto">
          <a:xfrm>
            <a:off x="5004048" y="3795092"/>
            <a:ext cx="1645002" cy="253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1050" dirty="0">
                <a:solidFill>
                  <a:schemeClr val="bg1"/>
                </a:solidFill>
                <a:latin typeface="微软雅黑" pitchFamily="34" charset="-122"/>
                <a:ea typeface="微软雅黑" pitchFamily="34" charset="-122"/>
              </a:rPr>
              <a:t>Pleader: Junheng Fang</a:t>
            </a:r>
            <a:endParaRPr lang="en-US" altLang="zh-CN" sz="1050" dirty="0">
              <a:solidFill>
                <a:schemeClr val="bg1"/>
              </a:solidFill>
              <a:latin typeface="微软雅黑" pitchFamily="34" charset="-122"/>
              <a:ea typeface="微软雅黑" pitchFamily="34" charset="-122"/>
            </a:endParaRPr>
          </a:p>
        </p:txBody>
      </p:sp>
      <p:sp>
        <p:nvSpPr>
          <p:cNvPr id="54" name="Freeform 103"/>
          <p:cNvSpPr>
            <a:spLocks noEditPoints="1"/>
          </p:cNvSpPr>
          <p:nvPr/>
        </p:nvSpPr>
        <p:spPr bwMode="auto">
          <a:xfrm>
            <a:off x="4256349" y="504369"/>
            <a:ext cx="640212" cy="524640"/>
          </a:xfrm>
          <a:custGeom>
            <a:avLst/>
            <a:gdLst>
              <a:gd name="T0" fmla="*/ 317 w 332"/>
              <a:gd name="T1" fmla="*/ 227 h 272"/>
              <a:gd name="T2" fmla="*/ 198 w 332"/>
              <a:gd name="T3" fmla="*/ 227 h 272"/>
              <a:gd name="T4" fmla="*/ 294 w 332"/>
              <a:gd name="T5" fmla="*/ 212 h 272"/>
              <a:gd name="T6" fmla="*/ 302 w 332"/>
              <a:gd name="T7" fmla="*/ 204 h 272"/>
              <a:gd name="T8" fmla="*/ 302 w 332"/>
              <a:gd name="T9" fmla="*/ 53 h 272"/>
              <a:gd name="T10" fmla="*/ 317 w 332"/>
              <a:gd name="T11" fmla="*/ 53 h 272"/>
              <a:gd name="T12" fmla="*/ 317 w 332"/>
              <a:gd name="T13" fmla="*/ 227 h 272"/>
              <a:gd name="T14" fmla="*/ 174 w 332"/>
              <a:gd name="T15" fmla="*/ 224 h 272"/>
              <a:gd name="T16" fmla="*/ 174 w 332"/>
              <a:gd name="T17" fmla="*/ 48 h 272"/>
              <a:gd name="T18" fmla="*/ 287 w 332"/>
              <a:gd name="T19" fmla="*/ 15 h 272"/>
              <a:gd name="T20" fmla="*/ 287 w 332"/>
              <a:gd name="T21" fmla="*/ 197 h 272"/>
              <a:gd name="T22" fmla="*/ 174 w 332"/>
              <a:gd name="T23" fmla="*/ 224 h 272"/>
              <a:gd name="T24" fmla="*/ 158 w 332"/>
              <a:gd name="T25" fmla="*/ 224 h 272"/>
              <a:gd name="T26" fmla="*/ 45 w 332"/>
              <a:gd name="T27" fmla="*/ 197 h 272"/>
              <a:gd name="T28" fmla="*/ 45 w 332"/>
              <a:gd name="T29" fmla="*/ 15 h 272"/>
              <a:gd name="T30" fmla="*/ 158 w 332"/>
              <a:gd name="T31" fmla="*/ 48 h 272"/>
              <a:gd name="T32" fmla="*/ 158 w 332"/>
              <a:gd name="T33" fmla="*/ 224 h 272"/>
              <a:gd name="T34" fmla="*/ 15 w 332"/>
              <a:gd name="T35" fmla="*/ 227 h 272"/>
              <a:gd name="T36" fmla="*/ 15 w 332"/>
              <a:gd name="T37" fmla="*/ 53 h 272"/>
              <a:gd name="T38" fmla="*/ 30 w 332"/>
              <a:gd name="T39" fmla="*/ 53 h 272"/>
              <a:gd name="T40" fmla="*/ 30 w 332"/>
              <a:gd name="T41" fmla="*/ 204 h 272"/>
              <a:gd name="T42" fmla="*/ 37 w 332"/>
              <a:gd name="T43" fmla="*/ 212 h 272"/>
              <a:gd name="T44" fmla="*/ 134 w 332"/>
              <a:gd name="T45" fmla="*/ 227 h 272"/>
              <a:gd name="T46" fmla="*/ 15 w 332"/>
              <a:gd name="T47" fmla="*/ 227 h 272"/>
              <a:gd name="T48" fmla="*/ 317 w 332"/>
              <a:gd name="T49" fmla="*/ 38 h 272"/>
              <a:gd name="T50" fmla="*/ 302 w 332"/>
              <a:gd name="T51" fmla="*/ 38 h 272"/>
              <a:gd name="T52" fmla="*/ 302 w 332"/>
              <a:gd name="T53" fmla="*/ 7 h 272"/>
              <a:gd name="T54" fmla="*/ 294 w 332"/>
              <a:gd name="T55" fmla="*/ 0 h 272"/>
              <a:gd name="T56" fmla="*/ 166 w 332"/>
              <a:gd name="T57" fmla="*/ 34 h 272"/>
              <a:gd name="T58" fmla="*/ 37 w 332"/>
              <a:gd name="T59" fmla="*/ 0 h 272"/>
              <a:gd name="T60" fmla="*/ 30 w 332"/>
              <a:gd name="T61" fmla="*/ 7 h 272"/>
              <a:gd name="T62" fmla="*/ 30 w 332"/>
              <a:gd name="T63" fmla="*/ 38 h 272"/>
              <a:gd name="T64" fmla="*/ 15 w 332"/>
              <a:gd name="T65" fmla="*/ 38 h 272"/>
              <a:gd name="T66" fmla="*/ 0 w 332"/>
              <a:gd name="T67" fmla="*/ 53 h 272"/>
              <a:gd name="T68" fmla="*/ 0 w 332"/>
              <a:gd name="T69" fmla="*/ 242 h 272"/>
              <a:gd name="T70" fmla="*/ 15 w 332"/>
              <a:gd name="T71" fmla="*/ 257 h 272"/>
              <a:gd name="T72" fmla="*/ 143 w 332"/>
              <a:gd name="T73" fmla="*/ 257 h 272"/>
              <a:gd name="T74" fmla="*/ 158 w 332"/>
              <a:gd name="T75" fmla="*/ 272 h 272"/>
              <a:gd name="T76" fmla="*/ 174 w 332"/>
              <a:gd name="T77" fmla="*/ 272 h 272"/>
              <a:gd name="T78" fmla="*/ 189 w 332"/>
              <a:gd name="T79" fmla="*/ 257 h 272"/>
              <a:gd name="T80" fmla="*/ 317 w 332"/>
              <a:gd name="T81" fmla="*/ 257 h 272"/>
              <a:gd name="T82" fmla="*/ 332 w 332"/>
              <a:gd name="T83" fmla="*/ 242 h 272"/>
              <a:gd name="T84" fmla="*/ 332 w 332"/>
              <a:gd name="T85" fmla="*/ 53 h 272"/>
              <a:gd name="T86" fmla="*/ 317 w 332"/>
              <a:gd name="T87" fmla="*/ 3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2" h="272">
                <a:moveTo>
                  <a:pt x="317" y="227"/>
                </a:moveTo>
                <a:cubicBezTo>
                  <a:pt x="198" y="227"/>
                  <a:pt x="198" y="227"/>
                  <a:pt x="198" y="227"/>
                </a:cubicBezTo>
                <a:cubicBezTo>
                  <a:pt x="230" y="212"/>
                  <a:pt x="273" y="212"/>
                  <a:pt x="294" y="212"/>
                </a:cubicBezTo>
                <a:cubicBezTo>
                  <a:pt x="299" y="212"/>
                  <a:pt x="302" y="208"/>
                  <a:pt x="302" y="204"/>
                </a:cubicBezTo>
                <a:cubicBezTo>
                  <a:pt x="302" y="53"/>
                  <a:pt x="302" y="53"/>
                  <a:pt x="302" y="53"/>
                </a:cubicBezTo>
                <a:cubicBezTo>
                  <a:pt x="317" y="53"/>
                  <a:pt x="317" y="53"/>
                  <a:pt x="317" y="53"/>
                </a:cubicBezTo>
                <a:cubicBezTo>
                  <a:pt x="317" y="227"/>
                  <a:pt x="317" y="227"/>
                  <a:pt x="317" y="227"/>
                </a:cubicBezTo>
                <a:close/>
                <a:moveTo>
                  <a:pt x="174" y="224"/>
                </a:moveTo>
                <a:cubicBezTo>
                  <a:pt x="174" y="48"/>
                  <a:pt x="174" y="48"/>
                  <a:pt x="174" y="48"/>
                </a:cubicBezTo>
                <a:cubicBezTo>
                  <a:pt x="200" y="18"/>
                  <a:pt x="256" y="15"/>
                  <a:pt x="287" y="15"/>
                </a:cubicBezTo>
                <a:cubicBezTo>
                  <a:pt x="287" y="197"/>
                  <a:pt x="287" y="197"/>
                  <a:pt x="287" y="197"/>
                </a:cubicBezTo>
                <a:cubicBezTo>
                  <a:pt x="258" y="197"/>
                  <a:pt x="206" y="199"/>
                  <a:pt x="174" y="224"/>
                </a:cubicBezTo>
                <a:close/>
                <a:moveTo>
                  <a:pt x="158" y="224"/>
                </a:moveTo>
                <a:cubicBezTo>
                  <a:pt x="126" y="199"/>
                  <a:pt x="74" y="197"/>
                  <a:pt x="45" y="197"/>
                </a:cubicBezTo>
                <a:cubicBezTo>
                  <a:pt x="45" y="15"/>
                  <a:pt x="45" y="15"/>
                  <a:pt x="45" y="15"/>
                </a:cubicBezTo>
                <a:cubicBezTo>
                  <a:pt x="76" y="15"/>
                  <a:pt x="132" y="18"/>
                  <a:pt x="158" y="48"/>
                </a:cubicBezTo>
                <a:cubicBezTo>
                  <a:pt x="158" y="224"/>
                  <a:pt x="158" y="224"/>
                  <a:pt x="158" y="224"/>
                </a:cubicBezTo>
                <a:close/>
                <a:moveTo>
                  <a:pt x="15" y="227"/>
                </a:moveTo>
                <a:cubicBezTo>
                  <a:pt x="15" y="53"/>
                  <a:pt x="15" y="53"/>
                  <a:pt x="15" y="53"/>
                </a:cubicBezTo>
                <a:cubicBezTo>
                  <a:pt x="30" y="53"/>
                  <a:pt x="30" y="53"/>
                  <a:pt x="30" y="53"/>
                </a:cubicBezTo>
                <a:cubicBezTo>
                  <a:pt x="30" y="204"/>
                  <a:pt x="30" y="204"/>
                  <a:pt x="30" y="204"/>
                </a:cubicBezTo>
                <a:cubicBezTo>
                  <a:pt x="30" y="208"/>
                  <a:pt x="33" y="212"/>
                  <a:pt x="37" y="212"/>
                </a:cubicBezTo>
                <a:cubicBezTo>
                  <a:pt x="59" y="212"/>
                  <a:pt x="102" y="212"/>
                  <a:pt x="134" y="227"/>
                </a:cubicBezTo>
                <a:cubicBezTo>
                  <a:pt x="15" y="227"/>
                  <a:pt x="15" y="227"/>
                  <a:pt x="15" y="227"/>
                </a:cubicBezTo>
                <a:close/>
                <a:moveTo>
                  <a:pt x="317" y="38"/>
                </a:moveTo>
                <a:cubicBezTo>
                  <a:pt x="302" y="38"/>
                  <a:pt x="302" y="38"/>
                  <a:pt x="302" y="38"/>
                </a:cubicBezTo>
                <a:cubicBezTo>
                  <a:pt x="302" y="7"/>
                  <a:pt x="302" y="7"/>
                  <a:pt x="302" y="7"/>
                </a:cubicBezTo>
                <a:cubicBezTo>
                  <a:pt x="302" y="3"/>
                  <a:pt x="299" y="0"/>
                  <a:pt x="294" y="0"/>
                </a:cubicBezTo>
                <a:cubicBezTo>
                  <a:pt x="266" y="0"/>
                  <a:pt x="201" y="0"/>
                  <a:pt x="166" y="34"/>
                </a:cubicBezTo>
                <a:cubicBezTo>
                  <a:pt x="131" y="0"/>
                  <a:pt x="66" y="0"/>
                  <a:pt x="37" y="0"/>
                </a:cubicBezTo>
                <a:cubicBezTo>
                  <a:pt x="33" y="0"/>
                  <a:pt x="30" y="3"/>
                  <a:pt x="30" y="7"/>
                </a:cubicBezTo>
                <a:cubicBezTo>
                  <a:pt x="30" y="38"/>
                  <a:pt x="30" y="38"/>
                  <a:pt x="30" y="38"/>
                </a:cubicBezTo>
                <a:cubicBezTo>
                  <a:pt x="15" y="38"/>
                  <a:pt x="15" y="38"/>
                  <a:pt x="15" y="38"/>
                </a:cubicBezTo>
                <a:cubicBezTo>
                  <a:pt x="6" y="38"/>
                  <a:pt x="0" y="44"/>
                  <a:pt x="0" y="53"/>
                </a:cubicBezTo>
                <a:cubicBezTo>
                  <a:pt x="0" y="242"/>
                  <a:pt x="0" y="242"/>
                  <a:pt x="0" y="242"/>
                </a:cubicBezTo>
                <a:cubicBezTo>
                  <a:pt x="0" y="250"/>
                  <a:pt x="6" y="257"/>
                  <a:pt x="15" y="257"/>
                </a:cubicBezTo>
                <a:cubicBezTo>
                  <a:pt x="143" y="257"/>
                  <a:pt x="143" y="257"/>
                  <a:pt x="143" y="257"/>
                </a:cubicBezTo>
                <a:cubicBezTo>
                  <a:pt x="143" y="265"/>
                  <a:pt x="150" y="272"/>
                  <a:pt x="158" y="272"/>
                </a:cubicBezTo>
                <a:cubicBezTo>
                  <a:pt x="174" y="272"/>
                  <a:pt x="174" y="272"/>
                  <a:pt x="174" y="272"/>
                </a:cubicBezTo>
                <a:cubicBezTo>
                  <a:pt x="182" y="272"/>
                  <a:pt x="189" y="265"/>
                  <a:pt x="189" y="257"/>
                </a:cubicBezTo>
                <a:cubicBezTo>
                  <a:pt x="317" y="257"/>
                  <a:pt x="317" y="257"/>
                  <a:pt x="317" y="257"/>
                </a:cubicBezTo>
                <a:cubicBezTo>
                  <a:pt x="326" y="257"/>
                  <a:pt x="332" y="250"/>
                  <a:pt x="332" y="242"/>
                </a:cubicBezTo>
                <a:cubicBezTo>
                  <a:pt x="332" y="53"/>
                  <a:pt x="332" y="53"/>
                  <a:pt x="332" y="53"/>
                </a:cubicBezTo>
                <a:cubicBezTo>
                  <a:pt x="332" y="44"/>
                  <a:pt x="326" y="38"/>
                  <a:pt x="317" y="3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par>
                                    <p:cTn id="12" presetID="53" presetClass="entr" presetSubtype="16" fill="hold" grpId="0" nodeType="withEffect">
                                      <p:stCondLst>
                                        <p:cond delay="200"/>
                                      </p:stCondLst>
                                      <p:childTnLst>
                                        <p:set>
                                          <p:cBhvr>
                                            <p:cTn id="13" dur="1" fill="hold">
                                              <p:stCondLst>
                                                <p:cond delay="0"/>
                                              </p:stCondLst>
                                            </p:cTn>
                                            <p:tgtEl>
                                              <p:spTgt spid="35"/>
                                            </p:tgtEl>
                                            <p:attrNameLst>
                                              <p:attrName>style.visibility</p:attrName>
                                            </p:attrNameLst>
                                          </p:cBhvr>
                                          <p:to>
                                            <p:strVal val="visible"/>
                                          </p:to>
                                        </p:set>
                                        <p:anim calcmode="lin" valueType="num">
                                          <p:cBhvr>
                                            <p:cTn id="14" dur="300" fill="hold"/>
                                            <p:tgtEl>
                                              <p:spTgt spid="35"/>
                                            </p:tgtEl>
                                            <p:attrNameLst>
                                              <p:attrName>ppt_w</p:attrName>
                                            </p:attrNameLst>
                                          </p:cBhvr>
                                          <p:tavLst>
                                            <p:tav tm="0">
                                              <p:val>
                                                <p:fltVal val="0"/>
                                              </p:val>
                                            </p:tav>
                                            <p:tav tm="100000">
                                              <p:val>
                                                <p:strVal val="#ppt_w"/>
                                              </p:val>
                                            </p:tav>
                                          </p:tavLst>
                                        </p:anim>
                                        <p:anim calcmode="lin" valueType="num">
                                          <p:cBhvr>
                                            <p:cTn id="15" dur="300" fill="hold"/>
                                            <p:tgtEl>
                                              <p:spTgt spid="35"/>
                                            </p:tgtEl>
                                            <p:attrNameLst>
                                              <p:attrName>ppt_h</p:attrName>
                                            </p:attrNameLst>
                                          </p:cBhvr>
                                          <p:tavLst>
                                            <p:tav tm="0">
                                              <p:val>
                                                <p:fltVal val="0"/>
                                              </p:val>
                                            </p:tav>
                                            <p:tav tm="100000">
                                              <p:val>
                                                <p:strVal val="#ppt_h"/>
                                              </p:val>
                                            </p:tav>
                                          </p:tavLst>
                                        </p:anim>
                                        <p:animEffect transition="in" filter="fade">
                                          <p:cBhvr>
                                            <p:cTn id="16" dur="300"/>
                                            <p:tgtEl>
                                              <p:spTgt spid="35"/>
                                            </p:tgtEl>
                                          </p:cBhvr>
                                        </p:animEffect>
                                      </p:childTnLst>
                                    </p:cTn>
                                  </p:par>
                                  <p:par>
                                    <p:cTn id="17" presetID="2" presetClass="entr" presetSubtype="4" fill="hold" nodeType="withEffect" p14:presetBounceEnd="60000">
                                      <p:stCondLst>
                                        <p:cond delay="1350"/>
                                      </p:stCondLst>
                                      <p:childTnLst>
                                        <p:set>
                                          <p:cBhvr>
                                            <p:cTn id="18" dur="1" fill="hold">
                                              <p:stCondLst>
                                                <p:cond delay="0"/>
                                              </p:stCondLst>
                                            </p:cTn>
                                            <p:tgtEl>
                                              <p:spTgt spid="37"/>
                                            </p:tgtEl>
                                            <p:attrNameLst>
                                              <p:attrName>style.visibility</p:attrName>
                                            </p:attrNameLst>
                                          </p:cBhvr>
                                          <p:to>
                                            <p:strVal val="visible"/>
                                          </p:to>
                                        </p:set>
                                        <p:anim calcmode="lin" valueType="num" p14:bounceEnd="60000">
                                          <p:cBhvr additive="base">
                                            <p:cTn id="19" dur="500" fill="hold"/>
                                            <p:tgtEl>
                                              <p:spTgt spid="37"/>
                                            </p:tgtEl>
                                            <p:attrNameLst>
                                              <p:attrName>ppt_x</p:attrName>
                                            </p:attrNameLst>
                                          </p:cBhvr>
                                          <p:tavLst>
                                            <p:tav tm="0">
                                              <p:val>
                                                <p:strVal val="#ppt_x"/>
                                              </p:val>
                                            </p:tav>
                                            <p:tav tm="100000">
                                              <p:val>
                                                <p:strVal val="#ppt_x"/>
                                              </p:val>
                                            </p:tav>
                                          </p:tavLst>
                                        </p:anim>
                                        <p:anim calcmode="lin" valueType="num" p14:bounceEnd="60000">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14:presetBounceEnd="60000">
                                      <p:stCondLst>
                                        <p:cond delay="1350"/>
                                      </p:stCondLst>
                                      <p:childTnLst>
                                        <p:set>
                                          <p:cBhvr>
                                            <p:cTn id="22" dur="1" fill="hold">
                                              <p:stCondLst>
                                                <p:cond delay="0"/>
                                              </p:stCondLst>
                                            </p:cTn>
                                            <p:tgtEl>
                                              <p:spTgt spid="42"/>
                                            </p:tgtEl>
                                            <p:attrNameLst>
                                              <p:attrName>style.visibility</p:attrName>
                                            </p:attrNameLst>
                                          </p:cBhvr>
                                          <p:to>
                                            <p:strVal val="visible"/>
                                          </p:to>
                                        </p:set>
                                        <p:anim calcmode="lin" valueType="num" p14:bounceEnd="60000">
                                          <p:cBhvr additive="base">
                                            <p:cTn id="23" dur="500" fill="hold"/>
                                            <p:tgtEl>
                                              <p:spTgt spid="42"/>
                                            </p:tgtEl>
                                            <p:attrNameLst>
                                              <p:attrName>ppt_x</p:attrName>
                                            </p:attrNameLst>
                                          </p:cBhvr>
                                          <p:tavLst>
                                            <p:tav tm="0">
                                              <p:val>
                                                <p:strVal val="#ppt_x"/>
                                              </p:val>
                                            </p:tav>
                                            <p:tav tm="100000">
                                              <p:val>
                                                <p:strVal val="#ppt_x"/>
                                              </p:val>
                                            </p:tav>
                                          </p:tavLst>
                                        </p:anim>
                                        <p:anim calcmode="lin" valueType="num" p14:bounceEnd="60000">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14:presetBounceEnd="60000">
                                      <p:stCondLst>
                                        <p:cond delay="1350"/>
                                      </p:stCondLst>
                                      <p:childTnLst>
                                        <p:set>
                                          <p:cBhvr>
                                            <p:cTn id="26" dur="1" fill="hold">
                                              <p:stCondLst>
                                                <p:cond delay="0"/>
                                              </p:stCondLst>
                                            </p:cTn>
                                            <p:tgtEl>
                                              <p:spTgt spid="50"/>
                                            </p:tgtEl>
                                            <p:attrNameLst>
                                              <p:attrName>style.visibility</p:attrName>
                                            </p:attrNameLst>
                                          </p:cBhvr>
                                          <p:to>
                                            <p:strVal val="visible"/>
                                          </p:to>
                                        </p:set>
                                        <p:anim calcmode="lin" valueType="num" p14:bounceEnd="60000">
                                          <p:cBhvr additive="base">
                                            <p:cTn id="27" dur="500" fill="hold"/>
                                            <p:tgtEl>
                                              <p:spTgt spid="50"/>
                                            </p:tgtEl>
                                            <p:attrNameLst>
                                              <p:attrName>ppt_x</p:attrName>
                                            </p:attrNameLst>
                                          </p:cBhvr>
                                          <p:tavLst>
                                            <p:tav tm="0">
                                              <p:val>
                                                <p:strVal val="#ppt_x"/>
                                              </p:val>
                                            </p:tav>
                                            <p:tav tm="100000">
                                              <p:val>
                                                <p:strVal val="#ppt_x"/>
                                              </p:val>
                                            </p:tav>
                                          </p:tavLst>
                                        </p:anim>
                                        <p:anim calcmode="lin" valueType="num" p14:bounceEnd="60000">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14:presetBounceEnd="60000">
                                      <p:stCondLst>
                                        <p:cond delay="1350"/>
                                      </p:stCondLst>
                                      <p:childTnLst>
                                        <p:set>
                                          <p:cBhvr>
                                            <p:cTn id="30" dur="1" fill="hold">
                                              <p:stCondLst>
                                                <p:cond delay="0"/>
                                              </p:stCondLst>
                                            </p:cTn>
                                            <p:tgtEl>
                                              <p:spTgt spid="51"/>
                                            </p:tgtEl>
                                            <p:attrNameLst>
                                              <p:attrName>style.visibility</p:attrName>
                                            </p:attrNameLst>
                                          </p:cBhvr>
                                          <p:to>
                                            <p:strVal val="visible"/>
                                          </p:to>
                                        </p:set>
                                        <p:anim calcmode="lin" valueType="num" p14:bounceEnd="60000">
                                          <p:cBhvr additive="base">
                                            <p:cTn id="31" dur="500" fill="hold"/>
                                            <p:tgtEl>
                                              <p:spTgt spid="51"/>
                                            </p:tgtEl>
                                            <p:attrNameLst>
                                              <p:attrName>ppt_x</p:attrName>
                                            </p:attrNameLst>
                                          </p:cBhvr>
                                          <p:tavLst>
                                            <p:tav tm="0">
                                              <p:val>
                                                <p:strVal val="#ppt_x"/>
                                              </p:val>
                                            </p:tav>
                                            <p:tav tm="100000">
                                              <p:val>
                                                <p:strVal val="#ppt_x"/>
                                              </p:val>
                                            </p:tav>
                                          </p:tavLst>
                                        </p:anim>
                                        <p:anim calcmode="lin" valueType="num" p14:bounceEnd="60000">
                                          <p:cBhvr additive="base">
                                            <p:cTn id="32" dur="500" fill="hold"/>
                                            <p:tgtEl>
                                              <p:spTgt spid="51"/>
                                            </p:tgtEl>
                                            <p:attrNameLst>
                                              <p:attrName>ppt_y</p:attrName>
                                            </p:attrNameLst>
                                          </p:cBhvr>
                                          <p:tavLst>
                                            <p:tav tm="0">
                                              <p:val>
                                                <p:strVal val="1+#ppt_h/2"/>
                                              </p:val>
                                            </p:tav>
                                            <p:tav tm="100000">
                                              <p:val>
                                                <p:strVal val="#ppt_y"/>
                                              </p:val>
                                            </p:tav>
                                          </p:tavLst>
                                        </p:anim>
                                      </p:childTnLst>
                                    </p:cTn>
                                  </p:par>
                                  <p:par>
                                    <p:cTn id="33" presetID="53" presetClass="entr" presetSubtype="16"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Effect transition="in" filter="fad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50" grpId="0" bldLvl="0" animBg="1"/>
          <p:bldP spid="51" grpId="0" bldLvl="0" animBg="1"/>
          <p:bldP spid="54"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4"/>
                                            </p:tgtEl>
                                            <p:attrNameLst>
                                              <p:attrName>style.visibility</p:attrName>
                                            </p:attrNameLst>
                                          </p:cBhvr>
                                          <p:to>
                                            <p:strVal val="visible"/>
                                          </p:to>
                                        </p:set>
                                        <p:anim calcmode="lin" valueType="num">
                                          <p:cBhvr>
                                            <p:cTn id="7" dur="500" fill="hold"/>
                                            <p:tgtEl>
                                              <p:spTgt spid="34"/>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4"/>
                                            </p:tgtEl>
                                            <p:attrNameLst>
                                              <p:attrName>ppt_y</p:attrName>
                                            </p:attrNameLst>
                                          </p:cBhvr>
                                          <p:tavLst>
                                            <p:tav tm="0">
                                              <p:val>
                                                <p:strVal val="#ppt_y"/>
                                              </p:val>
                                            </p:tav>
                                            <p:tav tm="100000">
                                              <p:val>
                                                <p:strVal val="#ppt_y"/>
                                              </p:val>
                                            </p:tav>
                                          </p:tavLst>
                                        </p:anim>
                                        <p:anim calcmode="lin" valueType="num">
                                          <p:cBhvr>
                                            <p:cTn id="9" dur="500" fill="hold"/>
                                            <p:tgtEl>
                                              <p:spTgt spid="34"/>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4"/>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4"/>
                                            </p:tgtEl>
                                          </p:cBhvr>
                                        </p:animEffect>
                                      </p:childTnLst>
                                    </p:cTn>
                                  </p:par>
                                  <p:par>
                                    <p:cTn id="12" presetID="53" presetClass="entr" presetSubtype="16" fill="hold" grpId="0" nodeType="withEffect">
                                      <p:stCondLst>
                                        <p:cond delay="200"/>
                                      </p:stCondLst>
                                      <p:childTnLst>
                                        <p:set>
                                          <p:cBhvr>
                                            <p:cTn id="13" dur="1" fill="hold">
                                              <p:stCondLst>
                                                <p:cond delay="0"/>
                                              </p:stCondLst>
                                            </p:cTn>
                                            <p:tgtEl>
                                              <p:spTgt spid="35"/>
                                            </p:tgtEl>
                                            <p:attrNameLst>
                                              <p:attrName>style.visibility</p:attrName>
                                            </p:attrNameLst>
                                          </p:cBhvr>
                                          <p:to>
                                            <p:strVal val="visible"/>
                                          </p:to>
                                        </p:set>
                                        <p:anim calcmode="lin" valueType="num">
                                          <p:cBhvr>
                                            <p:cTn id="14" dur="300" fill="hold"/>
                                            <p:tgtEl>
                                              <p:spTgt spid="35"/>
                                            </p:tgtEl>
                                            <p:attrNameLst>
                                              <p:attrName>ppt_w</p:attrName>
                                            </p:attrNameLst>
                                          </p:cBhvr>
                                          <p:tavLst>
                                            <p:tav tm="0">
                                              <p:val>
                                                <p:fltVal val="0"/>
                                              </p:val>
                                            </p:tav>
                                            <p:tav tm="100000">
                                              <p:val>
                                                <p:strVal val="#ppt_w"/>
                                              </p:val>
                                            </p:tav>
                                          </p:tavLst>
                                        </p:anim>
                                        <p:anim calcmode="lin" valueType="num">
                                          <p:cBhvr>
                                            <p:cTn id="15" dur="300" fill="hold"/>
                                            <p:tgtEl>
                                              <p:spTgt spid="35"/>
                                            </p:tgtEl>
                                            <p:attrNameLst>
                                              <p:attrName>ppt_h</p:attrName>
                                            </p:attrNameLst>
                                          </p:cBhvr>
                                          <p:tavLst>
                                            <p:tav tm="0">
                                              <p:val>
                                                <p:fltVal val="0"/>
                                              </p:val>
                                            </p:tav>
                                            <p:tav tm="100000">
                                              <p:val>
                                                <p:strVal val="#ppt_h"/>
                                              </p:val>
                                            </p:tav>
                                          </p:tavLst>
                                        </p:anim>
                                        <p:animEffect transition="in" filter="fade">
                                          <p:cBhvr>
                                            <p:cTn id="16" dur="300"/>
                                            <p:tgtEl>
                                              <p:spTgt spid="35"/>
                                            </p:tgtEl>
                                          </p:cBhvr>
                                        </p:animEffect>
                                      </p:childTnLst>
                                    </p:cTn>
                                  </p:par>
                                  <p:par>
                                    <p:cTn id="17" presetID="2" presetClass="entr" presetSubtype="4" fill="hold" nodeType="withEffect">
                                      <p:stCondLst>
                                        <p:cond delay="1350"/>
                                      </p:stCondLst>
                                      <p:childTnLst>
                                        <p:set>
                                          <p:cBhvr>
                                            <p:cTn id="18" dur="1" fill="hold">
                                              <p:stCondLst>
                                                <p:cond delay="0"/>
                                              </p:stCondLst>
                                            </p:cTn>
                                            <p:tgtEl>
                                              <p:spTgt spid="37"/>
                                            </p:tgtEl>
                                            <p:attrNameLst>
                                              <p:attrName>style.visibility</p:attrName>
                                            </p:attrNameLst>
                                          </p:cBhvr>
                                          <p:to>
                                            <p:strVal val="visible"/>
                                          </p:to>
                                        </p:set>
                                        <p:anim calcmode="lin" valueType="num">
                                          <p:cBhvr additive="base">
                                            <p:cTn id="19" dur="500" fill="hold"/>
                                            <p:tgtEl>
                                              <p:spTgt spid="37"/>
                                            </p:tgtEl>
                                            <p:attrNameLst>
                                              <p:attrName>ppt_x</p:attrName>
                                            </p:attrNameLst>
                                          </p:cBhvr>
                                          <p:tavLst>
                                            <p:tav tm="0">
                                              <p:val>
                                                <p:strVal val="#ppt_x"/>
                                              </p:val>
                                            </p:tav>
                                            <p:tav tm="100000">
                                              <p:val>
                                                <p:strVal val="#ppt_x"/>
                                              </p:val>
                                            </p:tav>
                                          </p:tavLst>
                                        </p:anim>
                                        <p:anim calcmode="lin" valueType="num">
                                          <p:cBhvr additive="base">
                                            <p:cTn id="20" dur="500" fill="hold"/>
                                            <p:tgtEl>
                                              <p:spTgt spid="37"/>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1350"/>
                                      </p:stCondLst>
                                      <p:childTnLst>
                                        <p:set>
                                          <p:cBhvr>
                                            <p:cTn id="22" dur="1" fill="hold">
                                              <p:stCondLst>
                                                <p:cond delay="0"/>
                                              </p:stCondLst>
                                            </p:cTn>
                                            <p:tgtEl>
                                              <p:spTgt spid="42"/>
                                            </p:tgtEl>
                                            <p:attrNameLst>
                                              <p:attrName>style.visibility</p:attrName>
                                            </p:attrNameLst>
                                          </p:cBhvr>
                                          <p:to>
                                            <p:strVal val="visible"/>
                                          </p:to>
                                        </p:set>
                                        <p:anim calcmode="lin" valueType="num">
                                          <p:cBhvr additive="base">
                                            <p:cTn id="23" dur="500" fill="hold"/>
                                            <p:tgtEl>
                                              <p:spTgt spid="42"/>
                                            </p:tgtEl>
                                            <p:attrNameLst>
                                              <p:attrName>ppt_x</p:attrName>
                                            </p:attrNameLst>
                                          </p:cBhvr>
                                          <p:tavLst>
                                            <p:tav tm="0">
                                              <p:val>
                                                <p:strVal val="#ppt_x"/>
                                              </p:val>
                                            </p:tav>
                                            <p:tav tm="100000">
                                              <p:val>
                                                <p:strVal val="#ppt_x"/>
                                              </p:val>
                                            </p:tav>
                                          </p:tavLst>
                                        </p:anim>
                                        <p:anim calcmode="lin" valueType="num">
                                          <p:cBhvr additive="base">
                                            <p:cTn id="24" dur="500" fill="hold"/>
                                            <p:tgtEl>
                                              <p:spTgt spid="42"/>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1350"/>
                                      </p:stCondLst>
                                      <p:childTnLst>
                                        <p:set>
                                          <p:cBhvr>
                                            <p:cTn id="26" dur="1" fill="hold">
                                              <p:stCondLst>
                                                <p:cond delay="0"/>
                                              </p:stCondLst>
                                            </p:cTn>
                                            <p:tgtEl>
                                              <p:spTgt spid="50"/>
                                            </p:tgtEl>
                                            <p:attrNameLst>
                                              <p:attrName>style.visibility</p:attrName>
                                            </p:attrNameLst>
                                          </p:cBhvr>
                                          <p:to>
                                            <p:strVal val="visible"/>
                                          </p:to>
                                        </p:set>
                                        <p:anim calcmode="lin" valueType="num">
                                          <p:cBhvr additive="base">
                                            <p:cTn id="27" dur="500" fill="hold"/>
                                            <p:tgtEl>
                                              <p:spTgt spid="50"/>
                                            </p:tgtEl>
                                            <p:attrNameLst>
                                              <p:attrName>ppt_x</p:attrName>
                                            </p:attrNameLst>
                                          </p:cBhvr>
                                          <p:tavLst>
                                            <p:tav tm="0">
                                              <p:val>
                                                <p:strVal val="#ppt_x"/>
                                              </p:val>
                                            </p:tav>
                                            <p:tav tm="100000">
                                              <p:val>
                                                <p:strVal val="#ppt_x"/>
                                              </p:val>
                                            </p:tav>
                                          </p:tavLst>
                                        </p:anim>
                                        <p:anim calcmode="lin" valueType="num">
                                          <p:cBhvr additive="base">
                                            <p:cTn id="28" dur="500" fill="hold"/>
                                            <p:tgtEl>
                                              <p:spTgt spid="50"/>
                                            </p:tgtEl>
                                            <p:attrNameLst>
                                              <p:attrName>ppt_y</p:attrName>
                                            </p:attrNameLst>
                                          </p:cBhvr>
                                          <p:tavLst>
                                            <p:tav tm="0">
                                              <p:val>
                                                <p:strVal val="1+#ppt_h/2"/>
                                              </p:val>
                                            </p:tav>
                                            <p:tav tm="100000">
                                              <p:val>
                                                <p:strVal val="#ppt_y"/>
                                              </p:val>
                                            </p:tav>
                                          </p:tavLst>
                                        </p:anim>
                                      </p:childTnLst>
                                    </p:cTn>
                                  </p:par>
                                  <p:par>
                                    <p:cTn id="29" presetID="2" presetClass="entr" presetSubtype="4" fill="hold" grpId="0" nodeType="withEffect">
                                      <p:stCondLst>
                                        <p:cond delay="1350"/>
                                      </p:stCondLst>
                                      <p:childTnLst>
                                        <p:set>
                                          <p:cBhvr>
                                            <p:cTn id="30" dur="1" fill="hold">
                                              <p:stCondLst>
                                                <p:cond delay="0"/>
                                              </p:stCondLst>
                                            </p:cTn>
                                            <p:tgtEl>
                                              <p:spTgt spid="51"/>
                                            </p:tgtEl>
                                            <p:attrNameLst>
                                              <p:attrName>style.visibility</p:attrName>
                                            </p:attrNameLst>
                                          </p:cBhvr>
                                          <p:to>
                                            <p:strVal val="visible"/>
                                          </p:to>
                                        </p:set>
                                        <p:anim calcmode="lin" valueType="num">
                                          <p:cBhvr additive="base">
                                            <p:cTn id="31" dur="500" fill="hold"/>
                                            <p:tgtEl>
                                              <p:spTgt spid="51"/>
                                            </p:tgtEl>
                                            <p:attrNameLst>
                                              <p:attrName>ppt_x</p:attrName>
                                            </p:attrNameLst>
                                          </p:cBhvr>
                                          <p:tavLst>
                                            <p:tav tm="0">
                                              <p:val>
                                                <p:strVal val="#ppt_x"/>
                                              </p:val>
                                            </p:tav>
                                            <p:tav tm="100000">
                                              <p:val>
                                                <p:strVal val="#ppt_x"/>
                                              </p:val>
                                            </p:tav>
                                          </p:tavLst>
                                        </p:anim>
                                        <p:anim calcmode="lin" valueType="num">
                                          <p:cBhvr additive="base">
                                            <p:cTn id="32" dur="500" fill="hold"/>
                                            <p:tgtEl>
                                              <p:spTgt spid="51"/>
                                            </p:tgtEl>
                                            <p:attrNameLst>
                                              <p:attrName>ppt_y</p:attrName>
                                            </p:attrNameLst>
                                          </p:cBhvr>
                                          <p:tavLst>
                                            <p:tav tm="0">
                                              <p:val>
                                                <p:strVal val="1+#ppt_h/2"/>
                                              </p:val>
                                            </p:tav>
                                            <p:tav tm="100000">
                                              <p:val>
                                                <p:strVal val="#ppt_y"/>
                                              </p:val>
                                            </p:tav>
                                          </p:tavLst>
                                        </p:anim>
                                      </p:childTnLst>
                                    </p:cTn>
                                  </p:par>
                                  <p:par>
                                    <p:cTn id="33" presetID="53" presetClass="entr" presetSubtype="16" fill="hold" grpId="0" nodeType="withEffect">
                                      <p:stCondLst>
                                        <p:cond delay="0"/>
                                      </p:stCondLst>
                                      <p:childTnLst>
                                        <p:set>
                                          <p:cBhvr>
                                            <p:cTn id="34" dur="1" fill="hold">
                                              <p:stCondLst>
                                                <p:cond delay="0"/>
                                              </p:stCondLst>
                                            </p:cTn>
                                            <p:tgtEl>
                                              <p:spTgt spid="54"/>
                                            </p:tgtEl>
                                            <p:attrNameLst>
                                              <p:attrName>style.visibility</p:attrName>
                                            </p:attrNameLst>
                                          </p:cBhvr>
                                          <p:to>
                                            <p:strVal val="visible"/>
                                          </p:to>
                                        </p:set>
                                        <p:anim calcmode="lin" valueType="num">
                                          <p:cBhvr>
                                            <p:cTn id="35" dur="500" fill="hold"/>
                                            <p:tgtEl>
                                              <p:spTgt spid="54"/>
                                            </p:tgtEl>
                                            <p:attrNameLst>
                                              <p:attrName>ppt_w</p:attrName>
                                            </p:attrNameLst>
                                          </p:cBhvr>
                                          <p:tavLst>
                                            <p:tav tm="0">
                                              <p:val>
                                                <p:fltVal val="0"/>
                                              </p:val>
                                            </p:tav>
                                            <p:tav tm="100000">
                                              <p:val>
                                                <p:strVal val="#ppt_w"/>
                                              </p:val>
                                            </p:tav>
                                          </p:tavLst>
                                        </p:anim>
                                        <p:anim calcmode="lin" valueType="num">
                                          <p:cBhvr>
                                            <p:cTn id="36" dur="500" fill="hold"/>
                                            <p:tgtEl>
                                              <p:spTgt spid="54"/>
                                            </p:tgtEl>
                                            <p:attrNameLst>
                                              <p:attrName>ppt_h</p:attrName>
                                            </p:attrNameLst>
                                          </p:cBhvr>
                                          <p:tavLst>
                                            <p:tav tm="0">
                                              <p:val>
                                                <p:fltVal val="0"/>
                                              </p:val>
                                            </p:tav>
                                            <p:tav tm="100000">
                                              <p:val>
                                                <p:strVal val="#ppt_h"/>
                                              </p:val>
                                            </p:tav>
                                          </p:tavLst>
                                        </p:anim>
                                        <p:animEffect transition="in" filter="fade">
                                          <p:cBhvr>
                                            <p:cTn id="3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 grpId="0"/>
          <p:bldP spid="35" grpId="0"/>
          <p:bldP spid="50" grpId="0" bldLvl="0" animBg="1"/>
          <p:bldP spid="51" grpId="0" bldLvl="0" animBg="1"/>
          <p:bldP spid="54" grpId="0" animBg="1"/>
        </p:bldLst>
      </p:timing>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2103934" y="378109"/>
            <a:ext cx="1243930"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Related Works</a:t>
            </a:r>
            <a:endParaRPr lang="zh-CN" altLang="en-US" sz="1200" dirty="0">
              <a:solidFill>
                <a:srgbClr val="03CCCE"/>
              </a:solidFill>
              <a:latin typeface="微软雅黑" pitchFamily="34" charset="-122"/>
              <a:ea typeface="微软雅黑" pitchFamily="34" charset="-122"/>
            </a:endParaRPr>
          </a:p>
        </p:txBody>
      </p:sp>
      <p:sp>
        <p:nvSpPr>
          <p:cNvPr id="2" name="圆角矩形 11">
            <a:extLst>
              <a:ext uri="{FF2B5EF4-FFF2-40B4-BE49-F238E27FC236}">
                <a16:creationId xmlns:a16="http://schemas.microsoft.com/office/drawing/2014/main" id="{88FF2BEE-574D-40E8-A5CE-F8EF7508ED48}"/>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B2B4EF16-5FA0-42E0-BD61-9D7B1977F9E4}"/>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5">
            <a:extLst>
              <a:ext uri="{FF2B5EF4-FFF2-40B4-BE49-F238E27FC236}">
                <a16:creationId xmlns:a16="http://schemas.microsoft.com/office/drawing/2014/main" id="{18D06881-69B4-428C-9F5F-54CCC6AB243B}"/>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2050" name="圆角矩形 16">
            <a:extLst>
              <a:ext uri="{FF2B5EF4-FFF2-40B4-BE49-F238E27FC236}">
                <a16:creationId xmlns:a16="http://schemas.microsoft.com/office/drawing/2014/main" id="{B5DF8E6F-9A81-4457-AED6-B6CDA34DB3C3}"/>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2109" name="圆角矩形 17">
            <a:extLst>
              <a:ext uri="{FF2B5EF4-FFF2-40B4-BE49-F238E27FC236}">
                <a16:creationId xmlns:a16="http://schemas.microsoft.com/office/drawing/2014/main" id="{1D0B73E3-22ED-4812-9920-45E4A5E986A7}"/>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1" name="任意多边形 1032">
            <a:extLst>
              <a:ext uri="{FF2B5EF4-FFF2-40B4-BE49-F238E27FC236}">
                <a16:creationId xmlns:a16="http://schemas.microsoft.com/office/drawing/2014/main" id="{45036B4B-9CE0-49DA-9C51-AE21AD77021C}"/>
              </a:ext>
            </a:extLst>
          </p:cNvPr>
          <p:cNvSpPr/>
          <p:nvPr/>
        </p:nvSpPr>
        <p:spPr>
          <a:xfrm>
            <a:off x="2997993" y="1633959"/>
            <a:ext cx="794380" cy="264794"/>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rgbClr val="03CCCE"/>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2" name="任意多边形 88">
            <a:extLst>
              <a:ext uri="{FF2B5EF4-FFF2-40B4-BE49-F238E27FC236}">
                <a16:creationId xmlns:a16="http://schemas.microsoft.com/office/drawing/2014/main" id="{BA2B7273-07FD-4820-9E7D-BABF741D8526}"/>
              </a:ext>
            </a:extLst>
          </p:cNvPr>
          <p:cNvSpPr/>
          <p:nvPr/>
        </p:nvSpPr>
        <p:spPr>
          <a:xfrm flipV="1">
            <a:off x="2727880" y="3360908"/>
            <a:ext cx="794380" cy="272818"/>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rgbClr val="3C4157"/>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13" name="椭圆 12">
            <a:extLst>
              <a:ext uri="{FF2B5EF4-FFF2-40B4-BE49-F238E27FC236}">
                <a16:creationId xmlns:a16="http://schemas.microsoft.com/office/drawing/2014/main" id="{027CD8D4-EEA8-4940-9890-000A1ADED0C7}"/>
              </a:ext>
            </a:extLst>
          </p:cNvPr>
          <p:cNvSpPr/>
          <p:nvPr/>
        </p:nvSpPr>
        <p:spPr>
          <a:xfrm>
            <a:off x="4057364" y="2211498"/>
            <a:ext cx="1012604" cy="1012604"/>
          </a:xfrm>
          <a:prstGeom prst="ellipse">
            <a:avLst/>
          </a:prstGeom>
          <a:noFill/>
          <a:ln w="6350">
            <a:solidFill>
              <a:srgbClr val="03CCCE"/>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14" name="组合 13">
            <a:extLst>
              <a:ext uri="{FF2B5EF4-FFF2-40B4-BE49-F238E27FC236}">
                <a16:creationId xmlns:a16="http://schemas.microsoft.com/office/drawing/2014/main" id="{E4EA2F2D-5A09-4230-B691-0DECD1551669}"/>
              </a:ext>
            </a:extLst>
          </p:cNvPr>
          <p:cNvGrpSpPr/>
          <p:nvPr/>
        </p:nvGrpSpPr>
        <p:grpSpPr>
          <a:xfrm>
            <a:off x="3462304" y="1609725"/>
            <a:ext cx="2219395" cy="2222500"/>
            <a:chOff x="3462304" y="1609725"/>
            <a:chExt cx="2219395" cy="2222500"/>
          </a:xfrm>
        </p:grpSpPr>
        <p:sp>
          <p:nvSpPr>
            <p:cNvPr id="15" name="Freeform 31">
              <a:extLst>
                <a:ext uri="{FF2B5EF4-FFF2-40B4-BE49-F238E27FC236}">
                  <a16:creationId xmlns:a16="http://schemas.microsoft.com/office/drawing/2014/main" id="{0DA31579-F73D-4BAF-9233-E635AA7F52C1}"/>
                </a:ext>
              </a:extLst>
            </p:cNvPr>
            <p:cNvSpPr/>
            <p:nvPr/>
          </p:nvSpPr>
          <p:spPr bwMode="auto">
            <a:xfrm>
              <a:off x="4597367" y="2746375"/>
              <a:ext cx="1084332" cy="1085850"/>
            </a:xfrm>
            <a:custGeom>
              <a:avLst/>
              <a:gdLst>
                <a:gd name="T0" fmla="*/ 161 w 303"/>
                <a:gd name="T1" fmla="*/ 0 h 303"/>
                <a:gd name="T2" fmla="*/ 161 w 303"/>
                <a:gd name="T3" fmla="*/ 0 h 303"/>
                <a:gd name="T4" fmla="*/ 115 w 303"/>
                <a:gd name="T5" fmla="*/ 113 h 303"/>
                <a:gd name="T6" fmla="*/ 112 w 303"/>
                <a:gd name="T7" fmla="*/ 116 h 303"/>
                <a:gd name="T8" fmla="*/ 0 w 303"/>
                <a:gd name="T9" fmla="*/ 161 h 303"/>
                <a:gd name="T10" fmla="*/ 0 w 303"/>
                <a:gd name="T11" fmla="*/ 161 h 303"/>
                <a:gd name="T12" fmla="*/ 0 w 303"/>
                <a:gd name="T13" fmla="*/ 303 h 303"/>
                <a:gd name="T14" fmla="*/ 31 w 303"/>
                <a:gd name="T15" fmla="*/ 303 h 303"/>
                <a:gd name="T16" fmla="*/ 37 w 303"/>
                <a:gd name="T17" fmla="*/ 298 h 303"/>
                <a:gd name="T18" fmla="*/ 56 w 303"/>
                <a:gd name="T19" fmla="*/ 248 h 303"/>
                <a:gd name="T20" fmla="*/ 57 w 303"/>
                <a:gd name="T21" fmla="*/ 248 h 303"/>
                <a:gd name="T22" fmla="*/ 66 w 303"/>
                <a:gd name="T23" fmla="*/ 244 h 303"/>
                <a:gd name="T24" fmla="*/ 77 w 303"/>
                <a:gd name="T25" fmla="*/ 242 h 303"/>
                <a:gd name="T26" fmla="*/ 77 w 303"/>
                <a:gd name="T27" fmla="*/ 242 h 303"/>
                <a:gd name="T28" fmla="*/ 118 w 303"/>
                <a:gd name="T29" fmla="*/ 276 h 303"/>
                <a:gd name="T30" fmla="*/ 127 w 303"/>
                <a:gd name="T31" fmla="*/ 277 h 303"/>
                <a:gd name="T32" fmla="*/ 179 w 303"/>
                <a:gd name="T33" fmla="*/ 246 h 303"/>
                <a:gd name="T34" fmla="*/ 182 w 303"/>
                <a:gd name="T35" fmla="*/ 239 h 303"/>
                <a:gd name="T36" fmla="*/ 173 w 303"/>
                <a:gd name="T37" fmla="*/ 186 h 303"/>
                <a:gd name="T38" fmla="*/ 173 w 303"/>
                <a:gd name="T39" fmla="*/ 186 h 303"/>
                <a:gd name="T40" fmla="*/ 180 w 303"/>
                <a:gd name="T41" fmla="*/ 178 h 303"/>
                <a:gd name="T42" fmla="*/ 186 w 303"/>
                <a:gd name="T43" fmla="*/ 173 h 303"/>
                <a:gd name="T44" fmla="*/ 186 w 303"/>
                <a:gd name="T45" fmla="*/ 173 h 303"/>
                <a:gd name="T46" fmla="*/ 239 w 303"/>
                <a:gd name="T47" fmla="*/ 182 h 303"/>
                <a:gd name="T48" fmla="*/ 240 w 303"/>
                <a:gd name="T49" fmla="*/ 182 h 303"/>
                <a:gd name="T50" fmla="*/ 247 w 303"/>
                <a:gd name="T51" fmla="*/ 179 h 303"/>
                <a:gd name="T52" fmla="*/ 277 w 303"/>
                <a:gd name="T53" fmla="*/ 126 h 303"/>
                <a:gd name="T54" fmla="*/ 276 w 303"/>
                <a:gd name="T55" fmla="*/ 118 h 303"/>
                <a:gd name="T56" fmla="*/ 242 w 303"/>
                <a:gd name="T57" fmla="*/ 77 h 303"/>
                <a:gd name="T58" fmla="*/ 242 w 303"/>
                <a:gd name="T59" fmla="*/ 76 h 303"/>
                <a:gd name="T60" fmla="*/ 245 w 303"/>
                <a:gd name="T61" fmla="*/ 66 h 303"/>
                <a:gd name="T62" fmla="*/ 248 w 303"/>
                <a:gd name="T63" fmla="*/ 56 h 303"/>
                <a:gd name="T64" fmla="*/ 248 w 303"/>
                <a:gd name="T65" fmla="*/ 56 h 303"/>
                <a:gd name="T66" fmla="*/ 298 w 303"/>
                <a:gd name="T67" fmla="*/ 37 h 303"/>
                <a:gd name="T68" fmla="*/ 303 w 303"/>
                <a:gd name="T69" fmla="*/ 30 h 303"/>
                <a:gd name="T70" fmla="*/ 303 w 303"/>
                <a:gd name="T71" fmla="*/ 0 h 303"/>
                <a:gd name="T72" fmla="*/ 161 w 303"/>
                <a:gd name="T73" fmla="*/ 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3" h="303">
                  <a:moveTo>
                    <a:pt x="161" y="0"/>
                  </a:moveTo>
                  <a:cubicBezTo>
                    <a:pt x="161" y="0"/>
                    <a:pt x="161" y="0"/>
                    <a:pt x="161" y="0"/>
                  </a:cubicBezTo>
                  <a:cubicBezTo>
                    <a:pt x="161" y="42"/>
                    <a:pt x="145" y="83"/>
                    <a:pt x="115" y="113"/>
                  </a:cubicBezTo>
                  <a:cubicBezTo>
                    <a:pt x="112" y="116"/>
                    <a:pt x="112" y="116"/>
                    <a:pt x="112" y="116"/>
                  </a:cubicBezTo>
                  <a:cubicBezTo>
                    <a:pt x="82" y="145"/>
                    <a:pt x="42" y="161"/>
                    <a:pt x="0" y="161"/>
                  </a:cubicBezTo>
                  <a:cubicBezTo>
                    <a:pt x="0" y="161"/>
                    <a:pt x="0" y="161"/>
                    <a:pt x="0" y="161"/>
                  </a:cubicBezTo>
                  <a:cubicBezTo>
                    <a:pt x="0" y="303"/>
                    <a:pt x="0" y="303"/>
                    <a:pt x="0" y="303"/>
                  </a:cubicBezTo>
                  <a:cubicBezTo>
                    <a:pt x="31" y="303"/>
                    <a:pt x="31" y="303"/>
                    <a:pt x="31" y="303"/>
                  </a:cubicBezTo>
                  <a:cubicBezTo>
                    <a:pt x="33" y="303"/>
                    <a:pt x="36" y="301"/>
                    <a:pt x="37" y="298"/>
                  </a:cubicBezTo>
                  <a:cubicBezTo>
                    <a:pt x="56" y="248"/>
                    <a:pt x="56" y="248"/>
                    <a:pt x="56" y="248"/>
                  </a:cubicBezTo>
                  <a:cubicBezTo>
                    <a:pt x="56" y="248"/>
                    <a:pt x="56" y="248"/>
                    <a:pt x="57" y="248"/>
                  </a:cubicBezTo>
                  <a:cubicBezTo>
                    <a:pt x="66" y="244"/>
                    <a:pt x="66" y="244"/>
                    <a:pt x="66" y="244"/>
                  </a:cubicBezTo>
                  <a:cubicBezTo>
                    <a:pt x="77" y="242"/>
                    <a:pt x="77" y="242"/>
                    <a:pt x="77" y="242"/>
                  </a:cubicBezTo>
                  <a:cubicBezTo>
                    <a:pt x="77" y="242"/>
                    <a:pt x="77" y="242"/>
                    <a:pt x="77" y="242"/>
                  </a:cubicBezTo>
                  <a:cubicBezTo>
                    <a:pt x="118" y="276"/>
                    <a:pt x="118" y="276"/>
                    <a:pt x="118" y="276"/>
                  </a:cubicBezTo>
                  <a:cubicBezTo>
                    <a:pt x="121" y="278"/>
                    <a:pt x="124" y="278"/>
                    <a:pt x="127" y="277"/>
                  </a:cubicBezTo>
                  <a:cubicBezTo>
                    <a:pt x="179" y="246"/>
                    <a:pt x="179" y="246"/>
                    <a:pt x="179" y="246"/>
                  </a:cubicBezTo>
                  <a:cubicBezTo>
                    <a:pt x="181" y="245"/>
                    <a:pt x="183" y="242"/>
                    <a:pt x="182" y="239"/>
                  </a:cubicBezTo>
                  <a:cubicBezTo>
                    <a:pt x="173" y="186"/>
                    <a:pt x="173" y="186"/>
                    <a:pt x="173" y="186"/>
                  </a:cubicBezTo>
                  <a:cubicBezTo>
                    <a:pt x="173" y="186"/>
                    <a:pt x="173" y="186"/>
                    <a:pt x="173" y="186"/>
                  </a:cubicBezTo>
                  <a:cubicBezTo>
                    <a:pt x="180" y="178"/>
                    <a:pt x="180" y="178"/>
                    <a:pt x="180" y="178"/>
                  </a:cubicBezTo>
                  <a:cubicBezTo>
                    <a:pt x="186" y="173"/>
                    <a:pt x="186" y="173"/>
                    <a:pt x="186" y="173"/>
                  </a:cubicBezTo>
                  <a:cubicBezTo>
                    <a:pt x="186" y="173"/>
                    <a:pt x="186" y="173"/>
                    <a:pt x="186" y="173"/>
                  </a:cubicBezTo>
                  <a:cubicBezTo>
                    <a:pt x="239" y="182"/>
                    <a:pt x="239" y="182"/>
                    <a:pt x="239" y="182"/>
                  </a:cubicBezTo>
                  <a:cubicBezTo>
                    <a:pt x="240" y="182"/>
                    <a:pt x="240" y="182"/>
                    <a:pt x="240" y="182"/>
                  </a:cubicBezTo>
                  <a:cubicBezTo>
                    <a:pt x="243" y="182"/>
                    <a:pt x="245" y="181"/>
                    <a:pt x="247" y="179"/>
                  </a:cubicBezTo>
                  <a:cubicBezTo>
                    <a:pt x="277" y="126"/>
                    <a:pt x="277" y="126"/>
                    <a:pt x="277" y="126"/>
                  </a:cubicBezTo>
                  <a:cubicBezTo>
                    <a:pt x="279" y="124"/>
                    <a:pt x="278" y="120"/>
                    <a:pt x="276" y="118"/>
                  </a:cubicBezTo>
                  <a:cubicBezTo>
                    <a:pt x="242" y="77"/>
                    <a:pt x="242" y="77"/>
                    <a:pt x="242" y="77"/>
                  </a:cubicBezTo>
                  <a:cubicBezTo>
                    <a:pt x="242" y="77"/>
                    <a:pt x="242" y="76"/>
                    <a:pt x="242" y="76"/>
                  </a:cubicBezTo>
                  <a:cubicBezTo>
                    <a:pt x="245" y="66"/>
                    <a:pt x="245" y="66"/>
                    <a:pt x="245" y="66"/>
                  </a:cubicBezTo>
                  <a:cubicBezTo>
                    <a:pt x="248" y="56"/>
                    <a:pt x="248" y="56"/>
                    <a:pt x="248" y="56"/>
                  </a:cubicBezTo>
                  <a:cubicBezTo>
                    <a:pt x="248" y="56"/>
                    <a:pt x="248" y="56"/>
                    <a:pt x="248" y="56"/>
                  </a:cubicBezTo>
                  <a:cubicBezTo>
                    <a:pt x="298" y="37"/>
                    <a:pt x="298" y="37"/>
                    <a:pt x="298" y="37"/>
                  </a:cubicBezTo>
                  <a:cubicBezTo>
                    <a:pt x="301" y="36"/>
                    <a:pt x="303" y="33"/>
                    <a:pt x="303" y="30"/>
                  </a:cubicBezTo>
                  <a:cubicBezTo>
                    <a:pt x="303" y="0"/>
                    <a:pt x="303" y="0"/>
                    <a:pt x="303" y="0"/>
                  </a:cubicBezTo>
                  <a:lnTo>
                    <a:pt x="161" y="0"/>
                  </a:lnTo>
                  <a:close/>
                </a:path>
              </a:pathLst>
            </a:custGeom>
            <a:solidFill>
              <a:srgbClr val="03CCC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16" name="Freeform 32">
              <a:extLst>
                <a:ext uri="{FF2B5EF4-FFF2-40B4-BE49-F238E27FC236}">
                  <a16:creationId xmlns:a16="http://schemas.microsoft.com/office/drawing/2014/main" id="{402A6695-59A0-4410-9FAD-C1ACAA26B744}"/>
                </a:ext>
              </a:extLst>
            </p:cNvPr>
            <p:cNvSpPr/>
            <p:nvPr/>
          </p:nvSpPr>
          <p:spPr bwMode="auto">
            <a:xfrm>
              <a:off x="3462304" y="2746375"/>
              <a:ext cx="1084332" cy="1085850"/>
            </a:xfrm>
            <a:custGeom>
              <a:avLst/>
              <a:gdLst>
                <a:gd name="T0" fmla="*/ 190 w 303"/>
                <a:gd name="T1" fmla="*/ 115 h 303"/>
                <a:gd name="T2" fmla="*/ 187 w 303"/>
                <a:gd name="T3" fmla="*/ 111 h 303"/>
                <a:gd name="T4" fmla="*/ 142 w 303"/>
                <a:gd name="T5" fmla="*/ 0 h 303"/>
                <a:gd name="T6" fmla="*/ 142 w 303"/>
                <a:gd name="T7" fmla="*/ 0 h 303"/>
                <a:gd name="T8" fmla="*/ 0 w 303"/>
                <a:gd name="T9" fmla="*/ 0 h 303"/>
                <a:gd name="T10" fmla="*/ 0 w 303"/>
                <a:gd name="T11" fmla="*/ 30 h 303"/>
                <a:gd name="T12" fmla="*/ 5 w 303"/>
                <a:gd name="T13" fmla="*/ 37 h 303"/>
                <a:gd name="T14" fmla="*/ 55 w 303"/>
                <a:gd name="T15" fmla="*/ 56 h 303"/>
                <a:gd name="T16" fmla="*/ 56 w 303"/>
                <a:gd name="T17" fmla="*/ 56 h 303"/>
                <a:gd name="T18" fmla="*/ 59 w 303"/>
                <a:gd name="T19" fmla="*/ 66 h 303"/>
                <a:gd name="T20" fmla="*/ 61 w 303"/>
                <a:gd name="T21" fmla="*/ 76 h 303"/>
                <a:gd name="T22" fmla="*/ 61 w 303"/>
                <a:gd name="T23" fmla="*/ 77 h 303"/>
                <a:gd name="T24" fmla="*/ 27 w 303"/>
                <a:gd name="T25" fmla="*/ 118 h 303"/>
                <a:gd name="T26" fmla="*/ 26 w 303"/>
                <a:gd name="T27" fmla="*/ 126 h 303"/>
                <a:gd name="T28" fmla="*/ 57 w 303"/>
                <a:gd name="T29" fmla="*/ 179 h 303"/>
                <a:gd name="T30" fmla="*/ 63 w 303"/>
                <a:gd name="T31" fmla="*/ 182 h 303"/>
                <a:gd name="T32" fmla="*/ 117 w 303"/>
                <a:gd name="T33" fmla="*/ 173 h 303"/>
                <a:gd name="T34" fmla="*/ 117 w 303"/>
                <a:gd name="T35" fmla="*/ 173 h 303"/>
                <a:gd name="T36" fmla="*/ 118 w 303"/>
                <a:gd name="T37" fmla="*/ 173 h 303"/>
                <a:gd name="T38" fmla="*/ 126 w 303"/>
                <a:gd name="T39" fmla="*/ 180 h 303"/>
                <a:gd name="T40" fmla="*/ 130 w 303"/>
                <a:gd name="T41" fmla="*/ 186 h 303"/>
                <a:gd name="T42" fmla="*/ 131 w 303"/>
                <a:gd name="T43" fmla="*/ 186 h 303"/>
                <a:gd name="T44" fmla="*/ 122 w 303"/>
                <a:gd name="T45" fmla="*/ 239 h 303"/>
                <a:gd name="T46" fmla="*/ 125 w 303"/>
                <a:gd name="T47" fmla="*/ 246 h 303"/>
                <a:gd name="T48" fmla="*/ 177 w 303"/>
                <a:gd name="T49" fmla="*/ 277 h 303"/>
                <a:gd name="T50" fmla="*/ 180 w 303"/>
                <a:gd name="T51" fmla="*/ 278 h 303"/>
                <a:gd name="T52" fmla="*/ 185 w 303"/>
                <a:gd name="T53" fmla="*/ 276 h 303"/>
                <a:gd name="T54" fmla="*/ 226 w 303"/>
                <a:gd name="T55" fmla="*/ 243 h 303"/>
                <a:gd name="T56" fmla="*/ 227 w 303"/>
                <a:gd name="T57" fmla="*/ 242 h 303"/>
                <a:gd name="T58" fmla="*/ 227 w 303"/>
                <a:gd name="T59" fmla="*/ 242 h 303"/>
                <a:gd name="T60" fmla="*/ 237 w 303"/>
                <a:gd name="T61" fmla="*/ 244 h 303"/>
                <a:gd name="T62" fmla="*/ 247 w 303"/>
                <a:gd name="T63" fmla="*/ 248 h 303"/>
                <a:gd name="T64" fmla="*/ 248 w 303"/>
                <a:gd name="T65" fmla="*/ 248 h 303"/>
                <a:gd name="T66" fmla="*/ 248 w 303"/>
                <a:gd name="T67" fmla="*/ 248 h 303"/>
                <a:gd name="T68" fmla="*/ 266 w 303"/>
                <a:gd name="T69" fmla="*/ 298 h 303"/>
                <a:gd name="T70" fmla="*/ 273 w 303"/>
                <a:gd name="T71" fmla="*/ 303 h 303"/>
                <a:gd name="T72" fmla="*/ 303 w 303"/>
                <a:gd name="T73" fmla="*/ 303 h 303"/>
                <a:gd name="T74" fmla="*/ 303 w 303"/>
                <a:gd name="T75" fmla="*/ 161 h 303"/>
                <a:gd name="T76" fmla="*/ 190 w 303"/>
                <a:gd name="T77" fmla="*/ 115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303" h="303">
                  <a:moveTo>
                    <a:pt x="190" y="115"/>
                  </a:moveTo>
                  <a:cubicBezTo>
                    <a:pt x="187" y="111"/>
                    <a:pt x="187" y="111"/>
                    <a:pt x="187" y="111"/>
                  </a:cubicBezTo>
                  <a:cubicBezTo>
                    <a:pt x="158" y="81"/>
                    <a:pt x="142" y="42"/>
                    <a:pt x="142" y="0"/>
                  </a:cubicBezTo>
                  <a:cubicBezTo>
                    <a:pt x="142" y="0"/>
                    <a:pt x="142" y="0"/>
                    <a:pt x="142" y="0"/>
                  </a:cubicBezTo>
                  <a:cubicBezTo>
                    <a:pt x="0" y="0"/>
                    <a:pt x="0" y="0"/>
                    <a:pt x="0" y="0"/>
                  </a:cubicBezTo>
                  <a:cubicBezTo>
                    <a:pt x="0" y="30"/>
                    <a:pt x="0" y="30"/>
                    <a:pt x="0" y="30"/>
                  </a:cubicBezTo>
                  <a:cubicBezTo>
                    <a:pt x="0" y="33"/>
                    <a:pt x="2" y="36"/>
                    <a:pt x="5" y="37"/>
                  </a:cubicBezTo>
                  <a:cubicBezTo>
                    <a:pt x="55" y="56"/>
                    <a:pt x="55" y="56"/>
                    <a:pt x="55" y="56"/>
                  </a:cubicBezTo>
                  <a:cubicBezTo>
                    <a:pt x="55" y="56"/>
                    <a:pt x="55" y="56"/>
                    <a:pt x="56" y="56"/>
                  </a:cubicBezTo>
                  <a:cubicBezTo>
                    <a:pt x="59" y="66"/>
                    <a:pt x="59" y="66"/>
                    <a:pt x="59" y="66"/>
                  </a:cubicBezTo>
                  <a:cubicBezTo>
                    <a:pt x="61" y="76"/>
                    <a:pt x="61" y="76"/>
                    <a:pt x="61" y="76"/>
                  </a:cubicBezTo>
                  <a:cubicBezTo>
                    <a:pt x="61" y="76"/>
                    <a:pt x="61" y="77"/>
                    <a:pt x="61" y="77"/>
                  </a:cubicBezTo>
                  <a:cubicBezTo>
                    <a:pt x="27" y="118"/>
                    <a:pt x="27" y="118"/>
                    <a:pt x="27" y="118"/>
                  </a:cubicBezTo>
                  <a:cubicBezTo>
                    <a:pt x="25" y="120"/>
                    <a:pt x="25" y="124"/>
                    <a:pt x="26" y="126"/>
                  </a:cubicBezTo>
                  <a:cubicBezTo>
                    <a:pt x="57" y="179"/>
                    <a:pt x="57" y="179"/>
                    <a:pt x="57" y="179"/>
                  </a:cubicBezTo>
                  <a:cubicBezTo>
                    <a:pt x="58" y="181"/>
                    <a:pt x="60" y="182"/>
                    <a:pt x="63" y="182"/>
                  </a:cubicBezTo>
                  <a:cubicBezTo>
                    <a:pt x="117" y="173"/>
                    <a:pt x="117" y="173"/>
                    <a:pt x="117" y="173"/>
                  </a:cubicBezTo>
                  <a:cubicBezTo>
                    <a:pt x="117" y="173"/>
                    <a:pt x="117" y="173"/>
                    <a:pt x="117" y="173"/>
                  </a:cubicBezTo>
                  <a:cubicBezTo>
                    <a:pt x="117" y="173"/>
                    <a:pt x="117" y="173"/>
                    <a:pt x="118" y="173"/>
                  </a:cubicBezTo>
                  <a:cubicBezTo>
                    <a:pt x="126" y="180"/>
                    <a:pt x="126" y="180"/>
                    <a:pt x="126" y="180"/>
                  </a:cubicBezTo>
                  <a:cubicBezTo>
                    <a:pt x="130" y="186"/>
                    <a:pt x="130" y="186"/>
                    <a:pt x="130" y="186"/>
                  </a:cubicBezTo>
                  <a:cubicBezTo>
                    <a:pt x="131" y="186"/>
                    <a:pt x="131" y="186"/>
                    <a:pt x="131" y="186"/>
                  </a:cubicBezTo>
                  <a:cubicBezTo>
                    <a:pt x="122" y="239"/>
                    <a:pt x="122" y="239"/>
                    <a:pt x="122" y="239"/>
                  </a:cubicBezTo>
                  <a:cubicBezTo>
                    <a:pt x="121" y="242"/>
                    <a:pt x="122" y="245"/>
                    <a:pt x="125" y="246"/>
                  </a:cubicBezTo>
                  <a:cubicBezTo>
                    <a:pt x="177" y="277"/>
                    <a:pt x="177" y="277"/>
                    <a:pt x="177" y="277"/>
                  </a:cubicBezTo>
                  <a:cubicBezTo>
                    <a:pt x="178" y="277"/>
                    <a:pt x="179" y="278"/>
                    <a:pt x="180" y="278"/>
                  </a:cubicBezTo>
                  <a:cubicBezTo>
                    <a:pt x="181" y="278"/>
                    <a:pt x="183" y="278"/>
                    <a:pt x="185" y="276"/>
                  </a:cubicBezTo>
                  <a:cubicBezTo>
                    <a:pt x="226" y="243"/>
                    <a:pt x="226" y="243"/>
                    <a:pt x="226" y="243"/>
                  </a:cubicBezTo>
                  <a:cubicBezTo>
                    <a:pt x="227" y="242"/>
                    <a:pt x="227" y="242"/>
                    <a:pt x="227" y="242"/>
                  </a:cubicBezTo>
                  <a:cubicBezTo>
                    <a:pt x="227" y="242"/>
                    <a:pt x="227" y="242"/>
                    <a:pt x="227" y="242"/>
                  </a:cubicBezTo>
                  <a:cubicBezTo>
                    <a:pt x="237" y="244"/>
                    <a:pt x="237" y="244"/>
                    <a:pt x="237" y="244"/>
                  </a:cubicBezTo>
                  <a:cubicBezTo>
                    <a:pt x="247" y="248"/>
                    <a:pt x="247" y="248"/>
                    <a:pt x="247" y="248"/>
                  </a:cubicBezTo>
                  <a:cubicBezTo>
                    <a:pt x="248" y="248"/>
                    <a:pt x="248" y="248"/>
                    <a:pt x="248" y="248"/>
                  </a:cubicBezTo>
                  <a:cubicBezTo>
                    <a:pt x="248" y="248"/>
                    <a:pt x="248" y="248"/>
                    <a:pt x="248" y="248"/>
                  </a:cubicBezTo>
                  <a:cubicBezTo>
                    <a:pt x="266" y="298"/>
                    <a:pt x="266" y="298"/>
                    <a:pt x="266" y="298"/>
                  </a:cubicBezTo>
                  <a:cubicBezTo>
                    <a:pt x="267" y="301"/>
                    <a:pt x="270" y="303"/>
                    <a:pt x="273" y="303"/>
                  </a:cubicBezTo>
                  <a:cubicBezTo>
                    <a:pt x="303" y="303"/>
                    <a:pt x="303" y="303"/>
                    <a:pt x="303" y="303"/>
                  </a:cubicBezTo>
                  <a:cubicBezTo>
                    <a:pt x="303" y="161"/>
                    <a:pt x="303" y="161"/>
                    <a:pt x="303" y="161"/>
                  </a:cubicBezTo>
                  <a:cubicBezTo>
                    <a:pt x="261" y="161"/>
                    <a:pt x="221" y="145"/>
                    <a:pt x="190" y="115"/>
                  </a:cubicBezTo>
                  <a:close/>
                </a:path>
              </a:pathLst>
            </a:custGeom>
            <a:solidFill>
              <a:srgbClr val="3C4157"/>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17" name="Freeform 33">
              <a:extLst>
                <a:ext uri="{FF2B5EF4-FFF2-40B4-BE49-F238E27FC236}">
                  <a16:creationId xmlns:a16="http://schemas.microsoft.com/office/drawing/2014/main" id="{81D9B54C-22E0-4A08-9C77-0FB15D5402E3}"/>
                </a:ext>
              </a:extLst>
            </p:cNvPr>
            <p:cNvSpPr/>
            <p:nvPr/>
          </p:nvSpPr>
          <p:spPr bwMode="auto">
            <a:xfrm>
              <a:off x="3462304" y="1609725"/>
              <a:ext cx="1084332" cy="1085850"/>
            </a:xfrm>
            <a:custGeom>
              <a:avLst/>
              <a:gdLst>
                <a:gd name="T0" fmla="*/ 188 w 303"/>
                <a:gd name="T1" fmla="*/ 190 h 303"/>
                <a:gd name="T2" fmla="*/ 192 w 303"/>
                <a:gd name="T3" fmla="*/ 186 h 303"/>
                <a:gd name="T4" fmla="*/ 192 w 303"/>
                <a:gd name="T5" fmla="*/ 186 h 303"/>
                <a:gd name="T6" fmla="*/ 303 w 303"/>
                <a:gd name="T7" fmla="*/ 142 h 303"/>
                <a:gd name="T8" fmla="*/ 303 w 303"/>
                <a:gd name="T9" fmla="*/ 142 h 303"/>
                <a:gd name="T10" fmla="*/ 303 w 303"/>
                <a:gd name="T11" fmla="*/ 0 h 303"/>
                <a:gd name="T12" fmla="*/ 273 w 303"/>
                <a:gd name="T13" fmla="*/ 0 h 303"/>
                <a:gd name="T14" fmla="*/ 266 w 303"/>
                <a:gd name="T15" fmla="*/ 5 h 303"/>
                <a:gd name="T16" fmla="*/ 247 w 303"/>
                <a:gd name="T17" fmla="*/ 55 h 303"/>
                <a:gd name="T18" fmla="*/ 247 w 303"/>
                <a:gd name="T19" fmla="*/ 55 h 303"/>
                <a:gd name="T20" fmla="*/ 237 w 303"/>
                <a:gd name="T21" fmla="*/ 58 h 303"/>
                <a:gd name="T22" fmla="*/ 227 w 303"/>
                <a:gd name="T23" fmla="*/ 61 h 303"/>
                <a:gd name="T24" fmla="*/ 226 w 303"/>
                <a:gd name="T25" fmla="*/ 61 h 303"/>
                <a:gd name="T26" fmla="*/ 185 w 303"/>
                <a:gd name="T27" fmla="*/ 27 h 303"/>
                <a:gd name="T28" fmla="*/ 176 w 303"/>
                <a:gd name="T29" fmla="*/ 26 h 303"/>
                <a:gd name="T30" fmla="*/ 124 w 303"/>
                <a:gd name="T31" fmla="*/ 56 h 303"/>
                <a:gd name="T32" fmla="*/ 121 w 303"/>
                <a:gd name="T33" fmla="*/ 64 h 303"/>
                <a:gd name="T34" fmla="*/ 130 w 303"/>
                <a:gd name="T35" fmla="*/ 117 h 303"/>
                <a:gd name="T36" fmla="*/ 130 w 303"/>
                <a:gd name="T37" fmla="*/ 117 h 303"/>
                <a:gd name="T38" fmla="*/ 122 w 303"/>
                <a:gd name="T39" fmla="*/ 126 h 303"/>
                <a:gd name="T40" fmla="*/ 118 w 303"/>
                <a:gd name="T41" fmla="*/ 130 h 303"/>
                <a:gd name="T42" fmla="*/ 117 w 303"/>
                <a:gd name="T43" fmla="*/ 130 h 303"/>
                <a:gd name="T44" fmla="*/ 64 w 303"/>
                <a:gd name="T45" fmla="*/ 121 h 303"/>
                <a:gd name="T46" fmla="*/ 63 w 303"/>
                <a:gd name="T47" fmla="*/ 121 h 303"/>
                <a:gd name="T48" fmla="*/ 57 w 303"/>
                <a:gd name="T49" fmla="*/ 125 h 303"/>
                <a:gd name="T50" fmla="*/ 26 w 303"/>
                <a:gd name="T51" fmla="*/ 177 h 303"/>
                <a:gd name="T52" fmla="*/ 27 w 303"/>
                <a:gd name="T53" fmla="*/ 185 h 303"/>
                <a:gd name="T54" fmla="*/ 61 w 303"/>
                <a:gd name="T55" fmla="*/ 226 h 303"/>
                <a:gd name="T56" fmla="*/ 61 w 303"/>
                <a:gd name="T57" fmla="*/ 227 h 303"/>
                <a:gd name="T58" fmla="*/ 59 w 303"/>
                <a:gd name="T59" fmla="*/ 237 h 303"/>
                <a:gd name="T60" fmla="*/ 56 w 303"/>
                <a:gd name="T61" fmla="*/ 247 h 303"/>
                <a:gd name="T62" fmla="*/ 55 w 303"/>
                <a:gd name="T63" fmla="*/ 247 h 303"/>
                <a:gd name="T64" fmla="*/ 5 w 303"/>
                <a:gd name="T65" fmla="*/ 266 h 303"/>
                <a:gd name="T66" fmla="*/ 0 w 303"/>
                <a:gd name="T67" fmla="*/ 273 h 303"/>
                <a:gd name="T68" fmla="*/ 0 w 303"/>
                <a:gd name="T69" fmla="*/ 303 h 303"/>
                <a:gd name="T70" fmla="*/ 142 w 303"/>
                <a:gd name="T71" fmla="*/ 303 h 303"/>
                <a:gd name="T72" fmla="*/ 188 w 303"/>
                <a:gd name="T73" fmla="*/ 190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303" h="303">
                  <a:moveTo>
                    <a:pt x="188" y="190"/>
                  </a:moveTo>
                  <a:cubicBezTo>
                    <a:pt x="192" y="186"/>
                    <a:pt x="192" y="186"/>
                    <a:pt x="192" y="186"/>
                  </a:cubicBezTo>
                  <a:cubicBezTo>
                    <a:pt x="192" y="186"/>
                    <a:pt x="192" y="186"/>
                    <a:pt x="192" y="186"/>
                  </a:cubicBezTo>
                  <a:cubicBezTo>
                    <a:pt x="222" y="157"/>
                    <a:pt x="262" y="142"/>
                    <a:pt x="303" y="142"/>
                  </a:cubicBezTo>
                  <a:cubicBezTo>
                    <a:pt x="303" y="142"/>
                    <a:pt x="303" y="142"/>
                    <a:pt x="303" y="142"/>
                  </a:cubicBezTo>
                  <a:cubicBezTo>
                    <a:pt x="303" y="0"/>
                    <a:pt x="303" y="0"/>
                    <a:pt x="303" y="0"/>
                  </a:cubicBezTo>
                  <a:cubicBezTo>
                    <a:pt x="273" y="0"/>
                    <a:pt x="273" y="0"/>
                    <a:pt x="273" y="0"/>
                  </a:cubicBezTo>
                  <a:cubicBezTo>
                    <a:pt x="270" y="0"/>
                    <a:pt x="267" y="2"/>
                    <a:pt x="266" y="5"/>
                  </a:cubicBezTo>
                  <a:cubicBezTo>
                    <a:pt x="247" y="55"/>
                    <a:pt x="247" y="55"/>
                    <a:pt x="247" y="55"/>
                  </a:cubicBezTo>
                  <a:cubicBezTo>
                    <a:pt x="247" y="55"/>
                    <a:pt x="247" y="55"/>
                    <a:pt x="247" y="55"/>
                  </a:cubicBezTo>
                  <a:cubicBezTo>
                    <a:pt x="237" y="58"/>
                    <a:pt x="237" y="58"/>
                    <a:pt x="237" y="58"/>
                  </a:cubicBezTo>
                  <a:cubicBezTo>
                    <a:pt x="227" y="61"/>
                    <a:pt x="227" y="61"/>
                    <a:pt x="227" y="61"/>
                  </a:cubicBezTo>
                  <a:cubicBezTo>
                    <a:pt x="227" y="61"/>
                    <a:pt x="226" y="61"/>
                    <a:pt x="226" y="61"/>
                  </a:cubicBezTo>
                  <a:cubicBezTo>
                    <a:pt x="185" y="27"/>
                    <a:pt x="185" y="27"/>
                    <a:pt x="185" y="27"/>
                  </a:cubicBezTo>
                  <a:cubicBezTo>
                    <a:pt x="183" y="25"/>
                    <a:pt x="179" y="24"/>
                    <a:pt x="176" y="26"/>
                  </a:cubicBezTo>
                  <a:cubicBezTo>
                    <a:pt x="124" y="56"/>
                    <a:pt x="124" y="56"/>
                    <a:pt x="124" y="56"/>
                  </a:cubicBezTo>
                  <a:cubicBezTo>
                    <a:pt x="122" y="58"/>
                    <a:pt x="120" y="61"/>
                    <a:pt x="121" y="64"/>
                  </a:cubicBezTo>
                  <a:cubicBezTo>
                    <a:pt x="130" y="117"/>
                    <a:pt x="130" y="117"/>
                    <a:pt x="130" y="117"/>
                  </a:cubicBezTo>
                  <a:cubicBezTo>
                    <a:pt x="130" y="117"/>
                    <a:pt x="130" y="117"/>
                    <a:pt x="130" y="117"/>
                  </a:cubicBezTo>
                  <a:cubicBezTo>
                    <a:pt x="122" y="126"/>
                    <a:pt x="122" y="126"/>
                    <a:pt x="122" y="126"/>
                  </a:cubicBezTo>
                  <a:cubicBezTo>
                    <a:pt x="118" y="130"/>
                    <a:pt x="118" y="130"/>
                    <a:pt x="118" y="130"/>
                  </a:cubicBezTo>
                  <a:cubicBezTo>
                    <a:pt x="117" y="130"/>
                    <a:pt x="117" y="130"/>
                    <a:pt x="117" y="130"/>
                  </a:cubicBezTo>
                  <a:cubicBezTo>
                    <a:pt x="64" y="121"/>
                    <a:pt x="64" y="121"/>
                    <a:pt x="64" y="121"/>
                  </a:cubicBezTo>
                  <a:cubicBezTo>
                    <a:pt x="63" y="121"/>
                    <a:pt x="63" y="121"/>
                    <a:pt x="63" y="121"/>
                  </a:cubicBezTo>
                  <a:cubicBezTo>
                    <a:pt x="60" y="121"/>
                    <a:pt x="58" y="122"/>
                    <a:pt x="57" y="125"/>
                  </a:cubicBezTo>
                  <a:cubicBezTo>
                    <a:pt x="26" y="177"/>
                    <a:pt x="26" y="177"/>
                    <a:pt x="26" y="177"/>
                  </a:cubicBezTo>
                  <a:cubicBezTo>
                    <a:pt x="25" y="179"/>
                    <a:pt x="25" y="183"/>
                    <a:pt x="27" y="185"/>
                  </a:cubicBezTo>
                  <a:cubicBezTo>
                    <a:pt x="61" y="226"/>
                    <a:pt x="61" y="226"/>
                    <a:pt x="61" y="226"/>
                  </a:cubicBezTo>
                  <a:cubicBezTo>
                    <a:pt x="61" y="226"/>
                    <a:pt x="61" y="227"/>
                    <a:pt x="61" y="227"/>
                  </a:cubicBezTo>
                  <a:cubicBezTo>
                    <a:pt x="59" y="237"/>
                    <a:pt x="59" y="237"/>
                    <a:pt x="59" y="237"/>
                  </a:cubicBezTo>
                  <a:cubicBezTo>
                    <a:pt x="56" y="247"/>
                    <a:pt x="56" y="247"/>
                    <a:pt x="56" y="247"/>
                  </a:cubicBezTo>
                  <a:cubicBezTo>
                    <a:pt x="55" y="247"/>
                    <a:pt x="55" y="247"/>
                    <a:pt x="55" y="247"/>
                  </a:cubicBezTo>
                  <a:cubicBezTo>
                    <a:pt x="5" y="266"/>
                    <a:pt x="5" y="266"/>
                    <a:pt x="5" y="266"/>
                  </a:cubicBezTo>
                  <a:cubicBezTo>
                    <a:pt x="2" y="267"/>
                    <a:pt x="0" y="270"/>
                    <a:pt x="0" y="273"/>
                  </a:cubicBezTo>
                  <a:cubicBezTo>
                    <a:pt x="0" y="303"/>
                    <a:pt x="0" y="303"/>
                    <a:pt x="0" y="303"/>
                  </a:cubicBezTo>
                  <a:cubicBezTo>
                    <a:pt x="142" y="303"/>
                    <a:pt x="142" y="303"/>
                    <a:pt x="142" y="303"/>
                  </a:cubicBezTo>
                  <a:cubicBezTo>
                    <a:pt x="142" y="260"/>
                    <a:pt x="158" y="220"/>
                    <a:pt x="188" y="190"/>
                  </a:cubicBezTo>
                  <a:close/>
                </a:path>
              </a:pathLst>
            </a:custGeom>
            <a:solidFill>
              <a:srgbClr val="03CCC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18" name="Freeform 34">
              <a:extLst>
                <a:ext uri="{FF2B5EF4-FFF2-40B4-BE49-F238E27FC236}">
                  <a16:creationId xmlns:a16="http://schemas.microsoft.com/office/drawing/2014/main" id="{2591C0F1-3098-4609-9B13-30F48537795D}"/>
                </a:ext>
              </a:extLst>
            </p:cNvPr>
            <p:cNvSpPr/>
            <p:nvPr/>
          </p:nvSpPr>
          <p:spPr bwMode="auto">
            <a:xfrm>
              <a:off x="4597367" y="1609725"/>
              <a:ext cx="1084332" cy="1085850"/>
            </a:xfrm>
            <a:custGeom>
              <a:avLst/>
              <a:gdLst>
                <a:gd name="T0" fmla="*/ 113 w 303"/>
                <a:gd name="T1" fmla="*/ 188 h 303"/>
                <a:gd name="T2" fmla="*/ 114 w 303"/>
                <a:gd name="T3" fmla="*/ 189 h 303"/>
                <a:gd name="T4" fmla="*/ 116 w 303"/>
                <a:gd name="T5" fmla="*/ 191 h 303"/>
                <a:gd name="T6" fmla="*/ 161 w 303"/>
                <a:gd name="T7" fmla="*/ 303 h 303"/>
                <a:gd name="T8" fmla="*/ 303 w 303"/>
                <a:gd name="T9" fmla="*/ 303 h 303"/>
                <a:gd name="T10" fmla="*/ 303 w 303"/>
                <a:gd name="T11" fmla="*/ 273 h 303"/>
                <a:gd name="T12" fmla="*/ 298 w 303"/>
                <a:gd name="T13" fmla="*/ 266 h 303"/>
                <a:gd name="T14" fmla="*/ 248 w 303"/>
                <a:gd name="T15" fmla="*/ 247 h 303"/>
                <a:gd name="T16" fmla="*/ 248 w 303"/>
                <a:gd name="T17" fmla="*/ 247 h 303"/>
                <a:gd name="T18" fmla="*/ 245 w 303"/>
                <a:gd name="T19" fmla="*/ 237 h 303"/>
                <a:gd name="T20" fmla="*/ 242 w 303"/>
                <a:gd name="T21" fmla="*/ 227 h 303"/>
                <a:gd name="T22" fmla="*/ 242 w 303"/>
                <a:gd name="T23" fmla="*/ 226 h 303"/>
                <a:gd name="T24" fmla="*/ 276 w 303"/>
                <a:gd name="T25" fmla="*/ 185 h 303"/>
                <a:gd name="T26" fmla="*/ 277 w 303"/>
                <a:gd name="T27" fmla="*/ 177 h 303"/>
                <a:gd name="T28" fmla="*/ 247 w 303"/>
                <a:gd name="T29" fmla="*/ 125 h 303"/>
                <a:gd name="T30" fmla="*/ 240 w 303"/>
                <a:gd name="T31" fmla="*/ 121 h 303"/>
                <a:gd name="T32" fmla="*/ 186 w 303"/>
                <a:gd name="T33" fmla="*/ 130 h 303"/>
                <a:gd name="T34" fmla="*/ 186 w 303"/>
                <a:gd name="T35" fmla="*/ 130 h 303"/>
                <a:gd name="T36" fmla="*/ 179 w 303"/>
                <a:gd name="T37" fmla="*/ 124 h 303"/>
                <a:gd name="T38" fmla="*/ 173 w 303"/>
                <a:gd name="T39" fmla="*/ 117 h 303"/>
                <a:gd name="T40" fmla="*/ 173 w 303"/>
                <a:gd name="T41" fmla="*/ 117 h 303"/>
                <a:gd name="T42" fmla="*/ 173 w 303"/>
                <a:gd name="T43" fmla="*/ 117 h 303"/>
                <a:gd name="T44" fmla="*/ 182 w 303"/>
                <a:gd name="T45" fmla="*/ 64 h 303"/>
                <a:gd name="T46" fmla="*/ 178 w 303"/>
                <a:gd name="T47" fmla="*/ 56 h 303"/>
                <a:gd name="T48" fmla="*/ 126 w 303"/>
                <a:gd name="T49" fmla="*/ 26 h 303"/>
                <a:gd name="T50" fmla="*/ 123 w 303"/>
                <a:gd name="T51" fmla="*/ 25 h 303"/>
                <a:gd name="T52" fmla="*/ 118 w 303"/>
                <a:gd name="T53" fmla="*/ 27 h 303"/>
                <a:gd name="T54" fmla="*/ 77 w 303"/>
                <a:gd name="T55" fmla="*/ 60 h 303"/>
                <a:gd name="T56" fmla="*/ 77 w 303"/>
                <a:gd name="T57" fmla="*/ 61 h 303"/>
                <a:gd name="T58" fmla="*/ 76 w 303"/>
                <a:gd name="T59" fmla="*/ 61 h 303"/>
                <a:gd name="T60" fmla="*/ 66 w 303"/>
                <a:gd name="T61" fmla="*/ 58 h 303"/>
                <a:gd name="T62" fmla="*/ 56 w 303"/>
                <a:gd name="T63" fmla="*/ 55 h 303"/>
                <a:gd name="T64" fmla="*/ 56 w 303"/>
                <a:gd name="T65" fmla="*/ 55 h 303"/>
                <a:gd name="T66" fmla="*/ 37 w 303"/>
                <a:gd name="T67" fmla="*/ 5 h 303"/>
                <a:gd name="T68" fmla="*/ 30 w 303"/>
                <a:gd name="T69" fmla="*/ 0 h 303"/>
                <a:gd name="T70" fmla="*/ 0 w 303"/>
                <a:gd name="T71" fmla="*/ 0 h 303"/>
                <a:gd name="T72" fmla="*/ 0 w 303"/>
                <a:gd name="T73" fmla="*/ 142 h 303"/>
                <a:gd name="T74" fmla="*/ 113 w 303"/>
                <a:gd name="T75" fmla="*/ 188 h 30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303" h="303">
                  <a:moveTo>
                    <a:pt x="113" y="188"/>
                  </a:moveTo>
                  <a:cubicBezTo>
                    <a:pt x="114" y="189"/>
                    <a:pt x="114" y="189"/>
                    <a:pt x="114" y="189"/>
                  </a:cubicBezTo>
                  <a:cubicBezTo>
                    <a:pt x="116" y="191"/>
                    <a:pt x="116" y="191"/>
                    <a:pt x="116" y="191"/>
                  </a:cubicBezTo>
                  <a:cubicBezTo>
                    <a:pt x="145" y="221"/>
                    <a:pt x="161" y="261"/>
                    <a:pt x="161" y="303"/>
                  </a:cubicBezTo>
                  <a:cubicBezTo>
                    <a:pt x="303" y="303"/>
                    <a:pt x="303" y="303"/>
                    <a:pt x="303" y="303"/>
                  </a:cubicBezTo>
                  <a:cubicBezTo>
                    <a:pt x="303" y="273"/>
                    <a:pt x="303" y="273"/>
                    <a:pt x="303" y="273"/>
                  </a:cubicBezTo>
                  <a:cubicBezTo>
                    <a:pt x="303" y="270"/>
                    <a:pt x="301" y="267"/>
                    <a:pt x="298" y="266"/>
                  </a:cubicBezTo>
                  <a:cubicBezTo>
                    <a:pt x="248" y="247"/>
                    <a:pt x="248" y="247"/>
                    <a:pt x="248" y="247"/>
                  </a:cubicBezTo>
                  <a:cubicBezTo>
                    <a:pt x="248" y="247"/>
                    <a:pt x="248" y="247"/>
                    <a:pt x="248" y="247"/>
                  </a:cubicBezTo>
                  <a:cubicBezTo>
                    <a:pt x="245" y="237"/>
                    <a:pt x="245" y="237"/>
                    <a:pt x="245" y="237"/>
                  </a:cubicBezTo>
                  <a:cubicBezTo>
                    <a:pt x="242" y="227"/>
                    <a:pt x="242" y="227"/>
                    <a:pt x="242" y="227"/>
                  </a:cubicBezTo>
                  <a:cubicBezTo>
                    <a:pt x="242" y="227"/>
                    <a:pt x="242" y="226"/>
                    <a:pt x="242" y="226"/>
                  </a:cubicBezTo>
                  <a:cubicBezTo>
                    <a:pt x="276" y="185"/>
                    <a:pt x="276" y="185"/>
                    <a:pt x="276" y="185"/>
                  </a:cubicBezTo>
                  <a:cubicBezTo>
                    <a:pt x="278" y="183"/>
                    <a:pt x="279" y="179"/>
                    <a:pt x="277" y="177"/>
                  </a:cubicBezTo>
                  <a:cubicBezTo>
                    <a:pt x="247" y="125"/>
                    <a:pt x="247" y="125"/>
                    <a:pt x="247" y="125"/>
                  </a:cubicBezTo>
                  <a:cubicBezTo>
                    <a:pt x="245" y="122"/>
                    <a:pt x="243" y="121"/>
                    <a:pt x="240" y="121"/>
                  </a:cubicBezTo>
                  <a:cubicBezTo>
                    <a:pt x="186" y="130"/>
                    <a:pt x="186" y="130"/>
                    <a:pt x="186" y="130"/>
                  </a:cubicBezTo>
                  <a:cubicBezTo>
                    <a:pt x="186" y="130"/>
                    <a:pt x="186" y="130"/>
                    <a:pt x="186" y="130"/>
                  </a:cubicBezTo>
                  <a:cubicBezTo>
                    <a:pt x="179" y="124"/>
                    <a:pt x="179" y="124"/>
                    <a:pt x="179" y="124"/>
                  </a:cubicBezTo>
                  <a:cubicBezTo>
                    <a:pt x="173" y="117"/>
                    <a:pt x="173" y="117"/>
                    <a:pt x="173" y="117"/>
                  </a:cubicBezTo>
                  <a:cubicBezTo>
                    <a:pt x="173" y="117"/>
                    <a:pt x="173" y="117"/>
                    <a:pt x="173" y="117"/>
                  </a:cubicBezTo>
                  <a:cubicBezTo>
                    <a:pt x="173" y="117"/>
                    <a:pt x="173" y="117"/>
                    <a:pt x="173" y="117"/>
                  </a:cubicBezTo>
                  <a:cubicBezTo>
                    <a:pt x="182" y="64"/>
                    <a:pt x="182" y="64"/>
                    <a:pt x="182" y="64"/>
                  </a:cubicBezTo>
                  <a:cubicBezTo>
                    <a:pt x="182" y="61"/>
                    <a:pt x="181" y="58"/>
                    <a:pt x="178" y="56"/>
                  </a:cubicBezTo>
                  <a:cubicBezTo>
                    <a:pt x="126" y="26"/>
                    <a:pt x="126" y="26"/>
                    <a:pt x="126" y="26"/>
                  </a:cubicBezTo>
                  <a:cubicBezTo>
                    <a:pt x="125" y="25"/>
                    <a:pt x="124" y="25"/>
                    <a:pt x="123" y="25"/>
                  </a:cubicBezTo>
                  <a:cubicBezTo>
                    <a:pt x="122" y="25"/>
                    <a:pt x="120" y="25"/>
                    <a:pt x="118" y="27"/>
                  </a:cubicBezTo>
                  <a:cubicBezTo>
                    <a:pt x="77" y="60"/>
                    <a:pt x="77" y="60"/>
                    <a:pt x="77" y="60"/>
                  </a:cubicBezTo>
                  <a:cubicBezTo>
                    <a:pt x="77" y="61"/>
                    <a:pt x="77" y="61"/>
                    <a:pt x="77" y="61"/>
                  </a:cubicBezTo>
                  <a:cubicBezTo>
                    <a:pt x="76" y="61"/>
                    <a:pt x="76" y="61"/>
                    <a:pt x="76" y="61"/>
                  </a:cubicBezTo>
                  <a:cubicBezTo>
                    <a:pt x="66" y="58"/>
                    <a:pt x="66" y="58"/>
                    <a:pt x="66" y="58"/>
                  </a:cubicBezTo>
                  <a:cubicBezTo>
                    <a:pt x="56" y="55"/>
                    <a:pt x="56" y="55"/>
                    <a:pt x="56" y="55"/>
                  </a:cubicBezTo>
                  <a:cubicBezTo>
                    <a:pt x="56" y="55"/>
                    <a:pt x="56" y="55"/>
                    <a:pt x="56" y="55"/>
                  </a:cubicBezTo>
                  <a:cubicBezTo>
                    <a:pt x="37" y="5"/>
                    <a:pt x="37" y="5"/>
                    <a:pt x="37" y="5"/>
                  </a:cubicBezTo>
                  <a:cubicBezTo>
                    <a:pt x="36" y="2"/>
                    <a:pt x="33" y="0"/>
                    <a:pt x="30" y="0"/>
                  </a:cubicBezTo>
                  <a:cubicBezTo>
                    <a:pt x="0" y="0"/>
                    <a:pt x="0" y="0"/>
                    <a:pt x="0" y="0"/>
                  </a:cubicBezTo>
                  <a:cubicBezTo>
                    <a:pt x="0" y="142"/>
                    <a:pt x="0" y="142"/>
                    <a:pt x="0" y="142"/>
                  </a:cubicBezTo>
                  <a:cubicBezTo>
                    <a:pt x="43" y="142"/>
                    <a:pt x="83" y="158"/>
                    <a:pt x="113" y="188"/>
                  </a:cubicBezTo>
                  <a:close/>
                </a:path>
              </a:pathLst>
            </a:custGeom>
            <a:solidFill>
              <a:srgbClr val="3C4157"/>
            </a:solidFill>
            <a:ln w="6350">
              <a:solidFill>
                <a:schemeClr val="bg1">
                  <a:lumMod val="85000"/>
                </a:schemeClr>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solidFill>
                  <a:schemeClr val="bg1"/>
                </a:solidFill>
                <a:effectLst>
                  <a:innerShdw blurRad="63500" dist="50800" dir="16200000">
                    <a:prstClr val="black">
                      <a:alpha val="50000"/>
                    </a:prstClr>
                  </a:innerShdw>
                </a:effectLst>
                <a:latin typeface="Impact" pitchFamily="34" charset="0"/>
                <a:ea typeface="微软雅黑" pitchFamily="34" charset="-122"/>
              </a:endParaRPr>
            </a:p>
          </p:txBody>
        </p:sp>
      </p:grpSp>
      <p:sp>
        <p:nvSpPr>
          <p:cNvPr id="38" name="矩形 37">
            <a:extLst>
              <a:ext uri="{FF2B5EF4-FFF2-40B4-BE49-F238E27FC236}">
                <a16:creationId xmlns:a16="http://schemas.microsoft.com/office/drawing/2014/main" id="{4022E150-FF95-48D4-B7D5-2B85415C9415}"/>
              </a:ext>
            </a:extLst>
          </p:cNvPr>
          <p:cNvSpPr/>
          <p:nvPr/>
        </p:nvSpPr>
        <p:spPr>
          <a:xfrm>
            <a:off x="3839976" y="1993365"/>
            <a:ext cx="314509" cy="400110"/>
          </a:xfrm>
          <a:prstGeom prst="rect">
            <a:avLst/>
          </a:prstGeom>
        </p:spPr>
        <p:txBody>
          <a:bodyPr wrap="none">
            <a:spAutoFit/>
          </a:bodyPr>
          <a:lstStyle/>
          <a:p>
            <a:pPr algn="ctr"/>
            <a:r>
              <a:rPr lang="en-US" altLang="zh-CN" sz="2000" dirty="0">
                <a:ln w="6350">
                  <a:noFill/>
                </a:ln>
                <a:solidFill>
                  <a:schemeClr val="bg1"/>
                </a:solidFill>
                <a:latin typeface="Impact" pitchFamily="34" charset="0"/>
                <a:ea typeface="微软雅黑" pitchFamily="34" charset="-122"/>
              </a:rPr>
              <a:t>A</a:t>
            </a:r>
            <a:endParaRPr lang="zh-CN" altLang="zh-CN" sz="2000" dirty="0">
              <a:ln w="6350">
                <a:noFill/>
              </a:ln>
              <a:solidFill>
                <a:schemeClr val="bg1"/>
              </a:solidFill>
              <a:latin typeface="Impact" pitchFamily="34" charset="0"/>
              <a:ea typeface="微软雅黑" pitchFamily="34" charset="-122"/>
            </a:endParaRPr>
          </a:p>
        </p:txBody>
      </p:sp>
      <p:sp>
        <p:nvSpPr>
          <p:cNvPr id="39" name="矩形 38">
            <a:extLst>
              <a:ext uri="{FF2B5EF4-FFF2-40B4-BE49-F238E27FC236}">
                <a16:creationId xmlns:a16="http://schemas.microsoft.com/office/drawing/2014/main" id="{CD05B8AB-8DF3-435C-A3B0-F82CB1181C27}"/>
              </a:ext>
            </a:extLst>
          </p:cNvPr>
          <p:cNvSpPr/>
          <p:nvPr/>
        </p:nvSpPr>
        <p:spPr>
          <a:xfrm>
            <a:off x="4995718" y="1993365"/>
            <a:ext cx="325730" cy="400110"/>
          </a:xfrm>
          <a:prstGeom prst="rect">
            <a:avLst/>
          </a:prstGeom>
        </p:spPr>
        <p:txBody>
          <a:bodyPr wrap="none">
            <a:spAutoFit/>
          </a:bodyPr>
          <a:lstStyle/>
          <a:p>
            <a:pPr algn="ctr"/>
            <a:r>
              <a:rPr lang="en-US" altLang="zh-CN" sz="2000" dirty="0">
                <a:ln w="6350">
                  <a:noFill/>
                </a:ln>
                <a:solidFill>
                  <a:schemeClr val="bg1"/>
                </a:solidFill>
                <a:latin typeface="Impact" pitchFamily="34" charset="0"/>
                <a:ea typeface="微软雅黑" pitchFamily="34" charset="-122"/>
              </a:rPr>
              <a:t>B</a:t>
            </a:r>
            <a:endParaRPr lang="zh-CN" altLang="zh-CN" sz="2000" dirty="0">
              <a:ln w="6350">
                <a:noFill/>
              </a:ln>
              <a:solidFill>
                <a:schemeClr val="bg1"/>
              </a:solidFill>
              <a:latin typeface="Impact" pitchFamily="34" charset="0"/>
              <a:ea typeface="微软雅黑" pitchFamily="34" charset="-122"/>
            </a:endParaRPr>
          </a:p>
        </p:txBody>
      </p:sp>
      <p:sp>
        <p:nvSpPr>
          <p:cNvPr id="40" name="矩形 39">
            <a:extLst>
              <a:ext uri="{FF2B5EF4-FFF2-40B4-BE49-F238E27FC236}">
                <a16:creationId xmlns:a16="http://schemas.microsoft.com/office/drawing/2014/main" id="{314D66B9-2B4D-4230-B2AD-A35492B887DC}"/>
              </a:ext>
            </a:extLst>
          </p:cNvPr>
          <p:cNvSpPr/>
          <p:nvPr/>
        </p:nvSpPr>
        <p:spPr>
          <a:xfrm>
            <a:off x="3839976" y="3024212"/>
            <a:ext cx="327333" cy="400110"/>
          </a:xfrm>
          <a:prstGeom prst="rect">
            <a:avLst/>
          </a:prstGeom>
        </p:spPr>
        <p:txBody>
          <a:bodyPr wrap="none">
            <a:spAutoFit/>
          </a:bodyPr>
          <a:lstStyle/>
          <a:p>
            <a:pPr algn="ctr"/>
            <a:r>
              <a:rPr lang="en-US" altLang="zh-CN" sz="2000" dirty="0">
                <a:ln w="6350">
                  <a:noFill/>
                </a:ln>
                <a:solidFill>
                  <a:schemeClr val="bg1"/>
                </a:solidFill>
                <a:latin typeface="Impact" pitchFamily="34" charset="0"/>
                <a:ea typeface="微软雅黑" pitchFamily="34" charset="-122"/>
              </a:rPr>
              <a:t>D</a:t>
            </a:r>
            <a:endParaRPr lang="zh-CN" altLang="zh-CN" sz="2000" dirty="0">
              <a:ln w="6350">
                <a:noFill/>
              </a:ln>
              <a:solidFill>
                <a:schemeClr val="bg1"/>
              </a:solidFill>
              <a:latin typeface="Impact" pitchFamily="34" charset="0"/>
              <a:ea typeface="微软雅黑" pitchFamily="34" charset="-122"/>
            </a:endParaRPr>
          </a:p>
        </p:txBody>
      </p:sp>
      <p:sp>
        <p:nvSpPr>
          <p:cNvPr id="41" name="矩形 40">
            <a:extLst>
              <a:ext uri="{FF2B5EF4-FFF2-40B4-BE49-F238E27FC236}">
                <a16:creationId xmlns:a16="http://schemas.microsoft.com/office/drawing/2014/main" id="{2054BDBA-D6F2-4612-AF42-AA522C74D23F}"/>
              </a:ext>
            </a:extLst>
          </p:cNvPr>
          <p:cNvSpPr/>
          <p:nvPr/>
        </p:nvSpPr>
        <p:spPr>
          <a:xfrm>
            <a:off x="4994916" y="3024212"/>
            <a:ext cx="327333" cy="400110"/>
          </a:xfrm>
          <a:prstGeom prst="rect">
            <a:avLst/>
          </a:prstGeom>
        </p:spPr>
        <p:txBody>
          <a:bodyPr wrap="none">
            <a:spAutoFit/>
          </a:bodyPr>
          <a:lstStyle/>
          <a:p>
            <a:pPr algn="ctr"/>
            <a:r>
              <a:rPr lang="en-US" altLang="zh-CN" sz="2000" dirty="0">
                <a:ln w="6350">
                  <a:noFill/>
                </a:ln>
                <a:solidFill>
                  <a:schemeClr val="bg1"/>
                </a:solidFill>
                <a:latin typeface="Impact" pitchFamily="34" charset="0"/>
                <a:ea typeface="微软雅黑" pitchFamily="34" charset="-122"/>
              </a:rPr>
              <a:t>C</a:t>
            </a:r>
            <a:endParaRPr lang="zh-CN" altLang="zh-CN" sz="2000" dirty="0">
              <a:ln w="6350">
                <a:noFill/>
              </a:ln>
              <a:solidFill>
                <a:schemeClr val="bg1"/>
              </a:solidFill>
              <a:latin typeface="Impact" pitchFamily="34" charset="0"/>
              <a:ea typeface="微软雅黑" pitchFamily="34" charset="-122"/>
            </a:endParaRPr>
          </a:p>
        </p:txBody>
      </p:sp>
      <p:sp>
        <p:nvSpPr>
          <p:cNvPr id="42" name="矩形 41">
            <a:extLst>
              <a:ext uri="{FF2B5EF4-FFF2-40B4-BE49-F238E27FC236}">
                <a16:creationId xmlns:a16="http://schemas.microsoft.com/office/drawing/2014/main" id="{2F000EB9-B3B2-41C6-A869-388EDE721993}"/>
              </a:ext>
            </a:extLst>
          </p:cNvPr>
          <p:cNvSpPr/>
          <p:nvPr/>
        </p:nvSpPr>
        <p:spPr>
          <a:xfrm>
            <a:off x="4098156" y="2282924"/>
            <a:ext cx="947695" cy="688907"/>
          </a:xfrm>
          <a:prstGeom prst="rect">
            <a:avLst/>
          </a:prstGeom>
        </p:spPr>
        <p:txBody>
          <a:bodyPr wrap="none" tIns="0" bIns="0">
            <a:spAutoFit/>
          </a:bodyPr>
          <a:lstStyle/>
          <a:p>
            <a:pPr algn="ctr">
              <a:lnSpc>
                <a:spcPct val="150000"/>
              </a:lnSpc>
            </a:pPr>
            <a:r>
              <a:rPr lang="en-US" altLang="zh-CN" sz="1600" dirty="0">
                <a:ln w="6350">
                  <a:noFill/>
                </a:ln>
                <a:solidFill>
                  <a:srgbClr val="03CCCE"/>
                </a:solidFill>
                <a:latin typeface="Impact" pitchFamily="34" charset="0"/>
                <a:ea typeface="微软雅黑" pitchFamily="34" charset="-122"/>
              </a:rPr>
              <a:t>Surface</a:t>
            </a:r>
          </a:p>
          <a:p>
            <a:pPr algn="ctr">
              <a:lnSpc>
                <a:spcPct val="150000"/>
              </a:lnSpc>
            </a:pPr>
            <a:r>
              <a:rPr lang="en-US" altLang="zh-CN" sz="1600" dirty="0">
                <a:ln w="6350">
                  <a:noFill/>
                </a:ln>
                <a:solidFill>
                  <a:srgbClr val="03CCCE"/>
                </a:solidFill>
                <a:latin typeface="Impact" pitchFamily="34" charset="0"/>
                <a:ea typeface="微软雅黑" pitchFamily="34" charset="-122"/>
              </a:rPr>
              <a:t> Creation</a:t>
            </a:r>
            <a:endParaRPr lang="zh-CN" altLang="en-US" sz="1600" dirty="0">
              <a:ln w="6350">
                <a:noFill/>
              </a:ln>
              <a:solidFill>
                <a:srgbClr val="03CCCE"/>
              </a:solidFill>
              <a:latin typeface="Impact" pitchFamily="34" charset="0"/>
              <a:ea typeface="微软雅黑" pitchFamily="34" charset="-122"/>
            </a:endParaRPr>
          </a:p>
        </p:txBody>
      </p:sp>
      <p:sp>
        <p:nvSpPr>
          <p:cNvPr id="43" name="任意多边形 89">
            <a:extLst>
              <a:ext uri="{FF2B5EF4-FFF2-40B4-BE49-F238E27FC236}">
                <a16:creationId xmlns:a16="http://schemas.microsoft.com/office/drawing/2014/main" id="{B40147A7-834D-4E0E-B8B1-8CFB959C9D17}"/>
              </a:ext>
            </a:extLst>
          </p:cNvPr>
          <p:cNvSpPr/>
          <p:nvPr/>
        </p:nvSpPr>
        <p:spPr>
          <a:xfrm flipH="1">
            <a:off x="5385260" y="1633959"/>
            <a:ext cx="808666" cy="264794"/>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rgbClr val="3C4157"/>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4" name="任意多边形 91">
            <a:extLst>
              <a:ext uri="{FF2B5EF4-FFF2-40B4-BE49-F238E27FC236}">
                <a16:creationId xmlns:a16="http://schemas.microsoft.com/office/drawing/2014/main" id="{F6205303-0B35-4A9F-AB53-DF106A9C0106}"/>
              </a:ext>
            </a:extLst>
          </p:cNvPr>
          <p:cNvSpPr/>
          <p:nvPr/>
        </p:nvSpPr>
        <p:spPr>
          <a:xfrm flipH="1" flipV="1">
            <a:off x="5638800" y="3360908"/>
            <a:ext cx="804252" cy="263192"/>
          </a:xfrm>
          <a:custGeom>
            <a:avLst/>
            <a:gdLst>
              <a:gd name="connsiteX0" fmla="*/ 1257300 w 1257300"/>
              <a:gd name="connsiteY0" fmla="*/ 419100 h 419100"/>
              <a:gd name="connsiteX1" fmla="*/ 838200 w 1257300"/>
              <a:gd name="connsiteY1" fmla="*/ 0 h 419100"/>
              <a:gd name="connsiteX2" fmla="*/ 0 w 1257300"/>
              <a:gd name="connsiteY2" fmla="*/ 0 h 419100"/>
            </a:gdLst>
            <a:ahLst/>
            <a:cxnLst>
              <a:cxn ang="0">
                <a:pos x="connsiteX0" y="connsiteY0"/>
              </a:cxn>
              <a:cxn ang="0">
                <a:pos x="connsiteX1" y="connsiteY1"/>
              </a:cxn>
              <a:cxn ang="0">
                <a:pos x="connsiteX2" y="connsiteY2"/>
              </a:cxn>
            </a:cxnLst>
            <a:rect l="l" t="t" r="r" b="b"/>
            <a:pathLst>
              <a:path w="1257300" h="419100">
                <a:moveTo>
                  <a:pt x="1257300" y="419100"/>
                </a:moveTo>
                <a:lnTo>
                  <a:pt x="838200" y="0"/>
                </a:lnTo>
                <a:lnTo>
                  <a:pt x="0" y="0"/>
                </a:lnTo>
              </a:path>
            </a:pathLst>
          </a:custGeom>
          <a:ln w="6350">
            <a:solidFill>
              <a:srgbClr val="03CCCE"/>
            </a:solidFill>
            <a:headEnd type="oval" w="sm" len="sm"/>
            <a:tailEnd type="oval" w="sm" len="sm"/>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zh-CN" altLang="en-US"/>
          </a:p>
        </p:txBody>
      </p:sp>
      <p:sp>
        <p:nvSpPr>
          <p:cNvPr id="45" name="Rectangle 66">
            <a:extLst>
              <a:ext uri="{FF2B5EF4-FFF2-40B4-BE49-F238E27FC236}">
                <a16:creationId xmlns:a16="http://schemas.microsoft.com/office/drawing/2014/main" id="{DF432486-52B2-4383-902C-BD5E45E69609}"/>
              </a:ext>
            </a:extLst>
          </p:cNvPr>
          <p:cNvSpPr>
            <a:spLocks noChangeArrowheads="1"/>
          </p:cNvSpPr>
          <p:nvPr/>
        </p:nvSpPr>
        <p:spPr bwMode="auto">
          <a:xfrm>
            <a:off x="5990584" y="1885643"/>
            <a:ext cx="2665694" cy="1015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100" dirty="0">
                <a:solidFill>
                  <a:schemeClr val="bg1">
                    <a:lumMod val="50000"/>
                  </a:schemeClr>
                </a:solidFill>
                <a:latin typeface="Arial" pitchFamily="34" charset="0"/>
                <a:ea typeface="微软雅黑" pitchFamily="34" charset="-122"/>
              </a:rPr>
              <a:t>    </a:t>
            </a:r>
            <a:r>
              <a:rPr lang="en-US" altLang="zh-CN" sz="1100" dirty="0" err="1">
                <a:solidFill>
                  <a:srgbClr val="2A95F1"/>
                </a:solidFill>
                <a:latin typeface="Arial" pitchFamily="34" charset="0"/>
                <a:ea typeface="微软雅黑" pitchFamily="34" charset="-122"/>
              </a:rPr>
              <a:t>Cirak</a:t>
            </a:r>
            <a:r>
              <a:rPr lang="en-US" altLang="zh-CN" sz="1100" dirty="0">
                <a:solidFill>
                  <a:srgbClr val="2A95F1"/>
                </a:solidFill>
                <a:latin typeface="Arial" pitchFamily="34" charset="0"/>
                <a:ea typeface="微软雅黑" pitchFamily="34" charset="-122"/>
              </a:rPr>
              <a:t> F, et al(2002)</a:t>
            </a:r>
          </a:p>
          <a:p>
            <a:pPr marL="171450" lvl="0" indent="-171450" algn="just" fontAlgn="base">
              <a:spcBef>
                <a:spcPct val="0"/>
              </a:spcBef>
              <a:spcAft>
                <a:spcPct val="0"/>
              </a:spcAft>
              <a:buFont typeface="Arial" panose="020B0604020202020204" pitchFamily="34" charset="0"/>
              <a:buChar char="•"/>
            </a:pPr>
            <a:r>
              <a:rPr lang="en-US" altLang="zh-CN" sz="1100" dirty="0">
                <a:solidFill>
                  <a:schemeClr val="bg1">
                    <a:lumMod val="50000"/>
                  </a:schemeClr>
                </a:solidFill>
                <a:latin typeface="Arial" pitchFamily="34" charset="0"/>
                <a:ea typeface="微软雅黑" pitchFamily="34" charset="-122"/>
              </a:rPr>
              <a:t>easily create complicated geometry with more efficiently rendering</a:t>
            </a:r>
          </a:p>
          <a:p>
            <a:pPr marL="171450" lvl="0" indent="-171450" algn="just" fontAlgn="base">
              <a:spcBef>
                <a:spcPct val="0"/>
              </a:spcBef>
              <a:spcAft>
                <a:spcPct val="0"/>
              </a:spcAft>
              <a:buFont typeface="Arial" panose="020B0604020202020204" pitchFamily="34" charset="0"/>
              <a:buChar char="•"/>
            </a:pPr>
            <a:endParaRPr lang="en-US" altLang="zh-CN" sz="1100" dirty="0">
              <a:solidFill>
                <a:schemeClr val="bg1">
                  <a:lumMod val="50000"/>
                </a:schemeClr>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r>
              <a:rPr lang="en-US" altLang="zh-CN" sz="1100" dirty="0">
                <a:solidFill>
                  <a:srgbClr val="FF0000"/>
                </a:solidFill>
                <a:latin typeface="Arial" pitchFamily="34" charset="0"/>
                <a:ea typeface="微软雅黑" pitchFamily="34" charset="-122"/>
              </a:rPr>
              <a:t>insufficient underlying parametrization makes it hard to elaborate the accuracy</a:t>
            </a:r>
            <a:endParaRPr lang="zh-CN" altLang="zh-CN" sz="1100" dirty="0">
              <a:solidFill>
                <a:srgbClr val="FF0000"/>
              </a:solidFill>
              <a:latin typeface="Arial" pitchFamily="34" charset="0"/>
              <a:ea typeface="微软雅黑" pitchFamily="34" charset="-122"/>
            </a:endParaRPr>
          </a:p>
        </p:txBody>
      </p:sp>
      <p:sp>
        <p:nvSpPr>
          <p:cNvPr id="46" name="圆角矩形 93">
            <a:extLst>
              <a:ext uri="{FF2B5EF4-FFF2-40B4-BE49-F238E27FC236}">
                <a16:creationId xmlns:a16="http://schemas.microsoft.com/office/drawing/2014/main" id="{5C9117E5-A4EC-45A2-93A2-BB95FB81BAEA}"/>
              </a:ext>
            </a:extLst>
          </p:cNvPr>
          <p:cNvSpPr/>
          <p:nvPr/>
        </p:nvSpPr>
        <p:spPr>
          <a:xfrm>
            <a:off x="6300192" y="1520130"/>
            <a:ext cx="1944216" cy="246226"/>
          </a:xfrm>
          <a:prstGeom prst="roundRect">
            <a:avLst>
              <a:gd name="adj" fmla="val 0"/>
            </a:avLst>
          </a:prstGeom>
          <a:solidFill>
            <a:srgbClr val="3C415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400" dirty="0">
                <a:ln w="6350">
                  <a:noFill/>
                </a:ln>
                <a:solidFill>
                  <a:schemeClr val="bg1"/>
                </a:solidFill>
                <a:latin typeface="Impact" pitchFamily="34" charset="0"/>
                <a:ea typeface="微软雅黑" pitchFamily="34" charset="-122"/>
              </a:rPr>
              <a:t>subdivision  modelling</a:t>
            </a:r>
            <a:endParaRPr lang="zh-CN" altLang="en-US" sz="1400" dirty="0">
              <a:ln w="6350">
                <a:noFill/>
              </a:ln>
              <a:solidFill>
                <a:schemeClr val="bg1"/>
              </a:solidFill>
              <a:latin typeface="Impact" pitchFamily="34" charset="0"/>
              <a:ea typeface="微软雅黑" pitchFamily="34" charset="-122"/>
            </a:endParaRPr>
          </a:p>
        </p:txBody>
      </p:sp>
      <p:sp>
        <p:nvSpPr>
          <p:cNvPr id="47" name="Rectangle 66">
            <a:extLst>
              <a:ext uri="{FF2B5EF4-FFF2-40B4-BE49-F238E27FC236}">
                <a16:creationId xmlns:a16="http://schemas.microsoft.com/office/drawing/2014/main" id="{3E882A36-3801-4904-A607-CF7AB11F7248}"/>
              </a:ext>
            </a:extLst>
          </p:cNvPr>
          <p:cNvSpPr>
            <a:spLocks noChangeArrowheads="1"/>
          </p:cNvSpPr>
          <p:nvPr/>
        </p:nvSpPr>
        <p:spPr bwMode="auto">
          <a:xfrm>
            <a:off x="6418900" y="3900079"/>
            <a:ext cx="2088232"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GB" altLang="zh-CN" sz="1100" dirty="0">
                <a:solidFill>
                  <a:schemeClr val="bg1">
                    <a:lumMod val="50000"/>
                  </a:schemeClr>
                </a:solidFill>
                <a:latin typeface="Arial" pitchFamily="34" charset="0"/>
                <a:ea typeface="微软雅黑" pitchFamily="34" charset="-122"/>
              </a:rPr>
              <a:t>    </a:t>
            </a:r>
            <a:r>
              <a:rPr lang="en-GB" altLang="zh-CN" sz="1100" dirty="0" err="1">
                <a:solidFill>
                  <a:schemeClr val="bg1">
                    <a:lumMod val="50000"/>
                  </a:schemeClr>
                </a:solidFill>
                <a:latin typeface="Arial" pitchFamily="34" charset="0"/>
                <a:ea typeface="微软雅黑" pitchFamily="34" charset="-122"/>
              </a:rPr>
              <a:t>Várady</a:t>
            </a:r>
            <a:r>
              <a:rPr lang="en-GB" altLang="zh-CN" sz="1100" dirty="0">
                <a:solidFill>
                  <a:schemeClr val="bg1">
                    <a:lumMod val="50000"/>
                  </a:schemeClr>
                </a:solidFill>
                <a:latin typeface="Arial" pitchFamily="34" charset="0"/>
                <a:ea typeface="微软雅黑" pitchFamily="34" charset="-122"/>
              </a:rPr>
              <a:t> et al. (2012)</a:t>
            </a:r>
          </a:p>
          <a:p>
            <a:pPr marL="171450" lvl="0" indent="-171450" algn="just" fontAlgn="base">
              <a:spcBef>
                <a:spcPct val="0"/>
              </a:spcBef>
              <a:spcAft>
                <a:spcPct val="0"/>
              </a:spcAft>
              <a:buFont typeface="Arial" panose="020B0604020202020204" pitchFamily="34" charset="0"/>
              <a:buChar char="•"/>
            </a:pPr>
            <a:r>
              <a:rPr lang="en-GB" altLang="zh-CN" sz="1100" dirty="0">
                <a:solidFill>
                  <a:schemeClr val="bg1">
                    <a:lumMod val="50000"/>
                  </a:schemeClr>
                </a:solidFill>
                <a:latin typeface="Arial" pitchFamily="34" charset="0"/>
                <a:ea typeface="微软雅黑" pitchFamily="34" charset="-122"/>
              </a:rPr>
              <a:t>provide further shape controls</a:t>
            </a:r>
          </a:p>
          <a:p>
            <a:pPr marL="171450" lvl="0" indent="-171450" algn="just" fontAlgn="base">
              <a:spcBef>
                <a:spcPct val="0"/>
              </a:spcBef>
              <a:spcAft>
                <a:spcPct val="0"/>
              </a:spcAft>
              <a:buFont typeface="Arial" panose="020B0604020202020204" pitchFamily="34" charset="0"/>
              <a:buChar char="•"/>
            </a:pPr>
            <a:endParaRPr lang="en-GB" altLang="zh-CN" sz="1100" dirty="0">
              <a:solidFill>
                <a:schemeClr val="bg1">
                  <a:lumMod val="50000"/>
                </a:schemeClr>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r>
              <a:rPr lang="en-US" altLang="zh-CN" sz="1100" dirty="0">
                <a:solidFill>
                  <a:srgbClr val="FF0000"/>
                </a:solidFill>
                <a:latin typeface="Arial" pitchFamily="34" charset="0"/>
                <a:ea typeface="微软雅黑" pitchFamily="34" charset="-122"/>
              </a:rPr>
              <a:t>particularly used to revise the inside of transfinite patches</a:t>
            </a:r>
            <a:endParaRPr lang="zh-CN" altLang="zh-CN" sz="1100" dirty="0">
              <a:solidFill>
                <a:srgbClr val="FF0000"/>
              </a:solidFill>
              <a:latin typeface="Arial" pitchFamily="34" charset="0"/>
              <a:ea typeface="微软雅黑" pitchFamily="34" charset="-122"/>
            </a:endParaRPr>
          </a:p>
        </p:txBody>
      </p:sp>
      <p:sp>
        <p:nvSpPr>
          <p:cNvPr id="48" name="圆角矩形 95">
            <a:extLst>
              <a:ext uri="{FF2B5EF4-FFF2-40B4-BE49-F238E27FC236}">
                <a16:creationId xmlns:a16="http://schemas.microsoft.com/office/drawing/2014/main" id="{8D268802-A307-4742-B45C-4180DD47380B}"/>
              </a:ext>
            </a:extLst>
          </p:cNvPr>
          <p:cNvSpPr/>
          <p:nvPr/>
        </p:nvSpPr>
        <p:spPr>
          <a:xfrm>
            <a:off x="6565169" y="3507680"/>
            <a:ext cx="2327311" cy="246226"/>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400" dirty="0">
                <a:ln w="6350">
                  <a:noFill/>
                </a:ln>
                <a:solidFill>
                  <a:schemeClr val="bg1"/>
                </a:solidFill>
                <a:latin typeface="Impact" pitchFamily="34" charset="0"/>
                <a:ea typeface="微软雅黑" pitchFamily="34" charset="-122"/>
              </a:rPr>
              <a:t>in-curved network modelling</a:t>
            </a:r>
            <a:endParaRPr lang="zh-CN" altLang="en-US" sz="1400" dirty="0">
              <a:ln w="6350">
                <a:noFill/>
              </a:ln>
              <a:solidFill>
                <a:schemeClr val="bg1"/>
              </a:solidFill>
              <a:latin typeface="Impact" pitchFamily="34" charset="0"/>
              <a:ea typeface="微软雅黑" pitchFamily="34" charset="-122"/>
            </a:endParaRPr>
          </a:p>
        </p:txBody>
      </p:sp>
      <p:sp>
        <p:nvSpPr>
          <p:cNvPr id="49" name="Rectangle 66">
            <a:extLst>
              <a:ext uri="{FF2B5EF4-FFF2-40B4-BE49-F238E27FC236}">
                <a16:creationId xmlns:a16="http://schemas.microsoft.com/office/drawing/2014/main" id="{A897EB10-E282-4780-9AB7-B2320C6E54BB}"/>
              </a:ext>
            </a:extLst>
          </p:cNvPr>
          <p:cNvSpPr>
            <a:spLocks noChangeArrowheads="1"/>
          </p:cNvSpPr>
          <p:nvPr/>
        </p:nvSpPr>
        <p:spPr bwMode="auto">
          <a:xfrm>
            <a:off x="832842" y="1850553"/>
            <a:ext cx="2088232" cy="1184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100" dirty="0">
                <a:solidFill>
                  <a:schemeClr val="bg1">
                    <a:lumMod val="50000"/>
                  </a:schemeClr>
                </a:solidFill>
                <a:latin typeface="Arial" pitchFamily="34" charset="0"/>
                <a:ea typeface="微软雅黑" pitchFamily="34" charset="-122"/>
              </a:rPr>
              <a:t>    </a:t>
            </a:r>
            <a:r>
              <a:rPr lang="en-US" altLang="zh-CN" sz="1100" dirty="0">
                <a:solidFill>
                  <a:srgbClr val="2A95F1"/>
                </a:solidFill>
                <a:latin typeface="Arial" pitchFamily="34" charset="0"/>
                <a:ea typeface="微软雅黑" pitchFamily="34" charset="-122"/>
              </a:rPr>
              <a:t>Russo(2006)</a:t>
            </a:r>
          </a:p>
          <a:p>
            <a:pPr marL="171450" lvl="0" indent="-171450" algn="just" fontAlgn="base">
              <a:spcBef>
                <a:spcPct val="0"/>
              </a:spcBef>
              <a:spcAft>
                <a:spcPct val="0"/>
              </a:spcAft>
              <a:buFont typeface="Arial" panose="020B0604020202020204" pitchFamily="34" charset="0"/>
              <a:buChar char="•"/>
            </a:pPr>
            <a:r>
              <a:rPr lang="en-US" altLang="zh-CN" sz="1100" dirty="0">
                <a:solidFill>
                  <a:schemeClr val="bg1">
                    <a:lumMod val="50000"/>
                  </a:schemeClr>
                </a:solidFill>
                <a:latin typeface="Arial" pitchFamily="34" charset="0"/>
                <a:ea typeface="微软雅黑" pitchFamily="34" charset="-122"/>
              </a:rPr>
              <a:t>exhibit details and branches</a:t>
            </a:r>
          </a:p>
          <a:p>
            <a:pPr marL="171450" lvl="0" indent="-171450" algn="just" fontAlgn="base">
              <a:spcBef>
                <a:spcPct val="0"/>
              </a:spcBef>
              <a:spcAft>
                <a:spcPct val="0"/>
              </a:spcAft>
              <a:buFont typeface="Arial" panose="020B0604020202020204" pitchFamily="34" charset="0"/>
              <a:buChar char="•"/>
            </a:pPr>
            <a:r>
              <a:rPr lang="en-US" altLang="zh-CN" sz="1100" dirty="0">
                <a:solidFill>
                  <a:schemeClr val="bg1">
                    <a:lumMod val="50000"/>
                  </a:schemeClr>
                </a:solidFill>
                <a:latin typeface="Arial" pitchFamily="34" charset="0"/>
                <a:ea typeface="微软雅黑" pitchFamily="34" charset="-122"/>
              </a:rPr>
              <a:t>assign UV texture coordinates</a:t>
            </a:r>
          </a:p>
          <a:p>
            <a:pPr marL="171450" lvl="0" indent="-171450" algn="just" fontAlgn="base">
              <a:spcBef>
                <a:spcPct val="0"/>
              </a:spcBef>
              <a:spcAft>
                <a:spcPct val="0"/>
              </a:spcAft>
              <a:buFont typeface="Arial" panose="020B0604020202020204" pitchFamily="34" charset="0"/>
              <a:buChar char="•"/>
            </a:pPr>
            <a:r>
              <a:rPr lang="en-US" altLang="zh-CN" sz="1100" dirty="0">
                <a:solidFill>
                  <a:schemeClr val="bg1">
                    <a:lumMod val="50000"/>
                  </a:schemeClr>
                </a:solidFill>
                <a:latin typeface="Arial" pitchFamily="34" charset="0"/>
                <a:ea typeface="微软雅黑" pitchFamily="34" charset="-122"/>
              </a:rPr>
              <a:t>easily generate hard edges</a:t>
            </a:r>
          </a:p>
          <a:p>
            <a:pPr marL="171450" lvl="0" indent="-171450" algn="just" fontAlgn="base">
              <a:spcBef>
                <a:spcPct val="0"/>
              </a:spcBef>
              <a:spcAft>
                <a:spcPct val="0"/>
              </a:spcAft>
              <a:buFont typeface="Arial" panose="020B0604020202020204" pitchFamily="34" charset="0"/>
              <a:buChar char="•"/>
            </a:pPr>
            <a:endParaRPr lang="en-US" altLang="zh-CN" sz="1100" dirty="0">
              <a:solidFill>
                <a:schemeClr val="bg1">
                  <a:lumMod val="50000"/>
                </a:schemeClr>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r>
              <a:rPr lang="en-US" altLang="zh-CN" sz="1100" dirty="0">
                <a:solidFill>
                  <a:srgbClr val="FF0000"/>
                </a:solidFill>
                <a:latin typeface="Arial" pitchFamily="34" charset="0"/>
                <a:ea typeface="微软雅黑" pitchFamily="34" charset="-122"/>
              </a:rPr>
              <a:t>approximate curved surfaces reduces the precision </a:t>
            </a:r>
            <a:endParaRPr lang="zh-CN" altLang="zh-CN" sz="1100" dirty="0">
              <a:solidFill>
                <a:srgbClr val="FF0000"/>
              </a:solidFill>
              <a:latin typeface="Arial" pitchFamily="34" charset="0"/>
              <a:ea typeface="微软雅黑" pitchFamily="34" charset="-122"/>
            </a:endParaRPr>
          </a:p>
        </p:txBody>
      </p:sp>
      <p:sp>
        <p:nvSpPr>
          <p:cNvPr id="50" name="圆角矩形 97">
            <a:extLst>
              <a:ext uri="{FF2B5EF4-FFF2-40B4-BE49-F238E27FC236}">
                <a16:creationId xmlns:a16="http://schemas.microsoft.com/office/drawing/2014/main" id="{C51060FA-7EC9-4F46-B93E-9AD77458C0AE}"/>
              </a:ext>
            </a:extLst>
          </p:cNvPr>
          <p:cNvSpPr/>
          <p:nvPr/>
        </p:nvSpPr>
        <p:spPr>
          <a:xfrm>
            <a:off x="1259632" y="1520130"/>
            <a:ext cx="1597135" cy="246226"/>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400" dirty="0">
                <a:ln w="6350">
                  <a:noFill/>
                </a:ln>
                <a:solidFill>
                  <a:schemeClr val="bg1"/>
                </a:solidFill>
                <a:latin typeface="Impact" pitchFamily="34" charset="0"/>
                <a:ea typeface="微软雅黑" pitchFamily="34" charset="-122"/>
              </a:rPr>
              <a:t>polygon modelling</a:t>
            </a:r>
            <a:endParaRPr lang="zh-CN" altLang="en-US" sz="1400" dirty="0">
              <a:ln w="6350">
                <a:noFill/>
              </a:ln>
              <a:solidFill>
                <a:schemeClr val="bg1"/>
              </a:solidFill>
              <a:latin typeface="Impact" pitchFamily="34" charset="0"/>
              <a:ea typeface="微软雅黑" pitchFamily="34" charset="-122"/>
            </a:endParaRPr>
          </a:p>
        </p:txBody>
      </p:sp>
      <p:sp>
        <p:nvSpPr>
          <p:cNvPr id="51" name="Rectangle 66">
            <a:extLst>
              <a:ext uri="{FF2B5EF4-FFF2-40B4-BE49-F238E27FC236}">
                <a16:creationId xmlns:a16="http://schemas.microsoft.com/office/drawing/2014/main" id="{4613223A-710A-494A-B8C9-A347CCE2F27A}"/>
              </a:ext>
            </a:extLst>
          </p:cNvPr>
          <p:cNvSpPr>
            <a:spLocks noChangeArrowheads="1"/>
          </p:cNvSpPr>
          <p:nvPr/>
        </p:nvSpPr>
        <p:spPr bwMode="auto">
          <a:xfrm>
            <a:off x="537055" y="3838103"/>
            <a:ext cx="3255317" cy="8463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100" dirty="0">
                <a:solidFill>
                  <a:schemeClr val="bg1">
                    <a:lumMod val="50000"/>
                  </a:schemeClr>
                </a:solidFill>
                <a:latin typeface="Arial" pitchFamily="34" charset="0"/>
                <a:ea typeface="微软雅黑" pitchFamily="34" charset="-122"/>
              </a:rPr>
              <a:t>    </a:t>
            </a:r>
            <a:r>
              <a:rPr lang="en-US" altLang="zh-CN" sz="1100" dirty="0" err="1">
                <a:solidFill>
                  <a:srgbClr val="2A95F1"/>
                </a:solidFill>
                <a:latin typeface="Arial" pitchFamily="34" charset="0"/>
                <a:ea typeface="微软雅黑" pitchFamily="34" charset="-122"/>
              </a:rPr>
              <a:t>Piegl</a:t>
            </a:r>
            <a:r>
              <a:rPr lang="en-US" altLang="zh-CN" sz="1100" dirty="0">
                <a:solidFill>
                  <a:srgbClr val="2A95F1"/>
                </a:solidFill>
                <a:latin typeface="Arial" pitchFamily="34" charset="0"/>
                <a:ea typeface="微软雅黑" pitchFamily="34" charset="-122"/>
              </a:rPr>
              <a:t> and Tiller(2012)</a:t>
            </a:r>
          </a:p>
          <a:p>
            <a:pPr marL="171450" lvl="0" indent="-171450" algn="just" fontAlgn="base">
              <a:spcBef>
                <a:spcPct val="0"/>
              </a:spcBef>
              <a:spcAft>
                <a:spcPct val="0"/>
              </a:spcAft>
              <a:buFont typeface="Arial" panose="020B0604020202020204" pitchFamily="34" charset="0"/>
              <a:buChar char="•"/>
            </a:pPr>
            <a:r>
              <a:rPr lang="en-US" altLang="zh-CN" sz="1100" dirty="0">
                <a:solidFill>
                  <a:schemeClr val="bg1">
                    <a:lumMod val="50000"/>
                  </a:schemeClr>
                </a:solidFill>
                <a:latin typeface="Arial" pitchFamily="34" charset="0"/>
                <a:ea typeface="微软雅黑" pitchFamily="34" charset="-122"/>
              </a:rPr>
              <a:t>create curved objects with smoother surfaces</a:t>
            </a:r>
          </a:p>
          <a:p>
            <a:pPr marL="171450" lvl="0" indent="-171450" algn="just" fontAlgn="base">
              <a:spcBef>
                <a:spcPct val="0"/>
              </a:spcBef>
              <a:spcAft>
                <a:spcPct val="0"/>
              </a:spcAft>
              <a:buFont typeface="Arial" panose="020B0604020202020204" pitchFamily="34" charset="0"/>
              <a:buChar char="•"/>
            </a:pPr>
            <a:r>
              <a:rPr lang="en-US" altLang="zh-CN" sz="1100" dirty="0">
                <a:solidFill>
                  <a:schemeClr val="bg1">
                    <a:lumMod val="50000"/>
                  </a:schemeClr>
                </a:solidFill>
                <a:latin typeface="Arial" pitchFamily="34" charset="0"/>
                <a:ea typeface="微软雅黑" pitchFamily="34" charset="-122"/>
              </a:rPr>
              <a:t>readily edit the patches with fewer control curves</a:t>
            </a:r>
          </a:p>
          <a:p>
            <a:pPr marL="171450" lvl="0" indent="-171450" algn="just" fontAlgn="base">
              <a:spcBef>
                <a:spcPct val="0"/>
              </a:spcBef>
              <a:spcAft>
                <a:spcPct val="0"/>
              </a:spcAft>
              <a:buFont typeface="Arial" panose="020B0604020202020204" pitchFamily="34" charset="0"/>
              <a:buChar char="•"/>
            </a:pPr>
            <a:endParaRPr lang="en-US" altLang="zh-CN" sz="1100" dirty="0">
              <a:solidFill>
                <a:schemeClr val="bg1">
                  <a:lumMod val="50000"/>
                </a:schemeClr>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r>
              <a:rPr lang="en-US" altLang="zh-CN" sz="1100" dirty="0">
                <a:solidFill>
                  <a:srgbClr val="FF0000"/>
                </a:solidFill>
                <a:latin typeface="Arial" pitchFamily="34" charset="0"/>
                <a:ea typeface="微软雅黑" pitchFamily="34" charset="-122"/>
              </a:rPr>
              <a:t>manual operation in stitching adjacent patches</a:t>
            </a:r>
            <a:endParaRPr lang="zh-CN" altLang="zh-CN" sz="1100" dirty="0">
              <a:solidFill>
                <a:srgbClr val="FF0000"/>
              </a:solidFill>
              <a:latin typeface="Arial" pitchFamily="34" charset="0"/>
              <a:ea typeface="微软雅黑" pitchFamily="34" charset="-122"/>
            </a:endParaRPr>
          </a:p>
        </p:txBody>
      </p:sp>
      <p:sp>
        <p:nvSpPr>
          <p:cNvPr id="52" name="圆角矩形 99">
            <a:extLst>
              <a:ext uri="{FF2B5EF4-FFF2-40B4-BE49-F238E27FC236}">
                <a16:creationId xmlns:a16="http://schemas.microsoft.com/office/drawing/2014/main" id="{D048BE6B-C317-4D56-85D6-E7325FAD7CD8}"/>
              </a:ext>
            </a:extLst>
          </p:cNvPr>
          <p:cNvSpPr/>
          <p:nvPr/>
        </p:nvSpPr>
        <p:spPr>
          <a:xfrm>
            <a:off x="1043608" y="3507680"/>
            <a:ext cx="1517373" cy="246226"/>
          </a:xfrm>
          <a:prstGeom prst="roundRect">
            <a:avLst>
              <a:gd name="adj" fmla="val 0"/>
            </a:avLst>
          </a:prstGeom>
          <a:solidFill>
            <a:srgbClr val="3C4157"/>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400" dirty="0">
                <a:ln w="6350">
                  <a:noFill/>
                </a:ln>
                <a:solidFill>
                  <a:schemeClr val="bg1"/>
                </a:solidFill>
                <a:latin typeface="Impact" pitchFamily="34" charset="0"/>
                <a:ea typeface="微软雅黑" pitchFamily="34" charset="-122"/>
              </a:rPr>
              <a:t>NURBS modelling</a:t>
            </a:r>
            <a:endParaRPr lang="zh-CN" altLang="en-US" sz="1400" dirty="0">
              <a:ln w="6350">
                <a:noFill/>
              </a:ln>
              <a:solidFill>
                <a:schemeClr val="bg1"/>
              </a:solidFill>
              <a:latin typeface="Impact" pitchFamily="34" charset="0"/>
              <a:ea typeface="微软雅黑" pitchFamily="34" charset="-122"/>
            </a:endParaRPr>
          </a:p>
        </p:txBody>
      </p:sp>
      <p:sp>
        <p:nvSpPr>
          <p:cNvPr id="53" name="矩形 52">
            <a:extLst>
              <a:ext uri="{FF2B5EF4-FFF2-40B4-BE49-F238E27FC236}">
                <a16:creationId xmlns:a16="http://schemas.microsoft.com/office/drawing/2014/main" id="{21534142-50E9-40E7-8CCE-102169F23D37}"/>
              </a:ext>
            </a:extLst>
          </p:cNvPr>
          <p:cNvSpPr/>
          <p:nvPr/>
        </p:nvSpPr>
        <p:spPr>
          <a:xfrm>
            <a:off x="2872543" y="921694"/>
            <a:ext cx="3387961" cy="310871"/>
          </a:xfrm>
          <a:prstGeom prst="rect">
            <a:avLst/>
          </a:prstGeom>
          <a:solidFill>
            <a:srgbClr val="03CCCE"/>
          </a:solidFill>
          <a:ln w="6350" cap="flat">
            <a:solidFill>
              <a:schemeClr val="bg1"/>
            </a:solidFill>
            <a:prstDash val="solid"/>
            <a:miter lim="800000"/>
          </a:ln>
        </p:spPr>
        <p:txBody>
          <a:bodyPr vert="horz" wrap="square" lIns="91440" tIns="45720" rIns="91440" bIns="45720" numCol="1" anchor="ctr" anchorCtr="0" compatLnSpc="1"/>
          <a:lstStyle/>
          <a:p>
            <a:pPr algn="ctr"/>
            <a:r>
              <a:rPr lang="en-US" altLang="zh-CN" sz="2000" dirty="0">
                <a:ln w="6350">
                  <a:noFill/>
                </a:ln>
                <a:solidFill>
                  <a:schemeClr val="bg1"/>
                </a:solidFill>
                <a:latin typeface="Impact" pitchFamily="34" charset="0"/>
                <a:ea typeface="微软雅黑" pitchFamily="34" charset="-122"/>
              </a:rPr>
              <a:t>Surface Creation Techniques</a:t>
            </a:r>
            <a:endParaRPr lang="zh-CN" altLang="en-US" sz="2000" dirty="0">
              <a:ln w="6350">
                <a:noFill/>
              </a:ln>
              <a:solidFill>
                <a:schemeClr val="bg1"/>
              </a:solidFill>
              <a:latin typeface="Impact" pitchFamily="34" charset="0"/>
              <a:ea typeface="微软雅黑" pitchFamily="34" charset="-122"/>
            </a:endParaRPr>
          </a:p>
        </p:txBody>
      </p:sp>
    </p:spTree>
    <p:extLst>
      <p:ext uri="{BB962C8B-B14F-4D97-AF65-F5344CB8AC3E}">
        <p14:creationId xmlns:p14="http://schemas.microsoft.com/office/powerpoint/2010/main" val="4286914737"/>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14"/>
                                            </p:tgtEl>
                                            <p:attrNameLst>
                                              <p:attrName>style.visibility</p:attrName>
                                            </p:attrNameLst>
                                          </p:cBhvr>
                                          <p:to>
                                            <p:strVal val="visible"/>
                                          </p:to>
                                        </p:set>
                                        <p:anim calcmode="lin" valueType="num">
                                          <p:cBhvr>
                                            <p:cTn id="7" dur="300" fill="hold"/>
                                            <p:tgtEl>
                                              <p:spTgt spid="14"/>
                                            </p:tgtEl>
                                            <p:attrNameLst>
                                              <p:attrName>ppt_w</p:attrName>
                                            </p:attrNameLst>
                                          </p:cBhvr>
                                          <p:tavLst>
                                            <p:tav tm="0">
                                              <p:val>
                                                <p:fltVal val="0"/>
                                              </p:val>
                                            </p:tav>
                                            <p:tav tm="100000">
                                              <p:val>
                                                <p:strVal val="#ppt_w"/>
                                              </p:val>
                                            </p:tav>
                                          </p:tavLst>
                                        </p:anim>
                                        <p:anim calcmode="lin" valueType="num">
                                          <p:cBhvr>
                                            <p:cTn id="8" dur="300" fill="hold"/>
                                            <p:tgtEl>
                                              <p:spTgt spid="14"/>
                                            </p:tgtEl>
                                            <p:attrNameLst>
                                              <p:attrName>ppt_h</p:attrName>
                                            </p:attrNameLst>
                                          </p:cBhvr>
                                          <p:tavLst>
                                            <p:tav tm="0">
                                              <p:val>
                                                <p:fltVal val="0"/>
                                              </p:val>
                                            </p:tav>
                                            <p:tav tm="100000">
                                              <p:val>
                                                <p:strVal val="#ppt_h"/>
                                              </p:val>
                                            </p:tav>
                                          </p:tavLst>
                                        </p:anim>
                                        <p:animEffect transition="in" filter="fade">
                                          <p:cBhvr>
                                            <p:cTn id="9" dur="300"/>
                                            <p:tgtEl>
                                              <p:spTgt spid="14"/>
                                            </p:tgtEl>
                                          </p:cBhvr>
                                        </p:animEffect>
                                      </p:childTnLst>
                                    </p:cTn>
                                  </p:par>
                                  <p:par>
                                    <p:cTn id="10" presetID="6" presetClass="emph" presetSubtype="0" autoRev="1" fill="hold" nodeType="withEffect">
                                      <p:stCondLst>
                                        <p:cond delay="600"/>
                                      </p:stCondLst>
                                      <p:childTnLst>
                                        <p:animScale>
                                          <p:cBhvr>
                                            <p:cTn id="11" dur="150" fill="hold"/>
                                            <p:tgtEl>
                                              <p:spTgt spid="1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2"/>
                                            </p:tgtEl>
                                            <p:attrNameLst>
                                              <p:attrName>style.visibility</p:attrName>
                                            </p:attrNameLst>
                                          </p:cBhvr>
                                          <p:to>
                                            <p:strVal val="visible"/>
                                          </p:to>
                                        </p:set>
                                        <p:anim calcmode="lin" valueType="num">
                                          <p:cBhvr>
                                            <p:cTn id="14" dur="300" fill="hold"/>
                                            <p:tgtEl>
                                              <p:spTgt spid="42"/>
                                            </p:tgtEl>
                                            <p:attrNameLst>
                                              <p:attrName>ppt_w</p:attrName>
                                            </p:attrNameLst>
                                          </p:cBhvr>
                                          <p:tavLst>
                                            <p:tav tm="0">
                                              <p:val>
                                                <p:fltVal val="0"/>
                                              </p:val>
                                            </p:tav>
                                            <p:tav tm="100000">
                                              <p:val>
                                                <p:strVal val="#ppt_w"/>
                                              </p:val>
                                            </p:tav>
                                          </p:tavLst>
                                        </p:anim>
                                        <p:anim calcmode="lin" valueType="num">
                                          <p:cBhvr>
                                            <p:cTn id="15" dur="300" fill="hold"/>
                                            <p:tgtEl>
                                              <p:spTgt spid="42"/>
                                            </p:tgtEl>
                                            <p:attrNameLst>
                                              <p:attrName>ppt_h</p:attrName>
                                            </p:attrNameLst>
                                          </p:cBhvr>
                                          <p:tavLst>
                                            <p:tav tm="0">
                                              <p:val>
                                                <p:fltVal val="0"/>
                                              </p:val>
                                            </p:tav>
                                            <p:tav tm="100000">
                                              <p:val>
                                                <p:strVal val="#ppt_h"/>
                                              </p:val>
                                            </p:tav>
                                          </p:tavLst>
                                        </p:anim>
                                        <p:animEffect transition="in" filter="fade">
                                          <p:cBhvr>
                                            <p:cTn id="16" dur="300"/>
                                            <p:tgtEl>
                                              <p:spTgt spid="42"/>
                                            </p:tgtEl>
                                          </p:cBhvr>
                                        </p:animEffect>
                                      </p:childTnLst>
                                    </p:cTn>
                                  </p:par>
                                  <p:par>
                                    <p:cTn id="17" presetID="6" presetClass="emph" presetSubtype="0" autoRev="1" fill="hold" grpId="1" nodeType="withEffect">
                                      <p:stCondLst>
                                        <p:cond delay="600"/>
                                      </p:stCondLst>
                                      <p:childTnLst>
                                        <p:animScale>
                                          <p:cBhvr>
                                            <p:cTn id="18" dur="150" fill="hold"/>
                                            <p:tgtEl>
                                              <p:spTgt spid="4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300" fill="hold"/>
                                            <p:tgtEl>
                                              <p:spTgt spid="13"/>
                                            </p:tgtEl>
                                            <p:attrNameLst>
                                              <p:attrName>ppt_w</p:attrName>
                                            </p:attrNameLst>
                                          </p:cBhvr>
                                          <p:tavLst>
                                            <p:tav tm="0">
                                              <p:val>
                                                <p:fltVal val="0"/>
                                              </p:val>
                                            </p:tav>
                                            <p:tav tm="100000">
                                              <p:val>
                                                <p:strVal val="#ppt_w"/>
                                              </p:val>
                                            </p:tav>
                                          </p:tavLst>
                                        </p:anim>
                                        <p:anim calcmode="lin" valueType="num">
                                          <p:cBhvr>
                                            <p:cTn id="22" dur="300" fill="hold"/>
                                            <p:tgtEl>
                                              <p:spTgt spid="13"/>
                                            </p:tgtEl>
                                            <p:attrNameLst>
                                              <p:attrName>ppt_h</p:attrName>
                                            </p:attrNameLst>
                                          </p:cBhvr>
                                          <p:tavLst>
                                            <p:tav tm="0">
                                              <p:val>
                                                <p:fltVal val="0"/>
                                              </p:val>
                                            </p:tav>
                                            <p:tav tm="100000">
                                              <p:val>
                                                <p:strVal val="#ppt_h"/>
                                              </p:val>
                                            </p:tav>
                                          </p:tavLst>
                                        </p:anim>
                                        <p:animEffect transition="in" filter="fade">
                                          <p:cBhvr>
                                            <p:cTn id="23" dur="300"/>
                                            <p:tgtEl>
                                              <p:spTgt spid="13"/>
                                            </p:tgtEl>
                                          </p:cBhvr>
                                        </p:animEffect>
                                      </p:childTnLst>
                                    </p:cTn>
                                  </p:par>
                                  <p:par>
                                    <p:cTn id="24" presetID="6" presetClass="emph" presetSubtype="0" autoRev="1" fill="hold" grpId="1" nodeType="withEffect">
                                      <p:stCondLst>
                                        <p:cond delay="900"/>
                                      </p:stCondLst>
                                      <p:childTnLst>
                                        <p:animScale>
                                          <p:cBhvr>
                                            <p:cTn id="25" dur="150" fill="hold"/>
                                            <p:tgtEl>
                                              <p:spTgt spid="13"/>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300" fill="hold"/>
                                            <p:tgtEl>
                                              <p:spTgt spid="38"/>
                                            </p:tgtEl>
                                            <p:attrNameLst>
                                              <p:attrName>ppt_w</p:attrName>
                                            </p:attrNameLst>
                                          </p:cBhvr>
                                          <p:tavLst>
                                            <p:tav tm="0">
                                              <p:val>
                                                <p:fltVal val="0"/>
                                              </p:val>
                                            </p:tav>
                                            <p:tav tm="100000">
                                              <p:val>
                                                <p:strVal val="#ppt_w"/>
                                              </p:val>
                                            </p:tav>
                                          </p:tavLst>
                                        </p:anim>
                                        <p:anim calcmode="lin" valueType="num">
                                          <p:cBhvr>
                                            <p:cTn id="29" dur="300" fill="hold"/>
                                            <p:tgtEl>
                                              <p:spTgt spid="38"/>
                                            </p:tgtEl>
                                            <p:attrNameLst>
                                              <p:attrName>ppt_h</p:attrName>
                                            </p:attrNameLst>
                                          </p:cBhvr>
                                          <p:tavLst>
                                            <p:tav tm="0">
                                              <p:val>
                                                <p:fltVal val="0"/>
                                              </p:val>
                                            </p:tav>
                                            <p:tav tm="100000">
                                              <p:val>
                                                <p:strVal val="#ppt_h"/>
                                              </p:val>
                                            </p:tav>
                                          </p:tavLst>
                                        </p:anim>
                                        <p:animEffect transition="in" filter="fade">
                                          <p:cBhvr>
                                            <p:cTn id="30" dur="300"/>
                                            <p:tgtEl>
                                              <p:spTgt spid="38"/>
                                            </p:tgtEl>
                                          </p:cBhvr>
                                        </p:animEffect>
                                      </p:childTnLst>
                                    </p:cTn>
                                  </p:par>
                                  <p:par>
                                    <p:cTn id="31" presetID="6" presetClass="emph" presetSubtype="0" autoRev="1" fill="hold" grpId="1" nodeType="withEffect">
                                      <p:stCondLst>
                                        <p:cond delay="1200"/>
                                      </p:stCondLst>
                                      <p:childTnLst>
                                        <p:animScale>
                                          <p:cBhvr>
                                            <p:cTn id="32" dur="150" fill="hold"/>
                                            <p:tgtEl>
                                              <p:spTgt spid="38"/>
                                            </p:tgtEl>
                                          </p:cBhvr>
                                          <p:by x="110000" y="110000"/>
                                        </p:animScale>
                                      </p:childTnLst>
                                    </p:cTn>
                                  </p:par>
                                  <p:par>
                                    <p:cTn id="33" presetID="53" presetClass="entr" presetSubtype="16" fill="hold" grpId="0" nodeType="withEffect">
                                      <p:stCondLst>
                                        <p:cond delay="900"/>
                                      </p:stCondLst>
                                      <p:childTnLst>
                                        <p:set>
                                          <p:cBhvr>
                                            <p:cTn id="34" dur="1" fill="hold">
                                              <p:stCondLst>
                                                <p:cond delay="0"/>
                                              </p:stCondLst>
                                            </p:cTn>
                                            <p:tgtEl>
                                              <p:spTgt spid="39"/>
                                            </p:tgtEl>
                                            <p:attrNameLst>
                                              <p:attrName>style.visibility</p:attrName>
                                            </p:attrNameLst>
                                          </p:cBhvr>
                                          <p:to>
                                            <p:strVal val="visible"/>
                                          </p:to>
                                        </p:set>
                                        <p:anim calcmode="lin" valueType="num">
                                          <p:cBhvr>
                                            <p:cTn id="35" dur="300" fill="hold"/>
                                            <p:tgtEl>
                                              <p:spTgt spid="39"/>
                                            </p:tgtEl>
                                            <p:attrNameLst>
                                              <p:attrName>ppt_w</p:attrName>
                                            </p:attrNameLst>
                                          </p:cBhvr>
                                          <p:tavLst>
                                            <p:tav tm="0">
                                              <p:val>
                                                <p:fltVal val="0"/>
                                              </p:val>
                                            </p:tav>
                                            <p:tav tm="100000">
                                              <p:val>
                                                <p:strVal val="#ppt_w"/>
                                              </p:val>
                                            </p:tav>
                                          </p:tavLst>
                                        </p:anim>
                                        <p:anim calcmode="lin" valueType="num">
                                          <p:cBhvr>
                                            <p:cTn id="36" dur="300" fill="hold"/>
                                            <p:tgtEl>
                                              <p:spTgt spid="39"/>
                                            </p:tgtEl>
                                            <p:attrNameLst>
                                              <p:attrName>ppt_h</p:attrName>
                                            </p:attrNameLst>
                                          </p:cBhvr>
                                          <p:tavLst>
                                            <p:tav tm="0">
                                              <p:val>
                                                <p:fltVal val="0"/>
                                              </p:val>
                                            </p:tav>
                                            <p:tav tm="100000">
                                              <p:val>
                                                <p:strVal val="#ppt_h"/>
                                              </p:val>
                                            </p:tav>
                                          </p:tavLst>
                                        </p:anim>
                                        <p:animEffect transition="in" filter="fade">
                                          <p:cBhvr>
                                            <p:cTn id="37" dur="300"/>
                                            <p:tgtEl>
                                              <p:spTgt spid="39"/>
                                            </p:tgtEl>
                                          </p:cBhvr>
                                        </p:animEffect>
                                      </p:childTnLst>
                                    </p:cTn>
                                  </p:par>
                                  <p:par>
                                    <p:cTn id="38" presetID="6" presetClass="emph" presetSubtype="0" autoRev="1" fill="hold" grpId="1" nodeType="withEffect">
                                      <p:stCondLst>
                                        <p:cond delay="1200"/>
                                      </p:stCondLst>
                                      <p:childTnLst>
                                        <p:animScale>
                                          <p:cBhvr>
                                            <p:cTn id="39" dur="150" fill="hold"/>
                                            <p:tgtEl>
                                              <p:spTgt spid="39"/>
                                            </p:tgtEl>
                                          </p:cBhvr>
                                          <p:by x="110000" y="110000"/>
                                        </p:animScale>
                                      </p:childTnLst>
                                    </p:cTn>
                                  </p:par>
                                  <p:par>
                                    <p:cTn id="40" presetID="53" presetClass="entr" presetSubtype="16" fill="hold" grpId="0" nodeType="withEffect">
                                      <p:stCondLst>
                                        <p:cond delay="900"/>
                                      </p:stCondLst>
                                      <p:childTnLst>
                                        <p:set>
                                          <p:cBhvr>
                                            <p:cTn id="41" dur="1" fill="hold">
                                              <p:stCondLst>
                                                <p:cond delay="0"/>
                                              </p:stCondLst>
                                            </p:cTn>
                                            <p:tgtEl>
                                              <p:spTgt spid="41"/>
                                            </p:tgtEl>
                                            <p:attrNameLst>
                                              <p:attrName>style.visibility</p:attrName>
                                            </p:attrNameLst>
                                          </p:cBhvr>
                                          <p:to>
                                            <p:strVal val="visible"/>
                                          </p:to>
                                        </p:set>
                                        <p:anim calcmode="lin" valueType="num">
                                          <p:cBhvr>
                                            <p:cTn id="42" dur="300" fill="hold"/>
                                            <p:tgtEl>
                                              <p:spTgt spid="41"/>
                                            </p:tgtEl>
                                            <p:attrNameLst>
                                              <p:attrName>ppt_w</p:attrName>
                                            </p:attrNameLst>
                                          </p:cBhvr>
                                          <p:tavLst>
                                            <p:tav tm="0">
                                              <p:val>
                                                <p:fltVal val="0"/>
                                              </p:val>
                                            </p:tav>
                                            <p:tav tm="100000">
                                              <p:val>
                                                <p:strVal val="#ppt_w"/>
                                              </p:val>
                                            </p:tav>
                                          </p:tavLst>
                                        </p:anim>
                                        <p:anim calcmode="lin" valueType="num">
                                          <p:cBhvr>
                                            <p:cTn id="43" dur="300" fill="hold"/>
                                            <p:tgtEl>
                                              <p:spTgt spid="41"/>
                                            </p:tgtEl>
                                            <p:attrNameLst>
                                              <p:attrName>ppt_h</p:attrName>
                                            </p:attrNameLst>
                                          </p:cBhvr>
                                          <p:tavLst>
                                            <p:tav tm="0">
                                              <p:val>
                                                <p:fltVal val="0"/>
                                              </p:val>
                                            </p:tav>
                                            <p:tav tm="100000">
                                              <p:val>
                                                <p:strVal val="#ppt_h"/>
                                              </p:val>
                                            </p:tav>
                                          </p:tavLst>
                                        </p:anim>
                                        <p:animEffect transition="in" filter="fade">
                                          <p:cBhvr>
                                            <p:cTn id="44" dur="300"/>
                                            <p:tgtEl>
                                              <p:spTgt spid="41"/>
                                            </p:tgtEl>
                                          </p:cBhvr>
                                        </p:animEffect>
                                      </p:childTnLst>
                                    </p:cTn>
                                  </p:par>
                                  <p:par>
                                    <p:cTn id="45" presetID="6" presetClass="emph" presetSubtype="0" autoRev="1" fill="hold" grpId="1" nodeType="withEffect">
                                      <p:stCondLst>
                                        <p:cond delay="1200"/>
                                      </p:stCondLst>
                                      <p:childTnLst>
                                        <p:animScale>
                                          <p:cBhvr>
                                            <p:cTn id="46" dur="150" fill="hold"/>
                                            <p:tgtEl>
                                              <p:spTgt spid="41"/>
                                            </p:tgtEl>
                                          </p:cBhvr>
                                          <p:by x="110000" y="110000"/>
                                        </p:animScale>
                                      </p:childTnLst>
                                    </p:cTn>
                                  </p:par>
                                  <p:par>
                                    <p:cTn id="47" presetID="53" presetClass="entr" presetSubtype="16" fill="hold" grpId="0" nodeType="withEffect">
                                      <p:stCondLst>
                                        <p:cond delay="900"/>
                                      </p:stCondLst>
                                      <p:childTnLst>
                                        <p:set>
                                          <p:cBhvr>
                                            <p:cTn id="48" dur="1" fill="hold">
                                              <p:stCondLst>
                                                <p:cond delay="0"/>
                                              </p:stCondLst>
                                            </p:cTn>
                                            <p:tgtEl>
                                              <p:spTgt spid="40"/>
                                            </p:tgtEl>
                                            <p:attrNameLst>
                                              <p:attrName>style.visibility</p:attrName>
                                            </p:attrNameLst>
                                          </p:cBhvr>
                                          <p:to>
                                            <p:strVal val="visible"/>
                                          </p:to>
                                        </p:set>
                                        <p:anim calcmode="lin" valueType="num">
                                          <p:cBhvr>
                                            <p:cTn id="49" dur="300" fill="hold"/>
                                            <p:tgtEl>
                                              <p:spTgt spid="40"/>
                                            </p:tgtEl>
                                            <p:attrNameLst>
                                              <p:attrName>ppt_w</p:attrName>
                                            </p:attrNameLst>
                                          </p:cBhvr>
                                          <p:tavLst>
                                            <p:tav tm="0">
                                              <p:val>
                                                <p:fltVal val="0"/>
                                              </p:val>
                                            </p:tav>
                                            <p:tav tm="100000">
                                              <p:val>
                                                <p:strVal val="#ppt_w"/>
                                              </p:val>
                                            </p:tav>
                                          </p:tavLst>
                                        </p:anim>
                                        <p:anim calcmode="lin" valueType="num">
                                          <p:cBhvr>
                                            <p:cTn id="50" dur="300" fill="hold"/>
                                            <p:tgtEl>
                                              <p:spTgt spid="40"/>
                                            </p:tgtEl>
                                            <p:attrNameLst>
                                              <p:attrName>ppt_h</p:attrName>
                                            </p:attrNameLst>
                                          </p:cBhvr>
                                          <p:tavLst>
                                            <p:tav tm="0">
                                              <p:val>
                                                <p:fltVal val="0"/>
                                              </p:val>
                                            </p:tav>
                                            <p:tav tm="100000">
                                              <p:val>
                                                <p:strVal val="#ppt_h"/>
                                              </p:val>
                                            </p:tav>
                                          </p:tavLst>
                                        </p:anim>
                                        <p:animEffect transition="in" filter="fade">
                                          <p:cBhvr>
                                            <p:cTn id="51" dur="300"/>
                                            <p:tgtEl>
                                              <p:spTgt spid="40"/>
                                            </p:tgtEl>
                                          </p:cBhvr>
                                        </p:animEffect>
                                      </p:childTnLst>
                                    </p:cTn>
                                  </p:par>
                                  <p:par>
                                    <p:cTn id="52" presetID="6" presetClass="emph" presetSubtype="0" autoRev="1" fill="hold" grpId="1" nodeType="withEffect">
                                      <p:stCondLst>
                                        <p:cond delay="1200"/>
                                      </p:stCondLst>
                                      <p:childTnLst>
                                        <p:animScale>
                                          <p:cBhvr>
                                            <p:cTn id="53" dur="150" fill="hold"/>
                                            <p:tgtEl>
                                              <p:spTgt spid="40"/>
                                            </p:tgtEl>
                                          </p:cBhvr>
                                          <p:by x="110000" y="110000"/>
                                        </p:animScale>
                                      </p:childTnLst>
                                    </p:cTn>
                                  </p:par>
                                  <p:par>
                                    <p:cTn id="54" presetID="22" presetClass="entr" presetSubtype="2" fill="hold" grpId="0" nodeType="withEffect">
                                      <p:stCondLst>
                                        <p:cond delay="1200"/>
                                      </p:stCondLst>
                                      <p:childTnLst>
                                        <p:set>
                                          <p:cBhvr>
                                            <p:cTn id="55" dur="1" fill="hold">
                                              <p:stCondLst>
                                                <p:cond delay="0"/>
                                              </p:stCondLst>
                                            </p:cTn>
                                            <p:tgtEl>
                                              <p:spTgt spid="11"/>
                                            </p:tgtEl>
                                            <p:attrNameLst>
                                              <p:attrName>style.visibility</p:attrName>
                                            </p:attrNameLst>
                                          </p:cBhvr>
                                          <p:to>
                                            <p:strVal val="visible"/>
                                          </p:to>
                                        </p:set>
                                        <p:animEffect transition="in" filter="wipe(right)">
                                          <p:cBhvr>
                                            <p:cTn id="56" dur="500"/>
                                            <p:tgtEl>
                                              <p:spTgt spid="11"/>
                                            </p:tgtEl>
                                          </p:cBhvr>
                                        </p:animEffect>
                                      </p:childTnLst>
                                    </p:cTn>
                                  </p:par>
                                  <p:par>
                                    <p:cTn id="57" presetID="2" presetClass="entr" presetSubtype="8" fill="hold" grpId="0" nodeType="withEffect" p14:presetBounceEnd="60000">
                                      <p:stCondLst>
                                        <p:cond delay="1700"/>
                                      </p:stCondLst>
                                      <p:childTnLst>
                                        <p:set>
                                          <p:cBhvr>
                                            <p:cTn id="58" dur="1" fill="hold">
                                              <p:stCondLst>
                                                <p:cond delay="0"/>
                                              </p:stCondLst>
                                            </p:cTn>
                                            <p:tgtEl>
                                              <p:spTgt spid="50"/>
                                            </p:tgtEl>
                                            <p:attrNameLst>
                                              <p:attrName>style.visibility</p:attrName>
                                            </p:attrNameLst>
                                          </p:cBhvr>
                                          <p:to>
                                            <p:strVal val="visible"/>
                                          </p:to>
                                        </p:set>
                                        <p:anim calcmode="lin" valueType="num" p14:bounceEnd="60000">
                                          <p:cBhvr additive="base">
                                            <p:cTn id="59" dur="500" fill="hold"/>
                                            <p:tgtEl>
                                              <p:spTgt spid="50"/>
                                            </p:tgtEl>
                                            <p:attrNameLst>
                                              <p:attrName>ppt_x</p:attrName>
                                            </p:attrNameLst>
                                          </p:cBhvr>
                                          <p:tavLst>
                                            <p:tav tm="0">
                                              <p:val>
                                                <p:strVal val="0-#ppt_w/2"/>
                                              </p:val>
                                            </p:tav>
                                            <p:tav tm="100000">
                                              <p:val>
                                                <p:strVal val="#ppt_x"/>
                                              </p:val>
                                            </p:tav>
                                          </p:tavLst>
                                        </p:anim>
                                        <p:anim calcmode="lin" valueType="num" p14:bounceEnd="60000">
                                          <p:cBhvr additive="base">
                                            <p:cTn id="60" dur="500" fill="hold"/>
                                            <p:tgtEl>
                                              <p:spTgt spid="50"/>
                                            </p:tgtEl>
                                            <p:attrNameLst>
                                              <p:attrName>ppt_y</p:attrName>
                                            </p:attrNameLst>
                                          </p:cBhvr>
                                          <p:tavLst>
                                            <p:tav tm="0">
                                              <p:val>
                                                <p:strVal val="#ppt_y"/>
                                              </p:val>
                                            </p:tav>
                                            <p:tav tm="100000">
                                              <p:val>
                                                <p:strVal val="#ppt_y"/>
                                              </p:val>
                                            </p:tav>
                                          </p:tavLst>
                                        </p:anim>
                                      </p:childTnLst>
                                    </p:cTn>
                                  </p:par>
                                  <p:par>
                                    <p:cTn id="61" presetID="55" presetClass="entr" presetSubtype="0" fill="hold" grpId="0" nodeType="withEffect">
                                      <p:stCondLst>
                                        <p:cond delay="200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ppt_w</p:attrName>
                                            </p:attrNameLst>
                                          </p:cBhvr>
                                          <p:tavLst>
                                            <p:tav tm="0">
                                              <p:val>
                                                <p:strVal val="#ppt_w*0.70"/>
                                              </p:val>
                                            </p:tav>
                                            <p:tav tm="100000">
                                              <p:val>
                                                <p:strVal val="#ppt_w"/>
                                              </p:val>
                                            </p:tav>
                                          </p:tavLst>
                                        </p:anim>
                                        <p:anim calcmode="lin" valueType="num">
                                          <p:cBhvr>
                                            <p:cTn id="64" dur="500" fill="hold"/>
                                            <p:tgtEl>
                                              <p:spTgt spid="49"/>
                                            </p:tgtEl>
                                            <p:attrNameLst>
                                              <p:attrName>ppt_h</p:attrName>
                                            </p:attrNameLst>
                                          </p:cBhvr>
                                          <p:tavLst>
                                            <p:tav tm="0">
                                              <p:val>
                                                <p:strVal val="#ppt_h"/>
                                              </p:val>
                                            </p:tav>
                                            <p:tav tm="100000">
                                              <p:val>
                                                <p:strVal val="#ppt_h"/>
                                              </p:val>
                                            </p:tav>
                                          </p:tavLst>
                                        </p:anim>
                                        <p:animEffect transition="in" filter="fade">
                                          <p:cBhvr>
                                            <p:cTn id="65" dur="500"/>
                                            <p:tgtEl>
                                              <p:spTgt spid="49"/>
                                            </p:tgtEl>
                                          </p:cBhvr>
                                        </p:animEffect>
                                      </p:childTnLst>
                                    </p:cTn>
                                  </p:par>
                                  <p:par>
                                    <p:cTn id="66" presetID="22" presetClass="entr" presetSubtype="8" fill="hold" grpId="0" nodeType="withEffect">
                                      <p:stCondLst>
                                        <p:cond delay="120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 presetClass="entr" presetSubtype="2" fill="hold" grpId="0" nodeType="withEffect" p14:presetBounceEnd="60000">
                                      <p:stCondLst>
                                        <p:cond delay="1700"/>
                                      </p:stCondLst>
                                      <p:childTnLst>
                                        <p:set>
                                          <p:cBhvr>
                                            <p:cTn id="70" dur="1" fill="hold">
                                              <p:stCondLst>
                                                <p:cond delay="0"/>
                                              </p:stCondLst>
                                            </p:cTn>
                                            <p:tgtEl>
                                              <p:spTgt spid="46"/>
                                            </p:tgtEl>
                                            <p:attrNameLst>
                                              <p:attrName>style.visibility</p:attrName>
                                            </p:attrNameLst>
                                          </p:cBhvr>
                                          <p:to>
                                            <p:strVal val="visible"/>
                                          </p:to>
                                        </p:set>
                                        <p:anim calcmode="lin" valueType="num" p14:bounceEnd="60000">
                                          <p:cBhvr additive="base">
                                            <p:cTn id="71" dur="500" fill="hold"/>
                                            <p:tgtEl>
                                              <p:spTgt spid="46"/>
                                            </p:tgtEl>
                                            <p:attrNameLst>
                                              <p:attrName>ppt_x</p:attrName>
                                            </p:attrNameLst>
                                          </p:cBhvr>
                                          <p:tavLst>
                                            <p:tav tm="0">
                                              <p:val>
                                                <p:strVal val="1+#ppt_w/2"/>
                                              </p:val>
                                            </p:tav>
                                            <p:tav tm="100000">
                                              <p:val>
                                                <p:strVal val="#ppt_x"/>
                                              </p:val>
                                            </p:tav>
                                          </p:tavLst>
                                        </p:anim>
                                        <p:anim calcmode="lin" valueType="num" p14:bounceEnd="60000">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55" presetClass="entr" presetSubtype="0" fill="hold" grpId="0" nodeType="withEffect">
                                      <p:stCondLst>
                                        <p:cond delay="200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strVal val="#ppt_w*0.70"/>
                                              </p:val>
                                            </p:tav>
                                            <p:tav tm="100000">
                                              <p:val>
                                                <p:strVal val="#ppt_w"/>
                                              </p:val>
                                            </p:tav>
                                          </p:tavLst>
                                        </p:anim>
                                        <p:anim calcmode="lin" valueType="num">
                                          <p:cBhvr>
                                            <p:cTn id="76" dur="500" fill="hold"/>
                                            <p:tgtEl>
                                              <p:spTgt spid="45"/>
                                            </p:tgtEl>
                                            <p:attrNameLst>
                                              <p:attrName>ppt_h</p:attrName>
                                            </p:attrNameLst>
                                          </p:cBhvr>
                                          <p:tavLst>
                                            <p:tav tm="0">
                                              <p:val>
                                                <p:strVal val="#ppt_h"/>
                                              </p:val>
                                            </p:tav>
                                            <p:tav tm="100000">
                                              <p:val>
                                                <p:strVal val="#ppt_h"/>
                                              </p:val>
                                            </p:tav>
                                          </p:tavLst>
                                        </p:anim>
                                        <p:animEffect transition="in" filter="fade">
                                          <p:cBhvr>
                                            <p:cTn id="77" dur="500"/>
                                            <p:tgtEl>
                                              <p:spTgt spid="45"/>
                                            </p:tgtEl>
                                          </p:cBhvr>
                                        </p:animEffect>
                                      </p:childTnLst>
                                    </p:cTn>
                                  </p:par>
                                  <p:par>
                                    <p:cTn id="78" presetID="22" presetClass="entr" presetSubtype="2" fill="hold" grpId="0" nodeType="withEffect">
                                      <p:stCondLst>
                                        <p:cond delay="1200"/>
                                      </p:stCondLst>
                                      <p:childTnLst>
                                        <p:set>
                                          <p:cBhvr>
                                            <p:cTn id="79" dur="1" fill="hold">
                                              <p:stCondLst>
                                                <p:cond delay="0"/>
                                              </p:stCondLst>
                                            </p:cTn>
                                            <p:tgtEl>
                                              <p:spTgt spid="12"/>
                                            </p:tgtEl>
                                            <p:attrNameLst>
                                              <p:attrName>style.visibility</p:attrName>
                                            </p:attrNameLst>
                                          </p:cBhvr>
                                          <p:to>
                                            <p:strVal val="visible"/>
                                          </p:to>
                                        </p:set>
                                        <p:animEffect transition="in" filter="wipe(right)">
                                          <p:cBhvr>
                                            <p:cTn id="80" dur="500"/>
                                            <p:tgtEl>
                                              <p:spTgt spid="12"/>
                                            </p:tgtEl>
                                          </p:cBhvr>
                                        </p:animEffect>
                                      </p:childTnLst>
                                    </p:cTn>
                                  </p:par>
                                  <p:par>
                                    <p:cTn id="81" presetID="2" presetClass="entr" presetSubtype="8" fill="hold" grpId="0" nodeType="withEffect" p14:presetBounceEnd="60000">
                                      <p:stCondLst>
                                        <p:cond delay="1700"/>
                                      </p:stCondLst>
                                      <p:childTnLst>
                                        <p:set>
                                          <p:cBhvr>
                                            <p:cTn id="82" dur="1" fill="hold">
                                              <p:stCondLst>
                                                <p:cond delay="0"/>
                                              </p:stCondLst>
                                            </p:cTn>
                                            <p:tgtEl>
                                              <p:spTgt spid="52"/>
                                            </p:tgtEl>
                                            <p:attrNameLst>
                                              <p:attrName>style.visibility</p:attrName>
                                            </p:attrNameLst>
                                          </p:cBhvr>
                                          <p:to>
                                            <p:strVal val="visible"/>
                                          </p:to>
                                        </p:set>
                                        <p:anim calcmode="lin" valueType="num" p14:bounceEnd="60000">
                                          <p:cBhvr additive="base">
                                            <p:cTn id="83" dur="500" fill="hold"/>
                                            <p:tgtEl>
                                              <p:spTgt spid="52"/>
                                            </p:tgtEl>
                                            <p:attrNameLst>
                                              <p:attrName>ppt_x</p:attrName>
                                            </p:attrNameLst>
                                          </p:cBhvr>
                                          <p:tavLst>
                                            <p:tav tm="0">
                                              <p:val>
                                                <p:strVal val="0-#ppt_w/2"/>
                                              </p:val>
                                            </p:tav>
                                            <p:tav tm="100000">
                                              <p:val>
                                                <p:strVal val="#ppt_x"/>
                                              </p:val>
                                            </p:tav>
                                          </p:tavLst>
                                        </p:anim>
                                        <p:anim calcmode="lin" valueType="num" p14:bounceEnd="60000">
                                          <p:cBhvr additive="base">
                                            <p:cTn id="84" dur="500" fill="hold"/>
                                            <p:tgtEl>
                                              <p:spTgt spid="52"/>
                                            </p:tgtEl>
                                            <p:attrNameLst>
                                              <p:attrName>ppt_y</p:attrName>
                                            </p:attrNameLst>
                                          </p:cBhvr>
                                          <p:tavLst>
                                            <p:tav tm="0">
                                              <p:val>
                                                <p:strVal val="#ppt_y"/>
                                              </p:val>
                                            </p:tav>
                                            <p:tav tm="100000">
                                              <p:val>
                                                <p:strVal val="#ppt_y"/>
                                              </p:val>
                                            </p:tav>
                                          </p:tavLst>
                                        </p:anim>
                                      </p:childTnLst>
                                    </p:cTn>
                                  </p:par>
                                  <p:par>
                                    <p:cTn id="85" presetID="55" presetClass="entr" presetSubtype="0" fill="hold" grpId="0" nodeType="withEffect">
                                      <p:stCondLst>
                                        <p:cond delay="200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strVal val="#ppt_w*0.70"/>
                                              </p:val>
                                            </p:tav>
                                            <p:tav tm="100000">
                                              <p:val>
                                                <p:strVal val="#ppt_w"/>
                                              </p:val>
                                            </p:tav>
                                          </p:tavLst>
                                        </p:anim>
                                        <p:anim calcmode="lin" valueType="num">
                                          <p:cBhvr>
                                            <p:cTn id="88" dur="500" fill="hold"/>
                                            <p:tgtEl>
                                              <p:spTgt spid="51"/>
                                            </p:tgtEl>
                                            <p:attrNameLst>
                                              <p:attrName>ppt_h</p:attrName>
                                            </p:attrNameLst>
                                          </p:cBhvr>
                                          <p:tavLst>
                                            <p:tav tm="0">
                                              <p:val>
                                                <p:strVal val="#ppt_h"/>
                                              </p:val>
                                            </p:tav>
                                            <p:tav tm="100000">
                                              <p:val>
                                                <p:strVal val="#ppt_h"/>
                                              </p:val>
                                            </p:tav>
                                          </p:tavLst>
                                        </p:anim>
                                        <p:animEffect transition="in" filter="fade">
                                          <p:cBhvr>
                                            <p:cTn id="89" dur="500"/>
                                            <p:tgtEl>
                                              <p:spTgt spid="51"/>
                                            </p:tgtEl>
                                          </p:cBhvr>
                                        </p:animEffect>
                                      </p:childTnLst>
                                    </p:cTn>
                                  </p:par>
                                  <p:par>
                                    <p:cTn id="90" presetID="22" presetClass="entr" presetSubtype="8" fill="hold" grpId="0" nodeType="withEffect">
                                      <p:stCondLst>
                                        <p:cond delay="120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par>
                                    <p:cTn id="93" presetID="2" presetClass="entr" presetSubtype="2" fill="hold" grpId="0" nodeType="withEffect" p14:presetBounceEnd="60000">
                                      <p:stCondLst>
                                        <p:cond delay="1700"/>
                                      </p:stCondLst>
                                      <p:childTnLst>
                                        <p:set>
                                          <p:cBhvr>
                                            <p:cTn id="94" dur="1" fill="hold">
                                              <p:stCondLst>
                                                <p:cond delay="0"/>
                                              </p:stCondLst>
                                            </p:cTn>
                                            <p:tgtEl>
                                              <p:spTgt spid="48"/>
                                            </p:tgtEl>
                                            <p:attrNameLst>
                                              <p:attrName>style.visibility</p:attrName>
                                            </p:attrNameLst>
                                          </p:cBhvr>
                                          <p:to>
                                            <p:strVal val="visible"/>
                                          </p:to>
                                        </p:set>
                                        <p:anim calcmode="lin" valueType="num" p14:bounceEnd="60000">
                                          <p:cBhvr additive="base">
                                            <p:cTn id="95" dur="500" fill="hold"/>
                                            <p:tgtEl>
                                              <p:spTgt spid="48"/>
                                            </p:tgtEl>
                                            <p:attrNameLst>
                                              <p:attrName>ppt_x</p:attrName>
                                            </p:attrNameLst>
                                          </p:cBhvr>
                                          <p:tavLst>
                                            <p:tav tm="0">
                                              <p:val>
                                                <p:strVal val="1+#ppt_w/2"/>
                                              </p:val>
                                            </p:tav>
                                            <p:tav tm="100000">
                                              <p:val>
                                                <p:strVal val="#ppt_x"/>
                                              </p:val>
                                            </p:tav>
                                          </p:tavLst>
                                        </p:anim>
                                        <p:anim calcmode="lin" valueType="num" p14:bounceEnd="60000">
                                          <p:cBhvr additive="base">
                                            <p:cTn id="96" dur="500" fill="hold"/>
                                            <p:tgtEl>
                                              <p:spTgt spid="48"/>
                                            </p:tgtEl>
                                            <p:attrNameLst>
                                              <p:attrName>ppt_y</p:attrName>
                                            </p:attrNameLst>
                                          </p:cBhvr>
                                          <p:tavLst>
                                            <p:tav tm="0">
                                              <p:val>
                                                <p:strVal val="#ppt_y"/>
                                              </p:val>
                                            </p:tav>
                                            <p:tav tm="100000">
                                              <p:val>
                                                <p:strVal val="#ppt_y"/>
                                              </p:val>
                                            </p:tav>
                                          </p:tavLst>
                                        </p:anim>
                                      </p:childTnLst>
                                    </p:cTn>
                                  </p:par>
                                  <p:par>
                                    <p:cTn id="97" presetID="55" presetClass="entr" presetSubtype="0" fill="hold" grpId="0" nodeType="withEffect">
                                      <p:stCondLst>
                                        <p:cond delay="2000"/>
                                      </p:stCondLst>
                                      <p:childTnLst>
                                        <p:set>
                                          <p:cBhvr>
                                            <p:cTn id="98" dur="1" fill="hold">
                                              <p:stCondLst>
                                                <p:cond delay="0"/>
                                              </p:stCondLst>
                                            </p:cTn>
                                            <p:tgtEl>
                                              <p:spTgt spid="47"/>
                                            </p:tgtEl>
                                            <p:attrNameLst>
                                              <p:attrName>style.visibility</p:attrName>
                                            </p:attrNameLst>
                                          </p:cBhvr>
                                          <p:to>
                                            <p:strVal val="visible"/>
                                          </p:to>
                                        </p:set>
                                        <p:anim calcmode="lin" valueType="num">
                                          <p:cBhvr>
                                            <p:cTn id="99" dur="500" fill="hold"/>
                                            <p:tgtEl>
                                              <p:spTgt spid="47"/>
                                            </p:tgtEl>
                                            <p:attrNameLst>
                                              <p:attrName>ppt_w</p:attrName>
                                            </p:attrNameLst>
                                          </p:cBhvr>
                                          <p:tavLst>
                                            <p:tav tm="0">
                                              <p:val>
                                                <p:strVal val="#ppt_w*0.70"/>
                                              </p:val>
                                            </p:tav>
                                            <p:tav tm="100000">
                                              <p:val>
                                                <p:strVal val="#ppt_w"/>
                                              </p:val>
                                            </p:tav>
                                          </p:tavLst>
                                        </p:anim>
                                        <p:anim calcmode="lin" valueType="num">
                                          <p:cBhvr>
                                            <p:cTn id="100" dur="500" fill="hold"/>
                                            <p:tgtEl>
                                              <p:spTgt spid="47"/>
                                            </p:tgtEl>
                                            <p:attrNameLst>
                                              <p:attrName>ppt_h</p:attrName>
                                            </p:attrNameLst>
                                          </p:cBhvr>
                                          <p:tavLst>
                                            <p:tav tm="0">
                                              <p:val>
                                                <p:strVal val="#ppt_h"/>
                                              </p:val>
                                            </p:tav>
                                            <p:tav tm="100000">
                                              <p:val>
                                                <p:strVal val="#ppt_h"/>
                                              </p:val>
                                            </p:tav>
                                          </p:tavLst>
                                        </p:anim>
                                        <p:animEffect transition="in" filter="fade">
                                          <p:cBhvr>
                                            <p:cTn id="101" dur="500"/>
                                            <p:tgtEl>
                                              <p:spTgt spid="47"/>
                                            </p:tgtEl>
                                          </p:cBhvr>
                                        </p:animEffect>
                                      </p:childTnLst>
                                    </p:cTn>
                                  </p:par>
                                  <p:par>
                                    <p:cTn id="102" presetID="47"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anim calcmode="lin" valueType="num">
                                          <p:cBhvr>
                                            <p:cTn id="105" dur="500" fill="hold"/>
                                            <p:tgtEl>
                                              <p:spTgt spid="53"/>
                                            </p:tgtEl>
                                            <p:attrNameLst>
                                              <p:attrName>ppt_x</p:attrName>
                                            </p:attrNameLst>
                                          </p:cBhvr>
                                          <p:tavLst>
                                            <p:tav tm="0">
                                              <p:val>
                                                <p:strVal val="#ppt_x"/>
                                              </p:val>
                                            </p:tav>
                                            <p:tav tm="100000">
                                              <p:val>
                                                <p:strVal val="#ppt_x"/>
                                              </p:val>
                                            </p:tav>
                                          </p:tavLst>
                                        </p:anim>
                                        <p:anim calcmode="lin" valueType="num">
                                          <p:cBhvr>
                                            <p:cTn id="106"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38" grpId="0"/>
          <p:bldP spid="38" grpId="1"/>
          <p:bldP spid="39" grpId="0"/>
          <p:bldP spid="39" grpId="1"/>
          <p:bldP spid="40" grpId="0"/>
          <p:bldP spid="40" grpId="1"/>
          <p:bldP spid="41" grpId="0"/>
          <p:bldP spid="41" grpId="1"/>
          <p:bldP spid="42" grpId="0"/>
          <p:bldP spid="42" grpId="1"/>
          <p:bldP spid="43" grpId="0" animBg="1"/>
          <p:bldP spid="44" grpId="0" animBg="1"/>
          <p:bldP spid="45" grpId="0"/>
          <p:bldP spid="46" grpId="0" animBg="1"/>
          <p:bldP spid="47" grpId="0"/>
          <p:bldP spid="48" grpId="0" animBg="1"/>
          <p:bldP spid="49" grpId="0"/>
          <p:bldP spid="50" grpId="0" animBg="1"/>
          <p:bldP spid="51" grpId="0"/>
          <p:bldP spid="52" grpId="0" animBg="1"/>
          <p:bldP spid="53"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300"/>
                                      </p:stCondLst>
                                      <p:childTnLst>
                                        <p:set>
                                          <p:cBhvr>
                                            <p:cTn id="6" dur="1" fill="hold">
                                              <p:stCondLst>
                                                <p:cond delay="0"/>
                                              </p:stCondLst>
                                            </p:cTn>
                                            <p:tgtEl>
                                              <p:spTgt spid="14"/>
                                            </p:tgtEl>
                                            <p:attrNameLst>
                                              <p:attrName>style.visibility</p:attrName>
                                            </p:attrNameLst>
                                          </p:cBhvr>
                                          <p:to>
                                            <p:strVal val="visible"/>
                                          </p:to>
                                        </p:set>
                                        <p:anim calcmode="lin" valueType="num">
                                          <p:cBhvr>
                                            <p:cTn id="7" dur="300" fill="hold"/>
                                            <p:tgtEl>
                                              <p:spTgt spid="14"/>
                                            </p:tgtEl>
                                            <p:attrNameLst>
                                              <p:attrName>ppt_w</p:attrName>
                                            </p:attrNameLst>
                                          </p:cBhvr>
                                          <p:tavLst>
                                            <p:tav tm="0">
                                              <p:val>
                                                <p:fltVal val="0"/>
                                              </p:val>
                                            </p:tav>
                                            <p:tav tm="100000">
                                              <p:val>
                                                <p:strVal val="#ppt_w"/>
                                              </p:val>
                                            </p:tav>
                                          </p:tavLst>
                                        </p:anim>
                                        <p:anim calcmode="lin" valueType="num">
                                          <p:cBhvr>
                                            <p:cTn id="8" dur="300" fill="hold"/>
                                            <p:tgtEl>
                                              <p:spTgt spid="14"/>
                                            </p:tgtEl>
                                            <p:attrNameLst>
                                              <p:attrName>ppt_h</p:attrName>
                                            </p:attrNameLst>
                                          </p:cBhvr>
                                          <p:tavLst>
                                            <p:tav tm="0">
                                              <p:val>
                                                <p:fltVal val="0"/>
                                              </p:val>
                                            </p:tav>
                                            <p:tav tm="100000">
                                              <p:val>
                                                <p:strVal val="#ppt_h"/>
                                              </p:val>
                                            </p:tav>
                                          </p:tavLst>
                                        </p:anim>
                                        <p:animEffect transition="in" filter="fade">
                                          <p:cBhvr>
                                            <p:cTn id="9" dur="300"/>
                                            <p:tgtEl>
                                              <p:spTgt spid="14"/>
                                            </p:tgtEl>
                                          </p:cBhvr>
                                        </p:animEffect>
                                      </p:childTnLst>
                                    </p:cTn>
                                  </p:par>
                                  <p:par>
                                    <p:cTn id="10" presetID="6" presetClass="emph" presetSubtype="0" autoRev="1" fill="hold" nodeType="withEffect">
                                      <p:stCondLst>
                                        <p:cond delay="600"/>
                                      </p:stCondLst>
                                      <p:childTnLst>
                                        <p:animScale>
                                          <p:cBhvr>
                                            <p:cTn id="11" dur="150" fill="hold"/>
                                            <p:tgtEl>
                                              <p:spTgt spid="14"/>
                                            </p:tgtEl>
                                          </p:cBhvr>
                                          <p:by x="110000" y="110000"/>
                                        </p:animScale>
                                      </p:childTnLst>
                                    </p:cTn>
                                  </p:par>
                                  <p:par>
                                    <p:cTn id="12" presetID="53" presetClass="entr" presetSubtype="16" fill="hold" grpId="0" nodeType="withEffect">
                                      <p:stCondLst>
                                        <p:cond delay="300"/>
                                      </p:stCondLst>
                                      <p:childTnLst>
                                        <p:set>
                                          <p:cBhvr>
                                            <p:cTn id="13" dur="1" fill="hold">
                                              <p:stCondLst>
                                                <p:cond delay="0"/>
                                              </p:stCondLst>
                                            </p:cTn>
                                            <p:tgtEl>
                                              <p:spTgt spid="42"/>
                                            </p:tgtEl>
                                            <p:attrNameLst>
                                              <p:attrName>style.visibility</p:attrName>
                                            </p:attrNameLst>
                                          </p:cBhvr>
                                          <p:to>
                                            <p:strVal val="visible"/>
                                          </p:to>
                                        </p:set>
                                        <p:anim calcmode="lin" valueType="num">
                                          <p:cBhvr>
                                            <p:cTn id="14" dur="300" fill="hold"/>
                                            <p:tgtEl>
                                              <p:spTgt spid="42"/>
                                            </p:tgtEl>
                                            <p:attrNameLst>
                                              <p:attrName>ppt_w</p:attrName>
                                            </p:attrNameLst>
                                          </p:cBhvr>
                                          <p:tavLst>
                                            <p:tav tm="0">
                                              <p:val>
                                                <p:fltVal val="0"/>
                                              </p:val>
                                            </p:tav>
                                            <p:tav tm="100000">
                                              <p:val>
                                                <p:strVal val="#ppt_w"/>
                                              </p:val>
                                            </p:tav>
                                          </p:tavLst>
                                        </p:anim>
                                        <p:anim calcmode="lin" valueType="num">
                                          <p:cBhvr>
                                            <p:cTn id="15" dur="300" fill="hold"/>
                                            <p:tgtEl>
                                              <p:spTgt spid="42"/>
                                            </p:tgtEl>
                                            <p:attrNameLst>
                                              <p:attrName>ppt_h</p:attrName>
                                            </p:attrNameLst>
                                          </p:cBhvr>
                                          <p:tavLst>
                                            <p:tav tm="0">
                                              <p:val>
                                                <p:fltVal val="0"/>
                                              </p:val>
                                            </p:tav>
                                            <p:tav tm="100000">
                                              <p:val>
                                                <p:strVal val="#ppt_h"/>
                                              </p:val>
                                            </p:tav>
                                          </p:tavLst>
                                        </p:anim>
                                        <p:animEffect transition="in" filter="fade">
                                          <p:cBhvr>
                                            <p:cTn id="16" dur="300"/>
                                            <p:tgtEl>
                                              <p:spTgt spid="42"/>
                                            </p:tgtEl>
                                          </p:cBhvr>
                                        </p:animEffect>
                                      </p:childTnLst>
                                    </p:cTn>
                                  </p:par>
                                  <p:par>
                                    <p:cTn id="17" presetID="6" presetClass="emph" presetSubtype="0" autoRev="1" fill="hold" grpId="1" nodeType="withEffect">
                                      <p:stCondLst>
                                        <p:cond delay="600"/>
                                      </p:stCondLst>
                                      <p:childTnLst>
                                        <p:animScale>
                                          <p:cBhvr>
                                            <p:cTn id="18" dur="150" fill="hold"/>
                                            <p:tgtEl>
                                              <p:spTgt spid="42"/>
                                            </p:tgtEl>
                                          </p:cBhvr>
                                          <p:by x="110000" y="110000"/>
                                        </p:animScale>
                                      </p:childTnLst>
                                    </p:cTn>
                                  </p:par>
                                  <p:par>
                                    <p:cTn id="19" presetID="53" presetClass="entr" presetSubtype="16" fill="hold" grpId="0" nodeType="withEffect">
                                      <p:stCondLst>
                                        <p:cond delay="600"/>
                                      </p:stCondLst>
                                      <p:childTnLst>
                                        <p:set>
                                          <p:cBhvr>
                                            <p:cTn id="20" dur="1" fill="hold">
                                              <p:stCondLst>
                                                <p:cond delay="0"/>
                                              </p:stCondLst>
                                            </p:cTn>
                                            <p:tgtEl>
                                              <p:spTgt spid="13"/>
                                            </p:tgtEl>
                                            <p:attrNameLst>
                                              <p:attrName>style.visibility</p:attrName>
                                            </p:attrNameLst>
                                          </p:cBhvr>
                                          <p:to>
                                            <p:strVal val="visible"/>
                                          </p:to>
                                        </p:set>
                                        <p:anim calcmode="lin" valueType="num">
                                          <p:cBhvr>
                                            <p:cTn id="21" dur="300" fill="hold"/>
                                            <p:tgtEl>
                                              <p:spTgt spid="13"/>
                                            </p:tgtEl>
                                            <p:attrNameLst>
                                              <p:attrName>ppt_w</p:attrName>
                                            </p:attrNameLst>
                                          </p:cBhvr>
                                          <p:tavLst>
                                            <p:tav tm="0">
                                              <p:val>
                                                <p:fltVal val="0"/>
                                              </p:val>
                                            </p:tav>
                                            <p:tav tm="100000">
                                              <p:val>
                                                <p:strVal val="#ppt_w"/>
                                              </p:val>
                                            </p:tav>
                                          </p:tavLst>
                                        </p:anim>
                                        <p:anim calcmode="lin" valueType="num">
                                          <p:cBhvr>
                                            <p:cTn id="22" dur="300" fill="hold"/>
                                            <p:tgtEl>
                                              <p:spTgt spid="13"/>
                                            </p:tgtEl>
                                            <p:attrNameLst>
                                              <p:attrName>ppt_h</p:attrName>
                                            </p:attrNameLst>
                                          </p:cBhvr>
                                          <p:tavLst>
                                            <p:tav tm="0">
                                              <p:val>
                                                <p:fltVal val="0"/>
                                              </p:val>
                                            </p:tav>
                                            <p:tav tm="100000">
                                              <p:val>
                                                <p:strVal val="#ppt_h"/>
                                              </p:val>
                                            </p:tav>
                                          </p:tavLst>
                                        </p:anim>
                                        <p:animEffect transition="in" filter="fade">
                                          <p:cBhvr>
                                            <p:cTn id="23" dur="300"/>
                                            <p:tgtEl>
                                              <p:spTgt spid="13"/>
                                            </p:tgtEl>
                                          </p:cBhvr>
                                        </p:animEffect>
                                      </p:childTnLst>
                                    </p:cTn>
                                  </p:par>
                                  <p:par>
                                    <p:cTn id="24" presetID="6" presetClass="emph" presetSubtype="0" autoRev="1" fill="hold" grpId="1" nodeType="withEffect">
                                      <p:stCondLst>
                                        <p:cond delay="900"/>
                                      </p:stCondLst>
                                      <p:childTnLst>
                                        <p:animScale>
                                          <p:cBhvr>
                                            <p:cTn id="25" dur="150" fill="hold"/>
                                            <p:tgtEl>
                                              <p:spTgt spid="13"/>
                                            </p:tgtEl>
                                          </p:cBhvr>
                                          <p:by x="110000" y="110000"/>
                                        </p:animScale>
                                      </p:childTnLst>
                                    </p:cTn>
                                  </p:par>
                                  <p:par>
                                    <p:cTn id="26" presetID="53" presetClass="entr" presetSubtype="16" fill="hold" grpId="0" nodeType="withEffect">
                                      <p:stCondLst>
                                        <p:cond delay="900"/>
                                      </p:stCondLst>
                                      <p:childTnLst>
                                        <p:set>
                                          <p:cBhvr>
                                            <p:cTn id="27" dur="1" fill="hold">
                                              <p:stCondLst>
                                                <p:cond delay="0"/>
                                              </p:stCondLst>
                                            </p:cTn>
                                            <p:tgtEl>
                                              <p:spTgt spid="38"/>
                                            </p:tgtEl>
                                            <p:attrNameLst>
                                              <p:attrName>style.visibility</p:attrName>
                                            </p:attrNameLst>
                                          </p:cBhvr>
                                          <p:to>
                                            <p:strVal val="visible"/>
                                          </p:to>
                                        </p:set>
                                        <p:anim calcmode="lin" valueType="num">
                                          <p:cBhvr>
                                            <p:cTn id="28" dur="300" fill="hold"/>
                                            <p:tgtEl>
                                              <p:spTgt spid="38"/>
                                            </p:tgtEl>
                                            <p:attrNameLst>
                                              <p:attrName>ppt_w</p:attrName>
                                            </p:attrNameLst>
                                          </p:cBhvr>
                                          <p:tavLst>
                                            <p:tav tm="0">
                                              <p:val>
                                                <p:fltVal val="0"/>
                                              </p:val>
                                            </p:tav>
                                            <p:tav tm="100000">
                                              <p:val>
                                                <p:strVal val="#ppt_w"/>
                                              </p:val>
                                            </p:tav>
                                          </p:tavLst>
                                        </p:anim>
                                        <p:anim calcmode="lin" valueType="num">
                                          <p:cBhvr>
                                            <p:cTn id="29" dur="300" fill="hold"/>
                                            <p:tgtEl>
                                              <p:spTgt spid="38"/>
                                            </p:tgtEl>
                                            <p:attrNameLst>
                                              <p:attrName>ppt_h</p:attrName>
                                            </p:attrNameLst>
                                          </p:cBhvr>
                                          <p:tavLst>
                                            <p:tav tm="0">
                                              <p:val>
                                                <p:fltVal val="0"/>
                                              </p:val>
                                            </p:tav>
                                            <p:tav tm="100000">
                                              <p:val>
                                                <p:strVal val="#ppt_h"/>
                                              </p:val>
                                            </p:tav>
                                          </p:tavLst>
                                        </p:anim>
                                        <p:animEffect transition="in" filter="fade">
                                          <p:cBhvr>
                                            <p:cTn id="30" dur="300"/>
                                            <p:tgtEl>
                                              <p:spTgt spid="38"/>
                                            </p:tgtEl>
                                          </p:cBhvr>
                                        </p:animEffect>
                                      </p:childTnLst>
                                    </p:cTn>
                                  </p:par>
                                  <p:par>
                                    <p:cTn id="31" presetID="6" presetClass="emph" presetSubtype="0" autoRev="1" fill="hold" grpId="1" nodeType="withEffect">
                                      <p:stCondLst>
                                        <p:cond delay="1200"/>
                                      </p:stCondLst>
                                      <p:childTnLst>
                                        <p:animScale>
                                          <p:cBhvr>
                                            <p:cTn id="32" dur="150" fill="hold"/>
                                            <p:tgtEl>
                                              <p:spTgt spid="38"/>
                                            </p:tgtEl>
                                          </p:cBhvr>
                                          <p:by x="110000" y="110000"/>
                                        </p:animScale>
                                      </p:childTnLst>
                                    </p:cTn>
                                  </p:par>
                                  <p:par>
                                    <p:cTn id="33" presetID="53" presetClass="entr" presetSubtype="16" fill="hold" grpId="0" nodeType="withEffect">
                                      <p:stCondLst>
                                        <p:cond delay="900"/>
                                      </p:stCondLst>
                                      <p:childTnLst>
                                        <p:set>
                                          <p:cBhvr>
                                            <p:cTn id="34" dur="1" fill="hold">
                                              <p:stCondLst>
                                                <p:cond delay="0"/>
                                              </p:stCondLst>
                                            </p:cTn>
                                            <p:tgtEl>
                                              <p:spTgt spid="39"/>
                                            </p:tgtEl>
                                            <p:attrNameLst>
                                              <p:attrName>style.visibility</p:attrName>
                                            </p:attrNameLst>
                                          </p:cBhvr>
                                          <p:to>
                                            <p:strVal val="visible"/>
                                          </p:to>
                                        </p:set>
                                        <p:anim calcmode="lin" valueType="num">
                                          <p:cBhvr>
                                            <p:cTn id="35" dur="300" fill="hold"/>
                                            <p:tgtEl>
                                              <p:spTgt spid="39"/>
                                            </p:tgtEl>
                                            <p:attrNameLst>
                                              <p:attrName>ppt_w</p:attrName>
                                            </p:attrNameLst>
                                          </p:cBhvr>
                                          <p:tavLst>
                                            <p:tav tm="0">
                                              <p:val>
                                                <p:fltVal val="0"/>
                                              </p:val>
                                            </p:tav>
                                            <p:tav tm="100000">
                                              <p:val>
                                                <p:strVal val="#ppt_w"/>
                                              </p:val>
                                            </p:tav>
                                          </p:tavLst>
                                        </p:anim>
                                        <p:anim calcmode="lin" valueType="num">
                                          <p:cBhvr>
                                            <p:cTn id="36" dur="300" fill="hold"/>
                                            <p:tgtEl>
                                              <p:spTgt spid="39"/>
                                            </p:tgtEl>
                                            <p:attrNameLst>
                                              <p:attrName>ppt_h</p:attrName>
                                            </p:attrNameLst>
                                          </p:cBhvr>
                                          <p:tavLst>
                                            <p:tav tm="0">
                                              <p:val>
                                                <p:fltVal val="0"/>
                                              </p:val>
                                            </p:tav>
                                            <p:tav tm="100000">
                                              <p:val>
                                                <p:strVal val="#ppt_h"/>
                                              </p:val>
                                            </p:tav>
                                          </p:tavLst>
                                        </p:anim>
                                        <p:animEffect transition="in" filter="fade">
                                          <p:cBhvr>
                                            <p:cTn id="37" dur="300"/>
                                            <p:tgtEl>
                                              <p:spTgt spid="39"/>
                                            </p:tgtEl>
                                          </p:cBhvr>
                                        </p:animEffect>
                                      </p:childTnLst>
                                    </p:cTn>
                                  </p:par>
                                  <p:par>
                                    <p:cTn id="38" presetID="6" presetClass="emph" presetSubtype="0" autoRev="1" fill="hold" grpId="1" nodeType="withEffect">
                                      <p:stCondLst>
                                        <p:cond delay="1200"/>
                                      </p:stCondLst>
                                      <p:childTnLst>
                                        <p:animScale>
                                          <p:cBhvr>
                                            <p:cTn id="39" dur="150" fill="hold"/>
                                            <p:tgtEl>
                                              <p:spTgt spid="39"/>
                                            </p:tgtEl>
                                          </p:cBhvr>
                                          <p:by x="110000" y="110000"/>
                                        </p:animScale>
                                      </p:childTnLst>
                                    </p:cTn>
                                  </p:par>
                                  <p:par>
                                    <p:cTn id="40" presetID="53" presetClass="entr" presetSubtype="16" fill="hold" grpId="0" nodeType="withEffect">
                                      <p:stCondLst>
                                        <p:cond delay="900"/>
                                      </p:stCondLst>
                                      <p:childTnLst>
                                        <p:set>
                                          <p:cBhvr>
                                            <p:cTn id="41" dur="1" fill="hold">
                                              <p:stCondLst>
                                                <p:cond delay="0"/>
                                              </p:stCondLst>
                                            </p:cTn>
                                            <p:tgtEl>
                                              <p:spTgt spid="41"/>
                                            </p:tgtEl>
                                            <p:attrNameLst>
                                              <p:attrName>style.visibility</p:attrName>
                                            </p:attrNameLst>
                                          </p:cBhvr>
                                          <p:to>
                                            <p:strVal val="visible"/>
                                          </p:to>
                                        </p:set>
                                        <p:anim calcmode="lin" valueType="num">
                                          <p:cBhvr>
                                            <p:cTn id="42" dur="300" fill="hold"/>
                                            <p:tgtEl>
                                              <p:spTgt spid="41"/>
                                            </p:tgtEl>
                                            <p:attrNameLst>
                                              <p:attrName>ppt_w</p:attrName>
                                            </p:attrNameLst>
                                          </p:cBhvr>
                                          <p:tavLst>
                                            <p:tav tm="0">
                                              <p:val>
                                                <p:fltVal val="0"/>
                                              </p:val>
                                            </p:tav>
                                            <p:tav tm="100000">
                                              <p:val>
                                                <p:strVal val="#ppt_w"/>
                                              </p:val>
                                            </p:tav>
                                          </p:tavLst>
                                        </p:anim>
                                        <p:anim calcmode="lin" valueType="num">
                                          <p:cBhvr>
                                            <p:cTn id="43" dur="300" fill="hold"/>
                                            <p:tgtEl>
                                              <p:spTgt spid="41"/>
                                            </p:tgtEl>
                                            <p:attrNameLst>
                                              <p:attrName>ppt_h</p:attrName>
                                            </p:attrNameLst>
                                          </p:cBhvr>
                                          <p:tavLst>
                                            <p:tav tm="0">
                                              <p:val>
                                                <p:fltVal val="0"/>
                                              </p:val>
                                            </p:tav>
                                            <p:tav tm="100000">
                                              <p:val>
                                                <p:strVal val="#ppt_h"/>
                                              </p:val>
                                            </p:tav>
                                          </p:tavLst>
                                        </p:anim>
                                        <p:animEffect transition="in" filter="fade">
                                          <p:cBhvr>
                                            <p:cTn id="44" dur="300"/>
                                            <p:tgtEl>
                                              <p:spTgt spid="41"/>
                                            </p:tgtEl>
                                          </p:cBhvr>
                                        </p:animEffect>
                                      </p:childTnLst>
                                    </p:cTn>
                                  </p:par>
                                  <p:par>
                                    <p:cTn id="45" presetID="6" presetClass="emph" presetSubtype="0" autoRev="1" fill="hold" grpId="1" nodeType="withEffect">
                                      <p:stCondLst>
                                        <p:cond delay="1200"/>
                                      </p:stCondLst>
                                      <p:childTnLst>
                                        <p:animScale>
                                          <p:cBhvr>
                                            <p:cTn id="46" dur="150" fill="hold"/>
                                            <p:tgtEl>
                                              <p:spTgt spid="41"/>
                                            </p:tgtEl>
                                          </p:cBhvr>
                                          <p:by x="110000" y="110000"/>
                                        </p:animScale>
                                      </p:childTnLst>
                                    </p:cTn>
                                  </p:par>
                                  <p:par>
                                    <p:cTn id="47" presetID="53" presetClass="entr" presetSubtype="16" fill="hold" grpId="0" nodeType="withEffect">
                                      <p:stCondLst>
                                        <p:cond delay="900"/>
                                      </p:stCondLst>
                                      <p:childTnLst>
                                        <p:set>
                                          <p:cBhvr>
                                            <p:cTn id="48" dur="1" fill="hold">
                                              <p:stCondLst>
                                                <p:cond delay="0"/>
                                              </p:stCondLst>
                                            </p:cTn>
                                            <p:tgtEl>
                                              <p:spTgt spid="40"/>
                                            </p:tgtEl>
                                            <p:attrNameLst>
                                              <p:attrName>style.visibility</p:attrName>
                                            </p:attrNameLst>
                                          </p:cBhvr>
                                          <p:to>
                                            <p:strVal val="visible"/>
                                          </p:to>
                                        </p:set>
                                        <p:anim calcmode="lin" valueType="num">
                                          <p:cBhvr>
                                            <p:cTn id="49" dur="300" fill="hold"/>
                                            <p:tgtEl>
                                              <p:spTgt spid="40"/>
                                            </p:tgtEl>
                                            <p:attrNameLst>
                                              <p:attrName>ppt_w</p:attrName>
                                            </p:attrNameLst>
                                          </p:cBhvr>
                                          <p:tavLst>
                                            <p:tav tm="0">
                                              <p:val>
                                                <p:fltVal val="0"/>
                                              </p:val>
                                            </p:tav>
                                            <p:tav tm="100000">
                                              <p:val>
                                                <p:strVal val="#ppt_w"/>
                                              </p:val>
                                            </p:tav>
                                          </p:tavLst>
                                        </p:anim>
                                        <p:anim calcmode="lin" valueType="num">
                                          <p:cBhvr>
                                            <p:cTn id="50" dur="300" fill="hold"/>
                                            <p:tgtEl>
                                              <p:spTgt spid="40"/>
                                            </p:tgtEl>
                                            <p:attrNameLst>
                                              <p:attrName>ppt_h</p:attrName>
                                            </p:attrNameLst>
                                          </p:cBhvr>
                                          <p:tavLst>
                                            <p:tav tm="0">
                                              <p:val>
                                                <p:fltVal val="0"/>
                                              </p:val>
                                            </p:tav>
                                            <p:tav tm="100000">
                                              <p:val>
                                                <p:strVal val="#ppt_h"/>
                                              </p:val>
                                            </p:tav>
                                          </p:tavLst>
                                        </p:anim>
                                        <p:animEffect transition="in" filter="fade">
                                          <p:cBhvr>
                                            <p:cTn id="51" dur="300"/>
                                            <p:tgtEl>
                                              <p:spTgt spid="40"/>
                                            </p:tgtEl>
                                          </p:cBhvr>
                                        </p:animEffect>
                                      </p:childTnLst>
                                    </p:cTn>
                                  </p:par>
                                  <p:par>
                                    <p:cTn id="52" presetID="6" presetClass="emph" presetSubtype="0" autoRev="1" fill="hold" grpId="1" nodeType="withEffect">
                                      <p:stCondLst>
                                        <p:cond delay="1200"/>
                                      </p:stCondLst>
                                      <p:childTnLst>
                                        <p:animScale>
                                          <p:cBhvr>
                                            <p:cTn id="53" dur="150" fill="hold"/>
                                            <p:tgtEl>
                                              <p:spTgt spid="40"/>
                                            </p:tgtEl>
                                          </p:cBhvr>
                                          <p:by x="110000" y="110000"/>
                                        </p:animScale>
                                      </p:childTnLst>
                                    </p:cTn>
                                  </p:par>
                                  <p:par>
                                    <p:cTn id="54" presetID="22" presetClass="entr" presetSubtype="2" fill="hold" grpId="0" nodeType="withEffect">
                                      <p:stCondLst>
                                        <p:cond delay="1200"/>
                                      </p:stCondLst>
                                      <p:childTnLst>
                                        <p:set>
                                          <p:cBhvr>
                                            <p:cTn id="55" dur="1" fill="hold">
                                              <p:stCondLst>
                                                <p:cond delay="0"/>
                                              </p:stCondLst>
                                            </p:cTn>
                                            <p:tgtEl>
                                              <p:spTgt spid="11"/>
                                            </p:tgtEl>
                                            <p:attrNameLst>
                                              <p:attrName>style.visibility</p:attrName>
                                            </p:attrNameLst>
                                          </p:cBhvr>
                                          <p:to>
                                            <p:strVal val="visible"/>
                                          </p:to>
                                        </p:set>
                                        <p:animEffect transition="in" filter="wipe(right)">
                                          <p:cBhvr>
                                            <p:cTn id="56" dur="500"/>
                                            <p:tgtEl>
                                              <p:spTgt spid="11"/>
                                            </p:tgtEl>
                                          </p:cBhvr>
                                        </p:animEffect>
                                      </p:childTnLst>
                                    </p:cTn>
                                  </p:par>
                                  <p:par>
                                    <p:cTn id="57" presetID="2" presetClass="entr" presetSubtype="8" fill="hold" grpId="0" nodeType="withEffect">
                                      <p:stCondLst>
                                        <p:cond delay="1700"/>
                                      </p:stCondLst>
                                      <p:childTnLst>
                                        <p:set>
                                          <p:cBhvr>
                                            <p:cTn id="58" dur="1" fill="hold">
                                              <p:stCondLst>
                                                <p:cond delay="0"/>
                                              </p:stCondLst>
                                            </p:cTn>
                                            <p:tgtEl>
                                              <p:spTgt spid="50"/>
                                            </p:tgtEl>
                                            <p:attrNameLst>
                                              <p:attrName>style.visibility</p:attrName>
                                            </p:attrNameLst>
                                          </p:cBhvr>
                                          <p:to>
                                            <p:strVal val="visible"/>
                                          </p:to>
                                        </p:set>
                                        <p:anim calcmode="lin" valueType="num">
                                          <p:cBhvr additive="base">
                                            <p:cTn id="59" dur="500" fill="hold"/>
                                            <p:tgtEl>
                                              <p:spTgt spid="50"/>
                                            </p:tgtEl>
                                            <p:attrNameLst>
                                              <p:attrName>ppt_x</p:attrName>
                                            </p:attrNameLst>
                                          </p:cBhvr>
                                          <p:tavLst>
                                            <p:tav tm="0">
                                              <p:val>
                                                <p:strVal val="0-#ppt_w/2"/>
                                              </p:val>
                                            </p:tav>
                                            <p:tav tm="100000">
                                              <p:val>
                                                <p:strVal val="#ppt_x"/>
                                              </p:val>
                                            </p:tav>
                                          </p:tavLst>
                                        </p:anim>
                                        <p:anim calcmode="lin" valueType="num">
                                          <p:cBhvr additive="base">
                                            <p:cTn id="60" dur="500" fill="hold"/>
                                            <p:tgtEl>
                                              <p:spTgt spid="50"/>
                                            </p:tgtEl>
                                            <p:attrNameLst>
                                              <p:attrName>ppt_y</p:attrName>
                                            </p:attrNameLst>
                                          </p:cBhvr>
                                          <p:tavLst>
                                            <p:tav tm="0">
                                              <p:val>
                                                <p:strVal val="#ppt_y"/>
                                              </p:val>
                                            </p:tav>
                                            <p:tav tm="100000">
                                              <p:val>
                                                <p:strVal val="#ppt_y"/>
                                              </p:val>
                                            </p:tav>
                                          </p:tavLst>
                                        </p:anim>
                                      </p:childTnLst>
                                    </p:cTn>
                                  </p:par>
                                  <p:par>
                                    <p:cTn id="61" presetID="55" presetClass="entr" presetSubtype="0" fill="hold" grpId="0" nodeType="withEffect">
                                      <p:stCondLst>
                                        <p:cond delay="2000"/>
                                      </p:stCondLst>
                                      <p:childTnLst>
                                        <p:set>
                                          <p:cBhvr>
                                            <p:cTn id="62" dur="1" fill="hold">
                                              <p:stCondLst>
                                                <p:cond delay="0"/>
                                              </p:stCondLst>
                                            </p:cTn>
                                            <p:tgtEl>
                                              <p:spTgt spid="49"/>
                                            </p:tgtEl>
                                            <p:attrNameLst>
                                              <p:attrName>style.visibility</p:attrName>
                                            </p:attrNameLst>
                                          </p:cBhvr>
                                          <p:to>
                                            <p:strVal val="visible"/>
                                          </p:to>
                                        </p:set>
                                        <p:anim calcmode="lin" valueType="num">
                                          <p:cBhvr>
                                            <p:cTn id="63" dur="500" fill="hold"/>
                                            <p:tgtEl>
                                              <p:spTgt spid="49"/>
                                            </p:tgtEl>
                                            <p:attrNameLst>
                                              <p:attrName>ppt_w</p:attrName>
                                            </p:attrNameLst>
                                          </p:cBhvr>
                                          <p:tavLst>
                                            <p:tav tm="0">
                                              <p:val>
                                                <p:strVal val="#ppt_w*0.70"/>
                                              </p:val>
                                            </p:tav>
                                            <p:tav tm="100000">
                                              <p:val>
                                                <p:strVal val="#ppt_w"/>
                                              </p:val>
                                            </p:tav>
                                          </p:tavLst>
                                        </p:anim>
                                        <p:anim calcmode="lin" valueType="num">
                                          <p:cBhvr>
                                            <p:cTn id="64" dur="500" fill="hold"/>
                                            <p:tgtEl>
                                              <p:spTgt spid="49"/>
                                            </p:tgtEl>
                                            <p:attrNameLst>
                                              <p:attrName>ppt_h</p:attrName>
                                            </p:attrNameLst>
                                          </p:cBhvr>
                                          <p:tavLst>
                                            <p:tav tm="0">
                                              <p:val>
                                                <p:strVal val="#ppt_h"/>
                                              </p:val>
                                            </p:tav>
                                            <p:tav tm="100000">
                                              <p:val>
                                                <p:strVal val="#ppt_h"/>
                                              </p:val>
                                            </p:tav>
                                          </p:tavLst>
                                        </p:anim>
                                        <p:animEffect transition="in" filter="fade">
                                          <p:cBhvr>
                                            <p:cTn id="65" dur="500"/>
                                            <p:tgtEl>
                                              <p:spTgt spid="49"/>
                                            </p:tgtEl>
                                          </p:cBhvr>
                                        </p:animEffect>
                                      </p:childTnLst>
                                    </p:cTn>
                                  </p:par>
                                  <p:par>
                                    <p:cTn id="66" presetID="22" presetClass="entr" presetSubtype="8" fill="hold" grpId="0" nodeType="withEffect">
                                      <p:stCondLst>
                                        <p:cond delay="1200"/>
                                      </p:stCondLst>
                                      <p:childTnLst>
                                        <p:set>
                                          <p:cBhvr>
                                            <p:cTn id="67" dur="1" fill="hold">
                                              <p:stCondLst>
                                                <p:cond delay="0"/>
                                              </p:stCondLst>
                                            </p:cTn>
                                            <p:tgtEl>
                                              <p:spTgt spid="43"/>
                                            </p:tgtEl>
                                            <p:attrNameLst>
                                              <p:attrName>style.visibility</p:attrName>
                                            </p:attrNameLst>
                                          </p:cBhvr>
                                          <p:to>
                                            <p:strVal val="visible"/>
                                          </p:to>
                                        </p:set>
                                        <p:animEffect transition="in" filter="wipe(left)">
                                          <p:cBhvr>
                                            <p:cTn id="68" dur="500"/>
                                            <p:tgtEl>
                                              <p:spTgt spid="43"/>
                                            </p:tgtEl>
                                          </p:cBhvr>
                                        </p:animEffect>
                                      </p:childTnLst>
                                    </p:cTn>
                                  </p:par>
                                  <p:par>
                                    <p:cTn id="69" presetID="2" presetClass="entr" presetSubtype="2" fill="hold" grpId="0" nodeType="withEffect">
                                      <p:stCondLst>
                                        <p:cond delay="1700"/>
                                      </p:stCondLst>
                                      <p:childTnLst>
                                        <p:set>
                                          <p:cBhvr>
                                            <p:cTn id="70" dur="1" fill="hold">
                                              <p:stCondLst>
                                                <p:cond delay="0"/>
                                              </p:stCondLst>
                                            </p:cTn>
                                            <p:tgtEl>
                                              <p:spTgt spid="46"/>
                                            </p:tgtEl>
                                            <p:attrNameLst>
                                              <p:attrName>style.visibility</p:attrName>
                                            </p:attrNameLst>
                                          </p:cBhvr>
                                          <p:to>
                                            <p:strVal val="visible"/>
                                          </p:to>
                                        </p:set>
                                        <p:anim calcmode="lin" valueType="num">
                                          <p:cBhvr additive="base">
                                            <p:cTn id="71" dur="500" fill="hold"/>
                                            <p:tgtEl>
                                              <p:spTgt spid="46"/>
                                            </p:tgtEl>
                                            <p:attrNameLst>
                                              <p:attrName>ppt_x</p:attrName>
                                            </p:attrNameLst>
                                          </p:cBhvr>
                                          <p:tavLst>
                                            <p:tav tm="0">
                                              <p:val>
                                                <p:strVal val="1+#ppt_w/2"/>
                                              </p:val>
                                            </p:tav>
                                            <p:tav tm="100000">
                                              <p:val>
                                                <p:strVal val="#ppt_x"/>
                                              </p:val>
                                            </p:tav>
                                          </p:tavLst>
                                        </p:anim>
                                        <p:anim calcmode="lin" valueType="num">
                                          <p:cBhvr additive="base">
                                            <p:cTn id="72" dur="500" fill="hold"/>
                                            <p:tgtEl>
                                              <p:spTgt spid="46"/>
                                            </p:tgtEl>
                                            <p:attrNameLst>
                                              <p:attrName>ppt_y</p:attrName>
                                            </p:attrNameLst>
                                          </p:cBhvr>
                                          <p:tavLst>
                                            <p:tav tm="0">
                                              <p:val>
                                                <p:strVal val="#ppt_y"/>
                                              </p:val>
                                            </p:tav>
                                            <p:tav tm="100000">
                                              <p:val>
                                                <p:strVal val="#ppt_y"/>
                                              </p:val>
                                            </p:tav>
                                          </p:tavLst>
                                        </p:anim>
                                      </p:childTnLst>
                                    </p:cTn>
                                  </p:par>
                                  <p:par>
                                    <p:cTn id="73" presetID="55" presetClass="entr" presetSubtype="0" fill="hold" grpId="0" nodeType="withEffect">
                                      <p:stCondLst>
                                        <p:cond delay="2000"/>
                                      </p:stCondLst>
                                      <p:childTnLst>
                                        <p:set>
                                          <p:cBhvr>
                                            <p:cTn id="74" dur="1" fill="hold">
                                              <p:stCondLst>
                                                <p:cond delay="0"/>
                                              </p:stCondLst>
                                            </p:cTn>
                                            <p:tgtEl>
                                              <p:spTgt spid="45"/>
                                            </p:tgtEl>
                                            <p:attrNameLst>
                                              <p:attrName>style.visibility</p:attrName>
                                            </p:attrNameLst>
                                          </p:cBhvr>
                                          <p:to>
                                            <p:strVal val="visible"/>
                                          </p:to>
                                        </p:set>
                                        <p:anim calcmode="lin" valueType="num">
                                          <p:cBhvr>
                                            <p:cTn id="75" dur="500" fill="hold"/>
                                            <p:tgtEl>
                                              <p:spTgt spid="45"/>
                                            </p:tgtEl>
                                            <p:attrNameLst>
                                              <p:attrName>ppt_w</p:attrName>
                                            </p:attrNameLst>
                                          </p:cBhvr>
                                          <p:tavLst>
                                            <p:tav tm="0">
                                              <p:val>
                                                <p:strVal val="#ppt_w*0.70"/>
                                              </p:val>
                                            </p:tav>
                                            <p:tav tm="100000">
                                              <p:val>
                                                <p:strVal val="#ppt_w"/>
                                              </p:val>
                                            </p:tav>
                                          </p:tavLst>
                                        </p:anim>
                                        <p:anim calcmode="lin" valueType="num">
                                          <p:cBhvr>
                                            <p:cTn id="76" dur="500" fill="hold"/>
                                            <p:tgtEl>
                                              <p:spTgt spid="45"/>
                                            </p:tgtEl>
                                            <p:attrNameLst>
                                              <p:attrName>ppt_h</p:attrName>
                                            </p:attrNameLst>
                                          </p:cBhvr>
                                          <p:tavLst>
                                            <p:tav tm="0">
                                              <p:val>
                                                <p:strVal val="#ppt_h"/>
                                              </p:val>
                                            </p:tav>
                                            <p:tav tm="100000">
                                              <p:val>
                                                <p:strVal val="#ppt_h"/>
                                              </p:val>
                                            </p:tav>
                                          </p:tavLst>
                                        </p:anim>
                                        <p:animEffect transition="in" filter="fade">
                                          <p:cBhvr>
                                            <p:cTn id="77" dur="500"/>
                                            <p:tgtEl>
                                              <p:spTgt spid="45"/>
                                            </p:tgtEl>
                                          </p:cBhvr>
                                        </p:animEffect>
                                      </p:childTnLst>
                                    </p:cTn>
                                  </p:par>
                                  <p:par>
                                    <p:cTn id="78" presetID="22" presetClass="entr" presetSubtype="2" fill="hold" grpId="0" nodeType="withEffect">
                                      <p:stCondLst>
                                        <p:cond delay="1200"/>
                                      </p:stCondLst>
                                      <p:childTnLst>
                                        <p:set>
                                          <p:cBhvr>
                                            <p:cTn id="79" dur="1" fill="hold">
                                              <p:stCondLst>
                                                <p:cond delay="0"/>
                                              </p:stCondLst>
                                            </p:cTn>
                                            <p:tgtEl>
                                              <p:spTgt spid="12"/>
                                            </p:tgtEl>
                                            <p:attrNameLst>
                                              <p:attrName>style.visibility</p:attrName>
                                            </p:attrNameLst>
                                          </p:cBhvr>
                                          <p:to>
                                            <p:strVal val="visible"/>
                                          </p:to>
                                        </p:set>
                                        <p:animEffect transition="in" filter="wipe(right)">
                                          <p:cBhvr>
                                            <p:cTn id="80" dur="500"/>
                                            <p:tgtEl>
                                              <p:spTgt spid="12"/>
                                            </p:tgtEl>
                                          </p:cBhvr>
                                        </p:animEffect>
                                      </p:childTnLst>
                                    </p:cTn>
                                  </p:par>
                                  <p:par>
                                    <p:cTn id="81" presetID="2" presetClass="entr" presetSubtype="8" fill="hold" grpId="0" nodeType="withEffect">
                                      <p:stCondLst>
                                        <p:cond delay="1700"/>
                                      </p:stCondLst>
                                      <p:childTnLst>
                                        <p:set>
                                          <p:cBhvr>
                                            <p:cTn id="82" dur="1" fill="hold">
                                              <p:stCondLst>
                                                <p:cond delay="0"/>
                                              </p:stCondLst>
                                            </p:cTn>
                                            <p:tgtEl>
                                              <p:spTgt spid="52"/>
                                            </p:tgtEl>
                                            <p:attrNameLst>
                                              <p:attrName>style.visibility</p:attrName>
                                            </p:attrNameLst>
                                          </p:cBhvr>
                                          <p:to>
                                            <p:strVal val="visible"/>
                                          </p:to>
                                        </p:set>
                                        <p:anim calcmode="lin" valueType="num">
                                          <p:cBhvr additive="base">
                                            <p:cTn id="83" dur="500" fill="hold"/>
                                            <p:tgtEl>
                                              <p:spTgt spid="52"/>
                                            </p:tgtEl>
                                            <p:attrNameLst>
                                              <p:attrName>ppt_x</p:attrName>
                                            </p:attrNameLst>
                                          </p:cBhvr>
                                          <p:tavLst>
                                            <p:tav tm="0">
                                              <p:val>
                                                <p:strVal val="0-#ppt_w/2"/>
                                              </p:val>
                                            </p:tav>
                                            <p:tav tm="100000">
                                              <p:val>
                                                <p:strVal val="#ppt_x"/>
                                              </p:val>
                                            </p:tav>
                                          </p:tavLst>
                                        </p:anim>
                                        <p:anim calcmode="lin" valueType="num">
                                          <p:cBhvr additive="base">
                                            <p:cTn id="84" dur="500" fill="hold"/>
                                            <p:tgtEl>
                                              <p:spTgt spid="52"/>
                                            </p:tgtEl>
                                            <p:attrNameLst>
                                              <p:attrName>ppt_y</p:attrName>
                                            </p:attrNameLst>
                                          </p:cBhvr>
                                          <p:tavLst>
                                            <p:tav tm="0">
                                              <p:val>
                                                <p:strVal val="#ppt_y"/>
                                              </p:val>
                                            </p:tav>
                                            <p:tav tm="100000">
                                              <p:val>
                                                <p:strVal val="#ppt_y"/>
                                              </p:val>
                                            </p:tav>
                                          </p:tavLst>
                                        </p:anim>
                                      </p:childTnLst>
                                    </p:cTn>
                                  </p:par>
                                  <p:par>
                                    <p:cTn id="85" presetID="55" presetClass="entr" presetSubtype="0" fill="hold" grpId="0" nodeType="withEffect">
                                      <p:stCondLst>
                                        <p:cond delay="2000"/>
                                      </p:stCondLst>
                                      <p:childTnLst>
                                        <p:set>
                                          <p:cBhvr>
                                            <p:cTn id="86" dur="1" fill="hold">
                                              <p:stCondLst>
                                                <p:cond delay="0"/>
                                              </p:stCondLst>
                                            </p:cTn>
                                            <p:tgtEl>
                                              <p:spTgt spid="51"/>
                                            </p:tgtEl>
                                            <p:attrNameLst>
                                              <p:attrName>style.visibility</p:attrName>
                                            </p:attrNameLst>
                                          </p:cBhvr>
                                          <p:to>
                                            <p:strVal val="visible"/>
                                          </p:to>
                                        </p:set>
                                        <p:anim calcmode="lin" valueType="num">
                                          <p:cBhvr>
                                            <p:cTn id="87" dur="500" fill="hold"/>
                                            <p:tgtEl>
                                              <p:spTgt spid="51"/>
                                            </p:tgtEl>
                                            <p:attrNameLst>
                                              <p:attrName>ppt_w</p:attrName>
                                            </p:attrNameLst>
                                          </p:cBhvr>
                                          <p:tavLst>
                                            <p:tav tm="0">
                                              <p:val>
                                                <p:strVal val="#ppt_w*0.70"/>
                                              </p:val>
                                            </p:tav>
                                            <p:tav tm="100000">
                                              <p:val>
                                                <p:strVal val="#ppt_w"/>
                                              </p:val>
                                            </p:tav>
                                          </p:tavLst>
                                        </p:anim>
                                        <p:anim calcmode="lin" valueType="num">
                                          <p:cBhvr>
                                            <p:cTn id="88" dur="500" fill="hold"/>
                                            <p:tgtEl>
                                              <p:spTgt spid="51"/>
                                            </p:tgtEl>
                                            <p:attrNameLst>
                                              <p:attrName>ppt_h</p:attrName>
                                            </p:attrNameLst>
                                          </p:cBhvr>
                                          <p:tavLst>
                                            <p:tav tm="0">
                                              <p:val>
                                                <p:strVal val="#ppt_h"/>
                                              </p:val>
                                            </p:tav>
                                            <p:tav tm="100000">
                                              <p:val>
                                                <p:strVal val="#ppt_h"/>
                                              </p:val>
                                            </p:tav>
                                          </p:tavLst>
                                        </p:anim>
                                        <p:animEffect transition="in" filter="fade">
                                          <p:cBhvr>
                                            <p:cTn id="89" dur="500"/>
                                            <p:tgtEl>
                                              <p:spTgt spid="51"/>
                                            </p:tgtEl>
                                          </p:cBhvr>
                                        </p:animEffect>
                                      </p:childTnLst>
                                    </p:cTn>
                                  </p:par>
                                  <p:par>
                                    <p:cTn id="90" presetID="22" presetClass="entr" presetSubtype="8" fill="hold" grpId="0" nodeType="withEffect">
                                      <p:stCondLst>
                                        <p:cond delay="1200"/>
                                      </p:stCondLst>
                                      <p:childTnLst>
                                        <p:set>
                                          <p:cBhvr>
                                            <p:cTn id="91" dur="1" fill="hold">
                                              <p:stCondLst>
                                                <p:cond delay="0"/>
                                              </p:stCondLst>
                                            </p:cTn>
                                            <p:tgtEl>
                                              <p:spTgt spid="44"/>
                                            </p:tgtEl>
                                            <p:attrNameLst>
                                              <p:attrName>style.visibility</p:attrName>
                                            </p:attrNameLst>
                                          </p:cBhvr>
                                          <p:to>
                                            <p:strVal val="visible"/>
                                          </p:to>
                                        </p:set>
                                        <p:animEffect transition="in" filter="wipe(left)">
                                          <p:cBhvr>
                                            <p:cTn id="92" dur="500"/>
                                            <p:tgtEl>
                                              <p:spTgt spid="44"/>
                                            </p:tgtEl>
                                          </p:cBhvr>
                                        </p:animEffect>
                                      </p:childTnLst>
                                    </p:cTn>
                                  </p:par>
                                  <p:par>
                                    <p:cTn id="93" presetID="2" presetClass="entr" presetSubtype="2" fill="hold" grpId="0" nodeType="withEffect">
                                      <p:stCondLst>
                                        <p:cond delay="1700"/>
                                      </p:stCondLst>
                                      <p:childTnLst>
                                        <p:set>
                                          <p:cBhvr>
                                            <p:cTn id="94" dur="1" fill="hold">
                                              <p:stCondLst>
                                                <p:cond delay="0"/>
                                              </p:stCondLst>
                                            </p:cTn>
                                            <p:tgtEl>
                                              <p:spTgt spid="48"/>
                                            </p:tgtEl>
                                            <p:attrNameLst>
                                              <p:attrName>style.visibility</p:attrName>
                                            </p:attrNameLst>
                                          </p:cBhvr>
                                          <p:to>
                                            <p:strVal val="visible"/>
                                          </p:to>
                                        </p:set>
                                        <p:anim calcmode="lin" valueType="num">
                                          <p:cBhvr additive="base">
                                            <p:cTn id="95" dur="500" fill="hold"/>
                                            <p:tgtEl>
                                              <p:spTgt spid="48"/>
                                            </p:tgtEl>
                                            <p:attrNameLst>
                                              <p:attrName>ppt_x</p:attrName>
                                            </p:attrNameLst>
                                          </p:cBhvr>
                                          <p:tavLst>
                                            <p:tav tm="0">
                                              <p:val>
                                                <p:strVal val="1+#ppt_w/2"/>
                                              </p:val>
                                            </p:tav>
                                            <p:tav tm="100000">
                                              <p:val>
                                                <p:strVal val="#ppt_x"/>
                                              </p:val>
                                            </p:tav>
                                          </p:tavLst>
                                        </p:anim>
                                        <p:anim calcmode="lin" valueType="num">
                                          <p:cBhvr additive="base">
                                            <p:cTn id="96" dur="500" fill="hold"/>
                                            <p:tgtEl>
                                              <p:spTgt spid="48"/>
                                            </p:tgtEl>
                                            <p:attrNameLst>
                                              <p:attrName>ppt_y</p:attrName>
                                            </p:attrNameLst>
                                          </p:cBhvr>
                                          <p:tavLst>
                                            <p:tav tm="0">
                                              <p:val>
                                                <p:strVal val="#ppt_y"/>
                                              </p:val>
                                            </p:tav>
                                            <p:tav tm="100000">
                                              <p:val>
                                                <p:strVal val="#ppt_y"/>
                                              </p:val>
                                            </p:tav>
                                          </p:tavLst>
                                        </p:anim>
                                      </p:childTnLst>
                                    </p:cTn>
                                  </p:par>
                                  <p:par>
                                    <p:cTn id="97" presetID="55" presetClass="entr" presetSubtype="0" fill="hold" grpId="0" nodeType="withEffect">
                                      <p:stCondLst>
                                        <p:cond delay="2000"/>
                                      </p:stCondLst>
                                      <p:childTnLst>
                                        <p:set>
                                          <p:cBhvr>
                                            <p:cTn id="98" dur="1" fill="hold">
                                              <p:stCondLst>
                                                <p:cond delay="0"/>
                                              </p:stCondLst>
                                            </p:cTn>
                                            <p:tgtEl>
                                              <p:spTgt spid="47"/>
                                            </p:tgtEl>
                                            <p:attrNameLst>
                                              <p:attrName>style.visibility</p:attrName>
                                            </p:attrNameLst>
                                          </p:cBhvr>
                                          <p:to>
                                            <p:strVal val="visible"/>
                                          </p:to>
                                        </p:set>
                                        <p:anim calcmode="lin" valueType="num">
                                          <p:cBhvr>
                                            <p:cTn id="99" dur="500" fill="hold"/>
                                            <p:tgtEl>
                                              <p:spTgt spid="47"/>
                                            </p:tgtEl>
                                            <p:attrNameLst>
                                              <p:attrName>ppt_w</p:attrName>
                                            </p:attrNameLst>
                                          </p:cBhvr>
                                          <p:tavLst>
                                            <p:tav tm="0">
                                              <p:val>
                                                <p:strVal val="#ppt_w*0.70"/>
                                              </p:val>
                                            </p:tav>
                                            <p:tav tm="100000">
                                              <p:val>
                                                <p:strVal val="#ppt_w"/>
                                              </p:val>
                                            </p:tav>
                                          </p:tavLst>
                                        </p:anim>
                                        <p:anim calcmode="lin" valueType="num">
                                          <p:cBhvr>
                                            <p:cTn id="100" dur="500" fill="hold"/>
                                            <p:tgtEl>
                                              <p:spTgt spid="47"/>
                                            </p:tgtEl>
                                            <p:attrNameLst>
                                              <p:attrName>ppt_h</p:attrName>
                                            </p:attrNameLst>
                                          </p:cBhvr>
                                          <p:tavLst>
                                            <p:tav tm="0">
                                              <p:val>
                                                <p:strVal val="#ppt_h"/>
                                              </p:val>
                                            </p:tav>
                                            <p:tav tm="100000">
                                              <p:val>
                                                <p:strVal val="#ppt_h"/>
                                              </p:val>
                                            </p:tav>
                                          </p:tavLst>
                                        </p:anim>
                                        <p:animEffect transition="in" filter="fade">
                                          <p:cBhvr>
                                            <p:cTn id="101" dur="500"/>
                                            <p:tgtEl>
                                              <p:spTgt spid="47"/>
                                            </p:tgtEl>
                                          </p:cBhvr>
                                        </p:animEffect>
                                      </p:childTnLst>
                                    </p:cTn>
                                  </p:par>
                                  <p:par>
                                    <p:cTn id="102" presetID="47" presetClass="entr" presetSubtype="0" fill="hold" grpId="0" nodeType="withEffect">
                                      <p:stCondLst>
                                        <p:cond delay="0"/>
                                      </p:stCondLst>
                                      <p:childTnLst>
                                        <p:set>
                                          <p:cBhvr>
                                            <p:cTn id="103" dur="1" fill="hold">
                                              <p:stCondLst>
                                                <p:cond delay="0"/>
                                              </p:stCondLst>
                                            </p:cTn>
                                            <p:tgtEl>
                                              <p:spTgt spid="53"/>
                                            </p:tgtEl>
                                            <p:attrNameLst>
                                              <p:attrName>style.visibility</p:attrName>
                                            </p:attrNameLst>
                                          </p:cBhvr>
                                          <p:to>
                                            <p:strVal val="visible"/>
                                          </p:to>
                                        </p:set>
                                        <p:animEffect transition="in" filter="fade">
                                          <p:cBhvr>
                                            <p:cTn id="104" dur="500"/>
                                            <p:tgtEl>
                                              <p:spTgt spid="53"/>
                                            </p:tgtEl>
                                          </p:cBhvr>
                                        </p:animEffect>
                                        <p:anim calcmode="lin" valueType="num">
                                          <p:cBhvr>
                                            <p:cTn id="105" dur="500" fill="hold"/>
                                            <p:tgtEl>
                                              <p:spTgt spid="53"/>
                                            </p:tgtEl>
                                            <p:attrNameLst>
                                              <p:attrName>ppt_x</p:attrName>
                                            </p:attrNameLst>
                                          </p:cBhvr>
                                          <p:tavLst>
                                            <p:tav tm="0">
                                              <p:val>
                                                <p:strVal val="#ppt_x"/>
                                              </p:val>
                                            </p:tav>
                                            <p:tav tm="100000">
                                              <p:val>
                                                <p:strVal val="#ppt_x"/>
                                              </p:val>
                                            </p:tav>
                                          </p:tavLst>
                                        </p:anim>
                                        <p:anim calcmode="lin" valueType="num">
                                          <p:cBhvr>
                                            <p:cTn id="106" dur="500" fill="hold"/>
                                            <p:tgtEl>
                                              <p:spTgt spid="53"/>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3" grpId="1" animBg="1"/>
          <p:bldP spid="38" grpId="0"/>
          <p:bldP spid="38" grpId="1"/>
          <p:bldP spid="39" grpId="0"/>
          <p:bldP spid="39" grpId="1"/>
          <p:bldP spid="40" grpId="0"/>
          <p:bldP spid="40" grpId="1"/>
          <p:bldP spid="41" grpId="0"/>
          <p:bldP spid="41" grpId="1"/>
          <p:bldP spid="42" grpId="0"/>
          <p:bldP spid="42" grpId="1"/>
          <p:bldP spid="43" grpId="0" animBg="1"/>
          <p:bldP spid="44" grpId="0" animBg="1"/>
          <p:bldP spid="45" grpId="0"/>
          <p:bldP spid="46" grpId="0" animBg="1"/>
          <p:bldP spid="47" grpId="0"/>
          <p:bldP spid="48" grpId="0" animBg="1"/>
          <p:bldP spid="49" grpId="0"/>
          <p:bldP spid="50" grpId="0" animBg="1"/>
          <p:bldP spid="51" grpId="0"/>
          <p:bldP spid="52" grpId="0" animBg="1"/>
          <p:bldP spid="53" grpId="0" animBg="1"/>
        </p:bldLst>
      </p:timing>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32" name="Freeform 103"/>
          <p:cNvSpPr>
            <a:spLocks noEditPoints="1"/>
          </p:cNvSpPr>
          <p:nvPr/>
        </p:nvSpPr>
        <p:spPr bwMode="auto">
          <a:xfrm>
            <a:off x="5341950" y="1417849"/>
            <a:ext cx="440670" cy="361120"/>
          </a:xfrm>
          <a:custGeom>
            <a:avLst/>
            <a:gdLst>
              <a:gd name="T0" fmla="*/ 317 w 332"/>
              <a:gd name="T1" fmla="*/ 227 h 272"/>
              <a:gd name="T2" fmla="*/ 198 w 332"/>
              <a:gd name="T3" fmla="*/ 227 h 272"/>
              <a:gd name="T4" fmla="*/ 294 w 332"/>
              <a:gd name="T5" fmla="*/ 212 h 272"/>
              <a:gd name="T6" fmla="*/ 302 w 332"/>
              <a:gd name="T7" fmla="*/ 204 h 272"/>
              <a:gd name="T8" fmla="*/ 302 w 332"/>
              <a:gd name="T9" fmla="*/ 53 h 272"/>
              <a:gd name="T10" fmla="*/ 317 w 332"/>
              <a:gd name="T11" fmla="*/ 53 h 272"/>
              <a:gd name="T12" fmla="*/ 317 w 332"/>
              <a:gd name="T13" fmla="*/ 227 h 272"/>
              <a:gd name="T14" fmla="*/ 174 w 332"/>
              <a:gd name="T15" fmla="*/ 224 h 272"/>
              <a:gd name="T16" fmla="*/ 174 w 332"/>
              <a:gd name="T17" fmla="*/ 48 h 272"/>
              <a:gd name="T18" fmla="*/ 287 w 332"/>
              <a:gd name="T19" fmla="*/ 15 h 272"/>
              <a:gd name="T20" fmla="*/ 287 w 332"/>
              <a:gd name="T21" fmla="*/ 197 h 272"/>
              <a:gd name="T22" fmla="*/ 174 w 332"/>
              <a:gd name="T23" fmla="*/ 224 h 272"/>
              <a:gd name="T24" fmla="*/ 158 w 332"/>
              <a:gd name="T25" fmla="*/ 224 h 272"/>
              <a:gd name="T26" fmla="*/ 45 w 332"/>
              <a:gd name="T27" fmla="*/ 197 h 272"/>
              <a:gd name="T28" fmla="*/ 45 w 332"/>
              <a:gd name="T29" fmla="*/ 15 h 272"/>
              <a:gd name="T30" fmla="*/ 158 w 332"/>
              <a:gd name="T31" fmla="*/ 48 h 272"/>
              <a:gd name="T32" fmla="*/ 158 w 332"/>
              <a:gd name="T33" fmla="*/ 224 h 272"/>
              <a:gd name="T34" fmla="*/ 15 w 332"/>
              <a:gd name="T35" fmla="*/ 227 h 272"/>
              <a:gd name="T36" fmla="*/ 15 w 332"/>
              <a:gd name="T37" fmla="*/ 53 h 272"/>
              <a:gd name="T38" fmla="*/ 30 w 332"/>
              <a:gd name="T39" fmla="*/ 53 h 272"/>
              <a:gd name="T40" fmla="*/ 30 w 332"/>
              <a:gd name="T41" fmla="*/ 204 h 272"/>
              <a:gd name="T42" fmla="*/ 37 w 332"/>
              <a:gd name="T43" fmla="*/ 212 h 272"/>
              <a:gd name="T44" fmla="*/ 134 w 332"/>
              <a:gd name="T45" fmla="*/ 227 h 272"/>
              <a:gd name="T46" fmla="*/ 15 w 332"/>
              <a:gd name="T47" fmla="*/ 227 h 272"/>
              <a:gd name="T48" fmla="*/ 317 w 332"/>
              <a:gd name="T49" fmla="*/ 38 h 272"/>
              <a:gd name="T50" fmla="*/ 302 w 332"/>
              <a:gd name="T51" fmla="*/ 38 h 272"/>
              <a:gd name="T52" fmla="*/ 302 w 332"/>
              <a:gd name="T53" fmla="*/ 7 h 272"/>
              <a:gd name="T54" fmla="*/ 294 w 332"/>
              <a:gd name="T55" fmla="*/ 0 h 272"/>
              <a:gd name="T56" fmla="*/ 166 w 332"/>
              <a:gd name="T57" fmla="*/ 34 h 272"/>
              <a:gd name="T58" fmla="*/ 37 w 332"/>
              <a:gd name="T59" fmla="*/ 0 h 272"/>
              <a:gd name="T60" fmla="*/ 30 w 332"/>
              <a:gd name="T61" fmla="*/ 7 h 272"/>
              <a:gd name="T62" fmla="*/ 30 w 332"/>
              <a:gd name="T63" fmla="*/ 38 h 272"/>
              <a:gd name="T64" fmla="*/ 15 w 332"/>
              <a:gd name="T65" fmla="*/ 38 h 272"/>
              <a:gd name="T66" fmla="*/ 0 w 332"/>
              <a:gd name="T67" fmla="*/ 53 h 272"/>
              <a:gd name="T68" fmla="*/ 0 w 332"/>
              <a:gd name="T69" fmla="*/ 242 h 272"/>
              <a:gd name="T70" fmla="*/ 15 w 332"/>
              <a:gd name="T71" fmla="*/ 257 h 272"/>
              <a:gd name="T72" fmla="*/ 143 w 332"/>
              <a:gd name="T73" fmla="*/ 257 h 272"/>
              <a:gd name="T74" fmla="*/ 158 w 332"/>
              <a:gd name="T75" fmla="*/ 272 h 272"/>
              <a:gd name="T76" fmla="*/ 174 w 332"/>
              <a:gd name="T77" fmla="*/ 272 h 272"/>
              <a:gd name="T78" fmla="*/ 189 w 332"/>
              <a:gd name="T79" fmla="*/ 257 h 272"/>
              <a:gd name="T80" fmla="*/ 317 w 332"/>
              <a:gd name="T81" fmla="*/ 257 h 272"/>
              <a:gd name="T82" fmla="*/ 332 w 332"/>
              <a:gd name="T83" fmla="*/ 242 h 272"/>
              <a:gd name="T84" fmla="*/ 332 w 332"/>
              <a:gd name="T85" fmla="*/ 53 h 272"/>
              <a:gd name="T86" fmla="*/ 317 w 332"/>
              <a:gd name="T87" fmla="*/ 3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2" h="272">
                <a:moveTo>
                  <a:pt x="317" y="227"/>
                </a:moveTo>
                <a:cubicBezTo>
                  <a:pt x="198" y="227"/>
                  <a:pt x="198" y="227"/>
                  <a:pt x="198" y="227"/>
                </a:cubicBezTo>
                <a:cubicBezTo>
                  <a:pt x="230" y="212"/>
                  <a:pt x="273" y="212"/>
                  <a:pt x="294" y="212"/>
                </a:cubicBezTo>
                <a:cubicBezTo>
                  <a:pt x="299" y="212"/>
                  <a:pt x="302" y="208"/>
                  <a:pt x="302" y="204"/>
                </a:cubicBezTo>
                <a:cubicBezTo>
                  <a:pt x="302" y="53"/>
                  <a:pt x="302" y="53"/>
                  <a:pt x="302" y="53"/>
                </a:cubicBezTo>
                <a:cubicBezTo>
                  <a:pt x="317" y="53"/>
                  <a:pt x="317" y="53"/>
                  <a:pt x="317" y="53"/>
                </a:cubicBezTo>
                <a:cubicBezTo>
                  <a:pt x="317" y="227"/>
                  <a:pt x="317" y="227"/>
                  <a:pt x="317" y="227"/>
                </a:cubicBezTo>
                <a:close/>
                <a:moveTo>
                  <a:pt x="174" y="224"/>
                </a:moveTo>
                <a:cubicBezTo>
                  <a:pt x="174" y="48"/>
                  <a:pt x="174" y="48"/>
                  <a:pt x="174" y="48"/>
                </a:cubicBezTo>
                <a:cubicBezTo>
                  <a:pt x="200" y="18"/>
                  <a:pt x="256" y="15"/>
                  <a:pt x="287" y="15"/>
                </a:cubicBezTo>
                <a:cubicBezTo>
                  <a:pt x="287" y="197"/>
                  <a:pt x="287" y="197"/>
                  <a:pt x="287" y="197"/>
                </a:cubicBezTo>
                <a:cubicBezTo>
                  <a:pt x="258" y="197"/>
                  <a:pt x="206" y="199"/>
                  <a:pt x="174" y="224"/>
                </a:cubicBezTo>
                <a:close/>
                <a:moveTo>
                  <a:pt x="158" y="224"/>
                </a:moveTo>
                <a:cubicBezTo>
                  <a:pt x="126" y="199"/>
                  <a:pt x="74" y="197"/>
                  <a:pt x="45" y="197"/>
                </a:cubicBezTo>
                <a:cubicBezTo>
                  <a:pt x="45" y="15"/>
                  <a:pt x="45" y="15"/>
                  <a:pt x="45" y="15"/>
                </a:cubicBezTo>
                <a:cubicBezTo>
                  <a:pt x="76" y="15"/>
                  <a:pt x="132" y="18"/>
                  <a:pt x="158" y="48"/>
                </a:cubicBezTo>
                <a:cubicBezTo>
                  <a:pt x="158" y="224"/>
                  <a:pt x="158" y="224"/>
                  <a:pt x="158" y="224"/>
                </a:cubicBezTo>
                <a:close/>
                <a:moveTo>
                  <a:pt x="15" y="227"/>
                </a:moveTo>
                <a:cubicBezTo>
                  <a:pt x="15" y="53"/>
                  <a:pt x="15" y="53"/>
                  <a:pt x="15" y="53"/>
                </a:cubicBezTo>
                <a:cubicBezTo>
                  <a:pt x="30" y="53"/>
                  <a:pt x="30" y="53"/>
                  <a:pt x="30" y="53"/>
                </a:cubicBezTo>
                <a:cubicBezTo>
                  <a:pt x="30" y="204"/>
                  <a:pt x="30" y="204"/>
                  <a:pt x="30" y="204"/>
                </a:cubicBezTo>
                <a:cubicBezTo>
                  <a:pt x="30" y="208"/>
                  <a:pt x="33" y="212"/>
                  <a:pt x="37" y="212"/>
                </a:cubicBezTo>
                <a:cubicBezTo>
                  <a:pt x="59" y="212"/>
                  <a:pt x="102" y="212"/>
                  <a:pt x="134" y="227"/>
                </a:cubicBezTo>
                <a:cubicBezTo>
                  <a:pt x="15" y="227"/>
                  <a:pt x="15" y="227"/>
                  <a:pt x="15" y="227"/>
                </a:cubicBezTo>
                <a:close/>
                <a:moveTo>
                  <a:pt x="317" y="38"/>
                </a:moveTo>
                <a:cubicBezTo>
                  <a:pt x="302" y="38"/>
                  <a:pt x="302" y="38"/>
                  <a:pt x="302" y="38"/>
                </a:cubicBezTo>
                <a:cubicBezTo>
                  <a:pt x="302" y="7"/>
                  <a:pt x="302" y="7"/>
                  <a:pt x="302" y="7"/>
                </a:cubicBezTo>
                <a:cubicBezTo>
                  <a:pt x="302" y="3"/>
                  <a:pt x="299" y="0"/>
                  <a:pt x="294" y="0"/>
                </a:cubicBezTo>
                <a:cubicBezTo>
                  <a:pt x="266" y="0"/>
                  <a:pt x="201" y="0"/>
                  <a:pt x="166" y="34"/>
                </a:cubicBezTo>
                <a:cubicBezTo>
                  <a:pt x="131" y="0"/>
                  <a:pt x="66" y="0"/>
                  <a:pt x="37" y="0"/>
                </a:cubicBezTo>
                <a:cubicBezTo>
                  <a:pt x="33" y="0"/>
                  <a:pt x="30" y="3"/>
                  <a:pt x="30" y="7"/>
                </a:cubicBezTo>
                <a:cubicBezTo>
                  <a:pt x="30" y="38"/>
                  <a:pt x="30" y="38"/>
                  <a:pt x="30" y="38"/>
                </a:cubicBezTo>
                <a:cubicBezTo>
                  <a:pt x="15" y="38"/>
                  <a:pt x="15" y="38"/>
                  <a:pt x="15" y="38"/>
                </a:cubicBezTo>
                <a:cubicBezTo>
                  <a:pt x="6" y="38"/>
                  <a:pt x="0" y="44"/>
                  <a:pt x="0" y="53"/>
                </a:cubicBezTo>
                <a:cubicBezTo>
                  <a:pt x="0" y="242"/>
                  <a:pt x="0" y="242"/>
                  <a:pt x="0" y="242"/>
                </a:cubicBezTo>
                <a:cubicBezTo>
                  <a:pt x="0" y="250"/>
                  <a:pt x="6" y="257"/>
                  <a:pt x="15" y="257"/>
                </a:cubicBezTo>
                <a:cubicBezTo>
                  <a:pt x="143" y="257"/>
                  <a:pt x="143" y="257"/>
                  <a:pt x="143" y="257"/>
                </a:cubicBezTo>
                <a:cubicBezTo>
                  <a:pt x="143" y="265"/>
                  <a:pt x="150" y="272"/>
                  <a:pt x="158" y="272"/>
                </a:cubicBezTo>
                <a:cubicBezTo>
                  <a:pt x="174" y="272"/>
                  <a:pt x="174" y="272"/>
                  <a:pt x="174" y="272"/>
                </a:cubicBezTo>
                <a:cubicBezTo>
                  <a:pt x="182" y="272"/>
                  <a:pt x="189" y="265"/>
                  <a:pt x="189" y="257"/>
                </a:cubicBezTo>
                <a:cubicBezTo>
                  <a:pt x="317" y="257"/>
                  <a:pt x="317" y="257"/>
                  <a:pt x="317" y="257"/>
                </a:cubicBezTo>
                <a:cubicBezTo>
                  <a:pt x="326" y="257"/>
                  <a:pt x="332" y="250"/>
                  <a:pt x="332" y="242"/>
                </a:cubicBezTo>
                <a:cubicBezTo>
                  <a:pt x="332" y="53"/>
                  <a:pt x="332" y="53"/>
                  <a:pt x="332" y="53"/>
                </a:cubicBezTo>
                <a:cubicBezTo>
                  <a:pt x="332" y="44"/>
                  <a:pt x="326" y="38"/>
                  <a:pt x="317" y="38"/>
                </a:cubicBezTo>
                <a:close/>
              </a:path>
            </a:pathLst>
          </a:custGeom>
          <a:solidFill>
            <a:srgbClr val="03CCCE"/>
          </a:solidFill>
          <a:ln>
            <a:noFill/>
          </a:ln>
        </p:spPr>
        <p:txBody>
          <a:bodyPr vert="horz" wrap="square" lIns="91440" tIns="45720" rIns="91440" bIns="45720" numCol="1" anchor="t" anchorCtr="0" compatLnSpc="1"/>
          <a:lstStyle/>
          <a:p>
            <a:endParaRPr lang="zh-CN" altLang="en-US"/>
          </a:p>
        </p:txBody>
      </p:sp>
      <p:sp>
        <p:nvSpPr>
          <p:cNvPr id="2133" name="Freeform 104"/>
          <p:cNvSpPr/>
          <p:nvPr/>
        </p:nvSpPr>
        <p:spPr bwMode="auto">
          <a:xfrm>
            <a:off x="3574735" y="1932732"/>
            <a:ext cx="911225" cy="2804369"/>
          </a:xfrm>
          <a:custGeom>
            <a:avLst/>
            <a:gdLst>
              <a:gd name="T0" fmla="*/ 0 w 574"/>
              <a:gd name="T1" fmla="*/ 0 h 1616"/>
              <a:gd name="T2" fmla="*/ 0 w 574"/>
              <a:gd name="T3" fmla="*/ 1616 h 1616"/>
              <a:gd name="T4" fmla="*/ 574 w 574"/>
              <a:gd name="T5" fmla="*/ 1616 h 1616"/>
            </a:gdLst>
            <a:ahLst/>
            <a:cxnLst>
              <a:cxn ang="0">
                <a:pos x="T0" y="T1"/>
              </a:cxn>
              <a:cxn ang="0">
                <a:pos x="T2" y="T3"/>
              </a:cxn>
              <a:cxn ang="0">
                <a:pos x="T4" y="T5"/>
              </a:cxn>
            </a:cxnLst>
            <a:rect l="0" t="0" r="r" b="b"/>
            <a:pathLst>
              <a:path w="574" h="1616">
                <a:moveTo>
                  <a:pt x="0" y="0"/>
                </a:moveTo>
                <a:lnTo>
                  <a:pt x="0" y="1616"/>
                </a:lnTo>
                <a:lnTo>
                  <a:pt x="574" y="1616"/>
                </a:lnTo>
              </a:path>
            </a:pathLst>
          </a:custGeom>
          <a:ln w="6350">
            <a:solidFill>
              <a:schemeClr val="tx1">
                <a:lumMod val="65000"/>
                <a:lumOff val="35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sp>
        <p:nvSpPr>
          <p:cNvPr id="2135" name="Freeform 106"/>
          <p:cNvSpPr/>
          <p:nvPr/>
        </p:nvSpPr>
        <p:spPr bwMode="auto">
          <a:xfrm>
            <a:off x="4649472" y="1935906"/>
            <a:ext cx="912813" cy="2804369"/>
          </a:xfrm>
          <a:custGeom>
            <a:avLst/>
            <a:gdLst>
              <a:gd name="T0" fmla="*/ 575 w 575"/>
              <a:gd name="T1" fmla="*/ 0 h 1616"/>
              <a:gd name="T2" fmla="*/ 575 w 575"/>
              <a:gd name="T3" fmla="*/ 1616 h 1616"/>
              <a:gd name="T4" fmla="*/ 0 w 575"/>
              <a:gd name="T5" fmla="*/ 1616 h 1616"/>
            </a:gdLst>
            <a:ahLst/>
            <a:cxnLst>
              <a:cxn ang="0">
                <a:pos x="T0" y="T1"/>
              </a:cxn>
              <a:cxn ang="0">
                <a:pos x="T2" y="T3"/>
              </a:cxn>
              <a:cxn ang="0">
                <a:pos x="T4" y="T5"/>
              </a:cxn>
            </a:cxnLst>
            <a:rect l="0" t="0" r="r" b="b"/>
            <a:pathLst>
              <a:path w="575" h="1616">
                <a:moveTo>
                  <a:pt x="575" y="0"/>
                </a:moveTo>
                <a:lnTo>
                  <a:pt x="575" y="1616"/>
                </a:lnTo>
                <a:lnTo>
                  <a:pt x="0" y="1616"/>
                </a:lnTo>
              </a:path>
            </a:pathLst>
          </a:custGeom>
          <a:ln w="6350">
            <a:solidFill>
              <a:schemeClr val="tx1">
                <a:lumMod val="65000"/>
                <a:lumOff val="35000"/>
              </a:schemeClr>
            </a:solidFill>
            <a:headEnd type="oval" w="sm" len="sm"/>
            <a:tailEnd type="none" w="sm" len="sm"/>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91440" tIns="45720" rIns="91440" bIns="45720" numCol="1" spcCol="0" rtlCol="0" fromWordArt="0" anchor="ctr" anchorCtr="0" forceAA="0" compatLnSpc="1">
            <a:noAutofit/>
          </a:bodyPr>
          <a:lstStyle/>
          <a:p>
            <a:pPr algn="ctr"/>
            <a:endParaRPr lang="zh-CN" altLang="en-US"/>
          </a:p>
        </p:txBody>
      </p:sp>
      <p:grpSp>
        <p:nvGrpSpPr>
          <p:cNvPr id="101" name="组合 100"/>
          <p:cNvGrpSpPr/>
          <p:nvPr/>
        </p:nvGrpSpPr>
        <p:grpSpPr>
          <a:xfrm>
            <a:off x="3371445" y="1410505"/>
            <a:ext cx="406580" cy="407842"/>
            <a:chOff x="3020219" y="1344612"/>
            <a:chExt cx="511175" cy="512763"/>
          </a:xfrm>
          <a:solidFill>
            <a:srgbClr val="03CCCE"/>
          </a:solidFill>
        </p:grpSpPr>
        <p:sp>
          <p:nvSpPr>
            <p:cNvPr id="2138" name="Freeform 109"/>
            <p:cNvSpPr>
              <a:spLocks noEditPoints="1"/>
            </p:cNvSpPr>
            <p:nvPr/>
          </p:nvSpPr>
          <p:spPr bwMode="auto">
            <a:xfrm>
              <a:off x="3182144" y="1344612"/>
              <a:ext cx="187325" cy="512763"/>
            </a:xfrm>
            <a:custGeom>
              <a:avLst/>
              <a:gdLst>
                <a:gd name="T0" fmla="*/ 57 w 113"/>
                <a:gd name="T1" fmla="*/ 0 h 307"/>
                <a:gd name="T2" fmla="*/ 0 w 113"/>
                <a:gd name="T3" fmla="*/ 153 h 307"/>
                <a:gd name="T4" fmla="*/ 57 w 113"/>
                <a:gd name="T5" fmla="*/ 307 h 307"/>
                <a:gd name="T6" fmla="*/ 113 w 113"/>
                <a:gd name="T7" fmla="*/ 153 h 307"/>
                <a:gd name="T8" fmla="*/ 57 w 113"/>
                <a:gd name="T9" fmla="*/ 0 h 307"/>
                <a:gd name="T10" fmla="*/ 57 w 113"/>
                <a:gd name="T11" fmla="*/ 282 h 307"/>
                <a:gd name="T12" fmla="*/ 9 w 113"/>
                <a:gd name="T13" fmla="*/ 153 h 307"/>
                <a:gd name="T14" fmla="*/ 57 w 113"/>
                <a:gd name="T15" fmla="*/ 25 h 307"/>
                <a:gd name="T16" fmla="*/ 104 w 113"/>
                <a:gd name="T17" fmla="*/ 153 h 307"/>
                <a:gd name="T18" fmla="*/ 57 w 113"/>
                <a:gd name="T19" fmla="*/ 282 h 30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13" h="307">
                  <a:moveTo>
                    <a:pt x="57" y="0"/>
                  </a:moveTo>
                  <a:cubicBezTo>
                    <a:pt x="25" y="0"/>
                    <a:pt x="0" y="69"/>
                    <a:pt x="0" y="153"/>
                  </a:cubicBezTo>
                  <a:cubicBezTo>
                    <a:pt x="0" y="238"/>
                    <a:pt x="25" y="307"/>
                    <a:pt x="57" y="307"/>
                  </a:cubicBezTo>
                  <a:cubicBezTo>
                    <a:pt x="88" y="307"/>
                    <a:pt x="113" y="238"/>
                    <a:pt x="113" y="153"/>
                  </a:cubicBezTo>
                  <a:cubicBezTo>
                    <a:pt x="113" y="69"/>
                    <a:pt x="88" y="0"/>
                    <a:pt x="57" y="0"/>
                  </a:cubicBezTo>
                  <a:close/>
                  <a:moveTo>
                    <a:pt x="57" y="282"/>
                  </a:moveTo>
                  <a:cubicBezTo>
                    <a:pt x="30" y="282"/>
                    <a:pt x="9" y="224"/>
                    <a:pt x="9" y="153"/>
                  </a:cubicBezTo>
                  <a:cubicBezTo>
                    <a:pt x="9" y="82"/>
                    <a:pt x="30" y="25"/>
                    <a:pt x="57" y="25"/>
                  </a:cubicBezTo>
                  <a:cubicBezTo>
                    <a:pt x="83" y="25"/>
                    <a:pt x="104" y="82"/>
                    <a:pt x="104" y="153"/>
                  </a:cubicBezTo>
                  <a:cubicBezTo>
                    <a:pt x="104" y="224"/>
                    <a:pt x="83" y="282"/>
                    <a:pt x="57" y="282"/>
                  </a:cubicBezTo>
                  <a:close/>
                </a:path>
              </a:pathLst>
            </a:custGeom>
            <a:grpFill/>
            <a:ln>
              <a:noFill/>
            </a:ln>
          </p:spPr>
          <p:txBody>
            <a:bodyPr vert="horz" wrap="square" lIns="91440" tIns="45720" rIns="91440" bIns="45720" numCol="1" anchor="t" anchorCtr="0" compatLnSpc="1"/>
            <a:lstStyle/>
            <a:p>
              <a:endParaRPr lang="zh-CN" altLang="en-US"/>
            </a:p>
          </p:txBody>
        </p:sp>
        <p:sp>
          <p:nvSpPr>
            <p:cNvPr id="2139" name="Freeform 110"/>
            <p:cNvSpPr>
              <a:spLocks noEditPoints="1"/>
            </p:cNvSpPr>
            <p:nvPr/>
          </p:nvSpPr>
          <p:spPr bwMode="auto">
            <a:xfrm>
              <a:off x="3020219" y="1506538"/>
              <a:ext cx="511175" cy="188913"/>
            </a:xfrm>
            <a:custGeom>
              <a:avLst/>
              <a:gdLst>
                <a:gd name="T0" fmla="*/ 307 w 307"/>
                <a:gd name="T1" fmla="*/ 56 h 113"/>
                <a:gd name="T2" fmla="*/ 154 w 307"/>
                <a:gd name="T3" fmla="*/ 0 h 113"/>
                <a:gd name="T4" fmla="*/ 0 w 307"/>
                <a:gd name="T5" fmla="*/ 56 h 113"/>
                <a:gd name="T6" fmla="*/ 154 w 307"/>
                <a:gd name="T7" fmla="*/ 113 h 113"/>
                <a:gd name="T8" fmla="*/ 307 w 307"/>
                <a:gd name="T9" fmla="*/ 56 h 113"/>
                <a:gd name="T10" fmla="*/ 25 w 307"/>
                <a:gd name="T11" fmla="*/ 56 h 113"/>
                <a:gd name="T12" fmla="*/ 154 w 307"/>
                <a:gd name="T13" fmla="*/ 9 h 113"/>
                <a:gd name="T14" fmla="*/ 282 w 307"/>
                <a:gd name="T15" fmla="*/ 56 h 113"/>
                <a:gd name="T16" fmla="*/ 154 w 307"/>
                <a:gd name="T17" fmla="*/ 104 h 113"/>
                <a:gd name="T18" fmla="*/ 25 w 307"/>
                <a:gd name="T19" fmla="*/ 56 h 11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307" h="113">
                  <a:moveTo>
                    <a:pt x="307" y="56"/>
                  </a:moveTo>
                  <a:cubicBezTo>
                    <a:pt x="307" y="25"/>
                    <a:pt x="238" y="0"/>
                    <a:pt x="154" y="0"/>
                  </a:cubicBezTo>
                  <a:cubicBezTo>
                    <a:pt x="69" y="0"/>
                    <a:pt x="0" y="25"/>
                    <a:pt x="0" y="56"/>
                  </a:cubicBezTo>
                  <a:cubicBezTo>
                    <a:pt x="0" y="88"/>
                    <a:pt x="69" y="113"/>
                    <a:pt x="154" y="113"/>
                  </a:cubicBezTo>
                  <a:cubicBezTo>
                    <a:pt x="238" y="113"/>
                    <a:pt x="307" y="88"/>
                    <a:pt x="307" y="56"/>
                  </a:cubicBezTo>
                  <a:close/>
                  <a:moveTo>
                    <a:pt x="25" y="56"/>
                  </a:moveTo>
                  <a:cubicBezTo>
                    <a:pt x="25" y="30"/>
                    <a:pt x="83" y="9"/>
                    <a:pt x="154" y="9"/>
                  </a:cubicBezTo>
                  <a:cubicBezTo>
                    <a:pt x="225" y="9"/>
                    <a:pt x="282" y="30"/>
                    <a:pt x="282" y="56"/>
                  </a:cubicBezTo>
                  <a:cubicBezTo>
                    <a:pt x="282" y="82"/>
                    <a:pt x="225" y="104"/>
                    <a:pt x="154" y="104"/>
                  </a:cubicBezTo>
                  <a:cubicBezTo>
                    <a:pt x="83" y="104"/>
                    <a:pt x="25" y="82"/>
                    <a:pt x="25" y="56"/>
                  </a:cubicBezTo>
                  <a:close/>
                </a:path>
              </a:pathLst>
            </a:custGeom>
            <a:grpFill/>
            <a:ln>
              <a:noFill/>
            </a:ln>
          </p:spPr>
          <p:txBody>
            <a:bodyPr vert="horz" wrap="square" lIns="91440" tIns="45720" rIns="91440" bIns="45720" numCol="1" anchor="t" anchorCtr="0" compatLnSpc="1"/>
            <a:lstStyle/>
            <a:p>
              <a:endParaRPr lang="zh-CN" altLang="en-US"/>
            </a:p>
          </p:txBody>
        </p:sp>
        <p:sp>
          <p:nvSpPr>
            <p:cNvPr id="2141" name="Freeform 111"/>
            <p:cNvSpPr>
              <a:spLocks noEditPoints="1"/>
            </p:cNvSpPr>
            <p:nvPr/>
          </p:nvSpPr>
          <p:spPr bwMode="auto">
            <a:xfrm>
              <a:off x="3058319" y="1382713"/>
              <a:ext cx="434975" cy="436563"/>
            </a:xfrm>
            <a:custGeom>
              <a:avLst/>
              <a:gdLst>
                <a:gd name="T0" fmla="*/ 239 w 261"/>
                <a:gd name="T1" fmla="*/ 22 h 261"/>
                <a:gd name="T2" fmla="*/ 91 w 261"/>
                <a:gd name="T3" fmla="*/ 90 h 261"/>
                <a:gd name="T4" fmla="*/ 22 w 261"/>
                <a:gd name="T5" fmla="*/ 239 h 261"/>
                <a:gd name="T6" fmla="*/ 171 w 261"/>
                <a:gd name="T7" fmla="*/ 170 h 261"/>
                <a:gd name="T8" fmla="*/ 239 w 261"/>
                <a:gd name="T9" fmla="*/ 22 h 261"/>
                <a:gd name="T10" fmla="*/ 40 w 261"/>
                <a:gd name="T11" fmla="*/ 221 h 261"/>
                <a:gd name="T12" fmla="*/ 97 w 261"/>
                <a:gd name="T13" fmla="*/ 97 h 261"/>
                <a:gd name="T14" fmla="*/ 221 w 261"/>
                <a:gd name="T15" fmla="*/ 39 h 261"/>
                <a:gd name="T16" fmla="*/ 164 w 261"/>
                <a:gd name="T17" fmla="*/ 164 h 261"/>
                <a:gd name="T18" fmla="*/ 40 w 261"/>
                <a:gd name="T19" fmla="*/ 221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2"/>
                  </a:moveTo>
                  <a:cubicBezTo>
                    <a:pt x="217" y="0"/>
                    <a:pt x="150" y="30"/>
                    <a:pt x="91" y="90"/>
                  </a:cubicBezTo>
                  <a:cubicBezTo>
                    <a:pt x="31" y="150"/>
                    <a:pt x="0" y="217"/>
                    <a:pt x="22" y="239"/>
                  </a:cubicBezTo>
                  <a:cubicBezTo>
                    <a:pt x="44" y="261"/>
                    <a:pt x="111" y="230"/>
                    <a:pt x="171" y="170"/>
                  </a:cubicBezTo>
                  <a:cubicBezTo>
                    <a:pt x="230" y="110"/>
                    <a:pt x="261" y="44"/>
                    <a:pt x="239" y="22"/>
                  </a:cubicBezTo>
                  <a:close/>
                  <a:moveTo>
                    <a:pt x="40" y="221"/>
                  </a:moveTo>
                  <a:cubicBezTo>
                    <a:pt x="21" y="203"/>
                    <a:pt x="47" y="147"/>
                    <a:pt x="97" y="97"/>
                  </a:cubicBezTo>
                  <a:cubicBezTo>
                    <a:pt x="147" y="47"/>
                    <a:pt x="203" y="21"/>
                    <a:pt x="221" y="39"/>
                  </a:cubicBezTo>
                  <a:cubicBezTo>
                    <a:pt x="240" y="58"/>
                    <a:pt x="214" y="114"/>
                    <a:pt x="164" y="164"/>
                  </a:cubicBezTo>
                  <a:cubicBezTo>
                    <a:pt x="114" y="214"/>
                    <a:pt x="58" y="240"/>
                    <a:pt x="40" y="221"/>
                  </a:cubicBezTo>
                  <a:close/>
                </a:path>
              </a:pathLst>
            </a:custGeom>
            <a:grpFill/>
            <a:ln>
              <a:noFill/>
            </a:ln>
          </p:spPr>
          <p:txBody>
            <a:bodyPr vert="horz" wrap="square" lIns="91440" tIns="45720" rIns="91440" bIns="45720" numCol="1" anchor="t" anchorCtr="0" compatLnSpc="1"/>
            <a:lstStyle/>
            <a:p>
              <a:endParaRPr lang="zh-CN" altLang="en-US"/>
            </a:p>
          </p:txBody>
        </p:sp>
        <p:sp>
          <p:nvSpPr>
            <p:cNvPr id="2142" name="Freeform 112"/>
            <p:cNvSpPr>
              <a:spLocks noEditPoints="1"/>
            </p:cNvSpPr>
            <p:nvPr/>
          </p:nvSpPr>
          <p:spPr bwMode="auto">
            <a:xfrm>
              <a:off x="3058319" y="1382713"/>
              <a:ext cx="434975" cy="436563"/>
            </a:xfrm>
            <a:custGeom>
              <a:avLst/>
              <a:gdLst>
                <a:gd name="T0" fmla="*/ 239 w 261"/>
                <a:gd name="T1" fmla="*/ 239 h 261"/>
                <a:gd name="T2" fmla="*/ 171 w 261"/>
                <a:gd name="T3" fmla="*/ 90 h 261"/>
                <a:gd name="T4" fmla="*/ 22 w 261"/>
                <a:gd name="T5" fmla="*/ 22 h 261"/>
                <a:gd name="T6" fmla="*/ 91 w 261"/>
                <a:gd name="T7" fmla="*/ 170 h 261"/>
                <a:gd name="T8" fmla="*/ 239 w 261"/>
                <a:gd name="T9" fmla="*/ 239 h 261"/>
                <a:gd name="T10" fmla="*/ 40 w 261"/>
                <a:gd name="T11" fmla="*/ 39 h 261"/>
                <a:gd name="T12" fmla="*/ 164 w 261"/>
                <a:gd name="T13" fmla="*/ 97 h 261"/>
                <a:gd name="T14" fmla="*/ 221 w 261"/>
                <a:gd name="T15" fmla="*/ 221 h 261"/>
                <a:gd name="T16" fmla="*/ 97 w 261"/>
                <a:gd name="T17" fmla="*/ 164 h 261"/>
                <a:gd name="T18" fmla="*/ 40 w 261"/>
                <a:gd name="T19" fmla="*/ 39 h 26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61" h="261">
                  <a:moveTo>
                    <a:pt x="239" y="239"/>
                  </a:moveTo>
                  <a:cubicBezTo>
                    <a:pt x="261" y="217"/>
                    <a:pt x="230" y="150"/>
                    <a:pt x="171" y="90"/>
                  </a:cubicBezTo>
                  <a:cubicBezTo>
                    <a:pt x="111" y="30"/>
                    <a:pt x="44" y="0"/>
                    <a:pt x="22" y="22"/>
                  </a:cubicBezTo>
                  <a:cubicBezTo>
                    <a:pt x="0" y="44"/>
                    <a:pt x="31" y="110"/>
                    <a:pt x="91" y="170"/>
                  </a:cubicBezTo>
                  <a:cubicBezTo>
                    <a:pt x="150" y="230"/>
                    <a:pt x="217" y="261"/>
                    <a:pt x="239" y="239"/>
                  </a:cubicBezTo>
                  <a:close/>
                  <a:moveTo>
                    <a:pt x="40" y="39"/>
                  </a:moveTo>
                  <a:cubicBezTo>
                    <a:pt x="58" y="21"/>
                    <a:pt x="114" y="47"/>
                    <a:pt x="164" y="97"/>
                  </a:cubicBezTo>
                  <a:cubicBezTo>
                    <a:pt x="214" y="147"/>
                    <a:pt x="240" y="203"/>
                    <a:pt x="221" y="221"/>
                  </a:cubicBezTo>
                  <a:cubicBezTo>
                    <a:pt x="203" y="240"/>
                    <a:pt x="147" y="214"/>
                    <a:pt x="97" y="164"/>
                  </a:cubicBezTo>
                  <a:cubicBezTo>
                    <a:pt x="47" y="114"/>
                    <a:pt x="21" y="58"/>
                    <a:pt x="40" y="39"/>
                  </a:cubicBezTo>
                  <a:close/>
                </a:path>
              </a:pathLst>
            </a:custGeom>
            <a:grpFill/>
            <a:ln>
              <a:noFill/>
            </a:ln>
          </p:spPr>
          <p:txBody>
            <a:bodyPr vert="horz" wrap="square" lIns="91440" tIns="45720" rIns="91440" bIns="45720" numCol="1" anchor="t" anchorCtr="0" compatLnSpc="1"/>
            <a:lstStyle/>
            <a:p>
              <a:endParaRPr lang="zh-CN" altLang="en-US"/>
            </a:p>
          </p:txBody>
        </p:sp>
        <p:sp>
          <p:nvSpPr>
            <p:cNvPr id="2143" name="Oval 113"/>
            <p:cNvSpPr>
              <a:spLocks noChangeArrowheads="1"/>
            </p:cNvSpPr>
            <p:nvPr/>
          </p:nvSpPr>
          <p:spPr bwMode="auto">
            <a:xfrm>
              <a:off x="3236119" y="1562100"/>
              <a:ext cx="79375" cy="77788"/>
            </a:xfrm>
            <a:prstGeom prst="ellipse">
              <a:avLst/>
            </a:prstGeom>
            <a:grpFill/>
            <a:ln>
              <a:noFill/>
            </a:ln>
          </p:spPr>
          <p:txBody>
            <a:bodyPr vert="horz" wrap="square" lIns="91440" tIns="45720" rIns="91440" bIns="45720" numCol="1" anchor="t" anchorCtr="0" compatLnSpc="1"/>
            <a:lstStyle/>
            <a:p>
              <a:endParaRPr lang="zh-CN" altLang="en-US"/>
            </a:p>
          </p:txBody>
        </p:sp>
      </p:grpSp>
      <p:sp>
        <p:nvSpPr>
          <p:cNvPr id="154" name="Rectangle 66"/>
          <p:cNvSpPr>
            <a:spLocks noChangeArrowheads="1"/>
          </p:cNvSpPr>
          <p:nvPr/>
        </p:nvSpPr>
        <p:spPr bwMode="auto">
          <a:xfrm>
            <a:off x="5941640" y="1943100"/>
            <a:ext cx="2518792"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en-GB" altLang="zh-CN" sz="1100" dirty="0">
                <a:solidFill>
                  <a:schemeClr val="bg1">
                    <a:lumMod val="50000"/>
                  </a:schemeClr>
                </a:solidFill>
                <a:latin typeface="Arial" pitchFamily="34" charset="0"/>
                <a:ea typeface="微软雅黑" pitchFamily="34" charset="-122"/>
              </a:rPr>
              <a:t>    </a:t>
            </a:r>
            <a:r>
              <a:rPr lang="en-GB" altLang="zh-CN" sz="1100" dirty="0">
                <a:solidFill>
                  <a:srgbClr val="2A95F1"/>
                </a:solidFill>
                <a:latin typeface="Arial" pitchFamily="34" charset="0"/>
                <a:ea typeface="微软雅黑" pitchFamily="34" charset="-122"/>
              </a:rPr>
              <a:t>You et al. (2007)</a:t>
            </a:r>
          </a:p>
          <a:p>
            <a:pPr marL="171450" lvl="0" indent="-171450" algn="just" fontAlgn="base">
              <a:spcBef>
                <a:spcPct val="0"/>
              </a:spcBef>
              <a:spcAft>
                <a:spcPct val="0"/>
              </a:spcAft>
              <a:buFont typeface="Arial" panose="020B0604020202020204" pitchFamily="34" charset="0"/>
              <a:buChar char="•"/>
            </a:pPr>
            <a:r>
              <a:rPr lang="en-GB" altLang="zh-CN" sz="1100" dirty="0">
                <a:solidFill>
                  <a:schemeClr val="bg1">
                    <a:lumMod val="50000"/>
                  </a:schemeClr>
                </a:solidFill>
                <a:latin typeface="Arial" pitchFamily="34" charset="0"/>
                <a:ea typeface="微软雅黑" pitchFamily="34" charset="-122"/>
              </a:rPr>
              <a:t>ODE-based sweeping surfaces</a:t>
            </a:r>
          </a:p>
          <a:p>
            <a:pPr lvl="0" algn="just" fontAlgn="base">
              <a:spcBef>
                <a:spcPct val="0"/>
              </a:spcBef>
              <a:spcAft>
                <a:spcPct val="0"/>
              </a:spcAft>
            </a:pPr>
            <a:r>
              <a:rPr lang="en-GB" altLang="zh-CN" sz="1100" dirty="0">
                <a:solidFill>
                  <a:schemeClr val="bg1">
                    <a:lumMod val="50000"/>
                  </a:schemeClr>
                </a:solidFill>
                <a:latin typeface="Arial" pitchFamily="34" charset="0"/>
                <a:ea typeface="微软雅黑" pitchFamily="34" charset="-122"/>
              </a:rPr>
              <a:t>    </a:t>
            </a:r>
            <a:r>
              <a:rPr lang="en-GB" altLang="zh-CN" sz="1100" dirty="0">
                <a:solidFill>
                  <a:srgbClr val="2A95F1"/>
                </a:solidFill>
                <a:latin typeface="Arial" pitchFamily="34" charset="0"/>
                <a:ea typeface="微软雅黑" pitchFamily="34" charset="-122"/>
              </a:rPr>
              <a:t>You et al. (2010)</a:t>
            </a:r>
          </a:p>
          <a:p>
            <a:pPr marL="171450" lvl="0" indent="-171450" algn="just" fontAlgn="base">
              <a:spcBef>
                <a:spcPct val="0"/>
              </a:spcBef>
              <a:spcAft>
                <a:spcPct val="0"/>
              </a:spcAft>
              <a:buFont typeface="Arial" panose="020B0604020202020204" pitchFamily="34" charset="0"/>
              <a:buChar char="•"/>
            </a:pPr>
            <a:r>
              <a:rPr lang="en-GB" altLang="zh-CN" sz="1100" dirty="0">
                <a:solidFill>
                  <a:schemeClr val="bg1">
                    <a:lumMod val="50000"/>
                  </a:schemeClr>
                </a:solidFill>
                <a:latin typeface="Arial" pitchFamily="34" charset="0"/>
                <a:ea typeface="微软雅黑" pitchFamily="34" charset="-122"/>
              </a:rPr>
              <a:t>ODE-based surface deformations</a:t>
            </a:r>
          </a:p>
          <a:p>
            <a:pPr lvl="0" algn="just" fontAlgn="base">
              <a:spcBef>
                <a:spcPct val="0"/>
              </a:spcBef>
              <a:spcAft>
                <a:spcPct val="0"/>
              </a:spcAft>
            </a:pPr>
            <a:r>
              <a:rPr lang="en-GB" altLang="zh-CN" sz="1100" dirty="0">
                <a:solidFill>
                  <a:schemeClr val="bg1">
                    <a:lumMod val="50000"/>
                  </a:schemeClr>
                </a:solidFill>
                <a:latin typeface="Arial" pitchFamily="34" charset="0"/>
                <a:ea typeface="微软雅黑" pitchFamily="34" charset="-122"/>
              </a:rPr>
              <a:t>    </a:t>
            </a:r>
            <a:r>
              <a:rPr lang="en-GB" altLang="zh-CN" sz="1100" dirty="0">
                <a:solidFill>
                  <a:srgbClr val="2A95F1"/>
                </a:solidFill>
                <a:latin typeface="Arial" pitchFamily="34" charset="0"/>
                <a:ea typeface="微软雅黑" pitchFamily="34" charset="-122"/>
              </a:rPr>
              <a:t>Chaudhry et al. (2013)</a:t>
            </a:r>
          </a:p>
          <a:p>
            <a:pPr marL="171450" lvl="0" indent="-171450" algn="just" fontAlgn="base">
              <a:spcBef>
                <a:spcPct val="0"/>
              </a:spcBef>
              <a:spcAft>
                <a:spcPct val="0"/>
              </a:spcAft>
              <a:buFont typeface="Arial" panose="020B0604020202020204" pitchFamily="34" charset="0"/>
              <a:buChar char="•"/>
            </a:pPr>
            <a:r>
              <a:rPr lang="en-GB" altLang="zh-CN" sz="1100" dirty="0">
                <a:solidFill>
                  <a:schemeClr val="bg1">
                    <a:lumMod val="50000"/>
                  </a:schemeClr>
                </a:solidFill>
                <a:latin typeface="Arial" pitchFamily="34" charset="0"/>
                <a:ea typeface="微软雅黑" pitchFamily="34" charset="-122"/>
              </a:rPr>
              <a:t>ODE-based sweeping blending</a:t>
            </a:r>
          </a:p>
          <a:p>
            <a:pPr marL="171450" lvl="0" indent="-171450" algn="just" fontAlgn="base">
              <a:spcBef>
                <a:spcPct val="0"/>
              </a:spcBef>
              <a:spcAft>
                <a:spcPct val="0"/>
              </a:spcAft>
              <a:buFont typeface="Arial" panose="020B0604020202020204" pitchFamily="34" charset="0"/>
              <a:buChar char="•"/>
            </a:pPr>
            <a:endParaRPr lang="en-GB" altLang="zh-CN" sz="1100" dirty="0">
              <a:solidFill>
                <a:schemeClr val="bg1">
                  <a:lumMod val="50000"/>
                </a:schemeClr>
              </a:solidFill>
              <a:latin typeface="Arial" pitchFamily="34" charset="0"/>
              <a:ea typeface="微软雅黑" pitchFamily="34" charset="-122"/>
            </a:endParaRPr>
          </a:p>
          <a:p>
            <a:pPr lvl="0" algn="just" fontAlgn="base">
              <a:spcBef>
                <a:spcPct val="0"/>
              </a:spcBef>
              <a:spcAft>
                <a:spcPct val="0"/>
              </a:spcAft>
            </a:pPr>
            <a:r>
              <a:rPr lang="en-US" altLang="zh-CN" sz="1100" dirty="0">
                <a:solidFill>
                  <a:prstClr val="black">
                    <a:lumMod val="50000"/>
                    <a:lumOff val="50000"/>
                  </a:prstClr>
                </a:solidFill>
                <a:latin typeface="Arial" pitchFamily="34" charset="0"/>
                <a:ea typeface="微软雅黑" pitchFamily="34" charset="-122"/>
              </a:rPr>
              <a:t>    </a:t>
            </a:r>
            <a:r>
              <a:rPr lang="en-US" altLang="zh-CN" sz="1100" dirty="0">
                <a:solidFill>
                  <a:srgbClr val="00B050"/>
                </a:solidFill>
                <a:latin typeface="Arial" pitchFamily="34" charset="0"/>
                <a:ea typeface="微软雅黑" pitchFamily="34" charset="-122"/>
              </a:rPr>
              <a:t>provide users with a higher-level control to manipulate the surfaces via parameters and boundary condition</a:t>
            </a:r>
            <a:endParaRPr lang="en-GB" altLang="zh-CN" sz="1100" dirty="0">
              <a:solidFill>
                <a:srgbClr val="00B050"/>
              </a:solidFill>
              <a:latin typeface="Arial" pitchFamily="34" charset="0"/>
              <a:ea typeface="微软雅黑" pitchFamily="34" charset="-122"/>
            </a:endParaRPr>
          </a:p>
        </p:txBody>
      </p:sp>
      <p:sp>
        <p:nvSpPr>
          <p:cNvPr id="155" name="圆角矩形 154"/>
          <p:cNvSpPr/>
          <p:nvPr/>
        </p:nvSpPr>
        <p:spPr>
          <a:xfrm>
            <a:off x="5940152" y="1460378"/>
            <a:ext cx="1224136" cy="246226"/>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n w="6350">
                  <a:noFill/>
                </a:ln>
                <a:solidFill>
                  <a:schemeClr val="bg1"/>
                </a:solidFill>
                <a:latin typeface="Impact" pitchFamily="34" charset="0"/>
                <a:ea typeface="微软雅黑" pitchFamily="34" charset="-122"/>
              </a:rPr>
              <a:t>ODE-based</a:t>
            </a:r>
            <a:endParaRPr lang="zh-CN" altLang="en-US" sz="1600" dirty="0">
              <a:ln w="6350">
                <a:noFill/>
              </a:ln>
              <a:solidFill>
                <a:schemeClr val="bg1"/>
              </a:solidFill>
              <a:latin typeface="Impact" pitchFamily="34" charset="0"/>
              <a:ea typeface="微软雅黑" pitchFamily="34" charset="-122"/>
            </a:endParaRPr>
          </a:p>
        </p:txBody>
      </p:sp>
      <p:sp>
        <p:nvSpPr>
          <p:cNvPr id="158" name="Rectangle 66"/>
          <p:cNvSpPr>
            <a:spLocks noChangeArrowheads="1"/>
          </p:cNvSpPr>
          <p:nvPr/>
        </p:nvSpPr>
        <p:spPr bwMode="auto">
          <a:xfrm>
            <a:off x="539552" y="2066900"/>
            <a:ext cx="2716867" cy="16927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US" altLang="zh-CN" sz="1100" dirty="0">
                <a:solidFill>
                  <a:schemeClr val="bg1">
                    <a:lumMod val="50000"/>
                  </a:schemeClr>
                </a:solidFill>
                <a:latin typeface="Arial" pitchFamily="34" charset="0"/>
                <a:ea typeface="微软雅黑" pitchFamily="34" charset="-122"/>
              </a:rPr>
              <a:t>    </a:t>
            </a:r>
            <a:r>
              <a:rPr lang="en-US" altLang="zh-CN" sz="1100" dirty="0" err="1">
                <a:solidFill>
                  <a:srgbClr val="2A95F1"/>
                </a:solidFill>
                <a:latin typeface="Arial" pitchFamily="34" charset="0"/>
                <a:ea typeface="微软雅黑" pitchFamily="34" charset="-122"/>
              </a:rPr>
              <a:t>Nealen</a:t>
            </a:r>
            <a:r>
              <a:rPr lang="en-US" altLang="zh-CN" sz="1100" dirty="0">
                <a:solidFill>
                  <a:srgbClr val="2A95F1"/>
                </a:solidFill>
                <a:latin typeface="Arial" pitchFamily="34" charset="0"/>
                <a:ea typeface="微软雅黑" pitchFamily="34" charset="-122"/>
              </a:rPr>
              <a:t> et al. (2005) </a:t>
            </a:r>
          </a:p>
          <a:p>
            <a:pPr marL="171450" lvl="0" indent="-171450" algn="just" fontAlgn="base">
              <a:spcBef>
                <a:spcPct val="0"/>
              </a:spcBef>
              <a:spcAft>
                <a:spcPct val="0"/>
              </a:spcAft>
              <a:buFont typeface="Arial" panose="020B0604020202020204" pitchFamily="34" charset="0"/>
              <a:buChar char="•"/>
            </a:pPr>
            <a:r>
              <a:rPr lang="en-US" altLang="zh-CN" sz="1100" dirty="0">
                <a:solidFill>
                  <a:schemeClr val="bg1">
                    <a:lumMod val="50000"/>
                  </a:schemeClr>
                </a:solidFill>
                <a:latin typeface="Arial" pitchFamily="34" charset="0"/>
                <a:ea typeface="微软雅黑" pitchFamily="34" charset="-122"/>
              </a:rPr>
              <a:t>finite difference method</a:t>
            </a:r>
          </a:p>
          <a:p>
            <a:pPr marL="171450" lvl="0" indent="-171450" algn="just" fontAlgn="base">
              <a:spcBef>
                <a:spcPct val="0"/>
              </a:spcBef>
              <a:spcAft>
                <a:spcPct val="0"/>
              </a:spcAft>
              <a:buFont typeface="Arial" panose="020B0604020202020204" pitchFamily="34" charset="0"/>
              <a:buChar char="•"/>
            </a:pPr>
            <a:r>
              <a:rPr lang="en-US" altLang="zh-CN" sz="1100" dirty="0">
                <a:solidFill>
                  <a:schemeClr val="bg1">
                    <a:lumMod val="50000"/>
                  </a:schemeClr>
                </a:solidFill>
                <a:latin typeface="Arial" pitchFamily="34" charset="0"/>
                <a:ea typeface="微软雅黑" pitchFamily="34" charset="-122"/>
              </a:rPr>
              <a:t>mass-spring system</a:t>
            </a:r>
          </a:p>
          <a:p>
            <a:pPr marL="171450" lvl="0" indent="-171450" algn="just" fontAlgn="base">
              <a:spcBef>
                <a:spcPct val="0"/>
              </a:spcBef>
              <a:spcAft>
                <a:spcPct val="0"/>
              </a:spcAft>
              <a:buFont typeface="Arial" panose="020B0604020202020204" pitchFamily="34" charset="0"/>
              <a:buChar char="•"/>
            </a:pPr>
            <a:r>
              <a:rPr lang="en-US" altLang="zh-CN" sz="1100" dirty="0">
                <a:solidFill>
                  <a:schemeClr val="bg1">
                    <a:lumMod val="50000"/>
                  </a:schemeClr>
                </a:solidFill>
                <a:latin typeface="Arial" pitchFamily="34" charset="0"/>
                <a:ea typeface="微软雅黑" pitchFamily="34" charset="-122"/>
              </a:rPr>
              <a:t>reduced deformable models using modal analysis </a:t>
            </a:r>
          </a:p>
          <a:p>
            <a:pPr marL="171450" lvl="0" indent="-171450" algn="just" fontAlgn="base">
              <a:spcBef>
                <a:spcPct val="0"/>
              </a:spcBef>
              <a:spcAft>
                <a:spcPct val="0"/>
              </a:spcAft>
              <a:buFont typeface="Arial" panose="020B0604020202020204" pitchFamily="34" charset="0"/>
              <a:buChar char="•"/>
            </a:pPr>
            <a:endParaRPr lang="en-US" altLang="zh-CN" sz="1100" dirty="0">
              <a:solidFill>
                <a:schemeClr val="bg1">
                  <a:lumMod val="50000"/>
                </a:schemeClr>
              </a:solidFill>
              <a:latin typeface="Arial" pitchFamily="34" charset="0"/>
              <a:ea typeface="微软雅黑" pitchFamily="34" charset="-122"/>
            </a:endParaRPr>
          </a:p>
          <a:p>
            <a:pPr lvl="0" algn="just" fontAlgn="base">
              <a:spcBef>
                <a:spcPct val="0"/>
              </a:spcBef>
              <a:spcAft>
                <a:spcPct val="0"/>
              </a:spcAft>
            </a:pPr>
            <a:r>
              <a:rPr lang="en-US" altLang="zh-CN" sz="1100" dirty="0">
                <a:solidFill>
                  <a:schemeClr val="bg1">
                    <a:lumMod val="50000"/>
                  </a:schemeClr>
                </a:solidFill>
                <a:latin typeface="Arial" pitchFamily="34" charset="0"/>
                <a:ea typeface="微软雅黑" pitchFamily="34" charset="-122"/>
              </a:rPr>
              <a:t>    </a:t>
            </a:r>
            <a:r>
              <a:rPr lang="en-US" altLang="zh-CN" sz="1100" dirty="0">
                <a:solidFill>
                  <a:srgbClr val="00B050"/>
                </a:solidFill>
                <a:latin typeface="Arial" pitchFamily="34" charset="0"/>
                <a:ea typeface="微软雅黑" pitchFamily="34" charset="-122"/>
              </a:rPr>
              <a:t>provide the physical laws underlying its surface deformation</a:t>
            </a:r>
          </a:p>
          <a:p>
            <a:pPr marL="171450" lvl="0" indent="-171450" algn="just" fontAlgn="base">
              <a:spcBef>
                <a:spcPct val="0"/>
              </a:spcBef>
              <a:spcAft>
                <a:spcPct val="0"/>
              </a:spcAft>
              <a:buFont typeface="Arial" panose="020B0604020202020204" pitchFamily="34" charset="0"/>
              <a:buChar char="•"/>
            </a:pPr>
            <a:endParaRPr lang="en-US" altLang="zh-CN" sz="1100" dirty="0">
              <a:solidFill>
                <a:schemeClr val="bg1">
                  <a:lumMod val="50000"/>
                </a:schemeClr>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endParaRPr lang="zh-CN" altLang="zh-CN" sz="1100" dirty="0">
              <a:solidFill>
                <a:prstClr val="black">
                  <a:lumMod val="50000"/>
                  <a:lumOff val="50000"/>
                </a:prstClr>
              </a:solidFill>
              <a:latin typeface="Arial" pitchFamily="34" charset="0"/>
              <a:ea typeface="微软雅黑" pitchFamily="34" charset="-122"/>
            </a:endParaRPr>
          </a:p>
        </p:txBody>
      </p:sp>
      <p:sp>
        <p:nvSpPr>
          <p:cNvPr id="159" name="圆角矩形 158"/>
          <p:cNvSpPr/>
          <p:nvPr/>
        </p:nvSpPr>
        <p:spPr>
          <a:xfrm>
            <a:off x="1709032" y="1460378"/>
            <a:ext cx="1491550" cy="246226"/>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600" dirty="0">
                <a:ln w="6350">
                  <a:noFill/>
                </a:ln>
                <a:solidFill>
                  <a:schemeClr val="bg1"/>
                </a:solidFill>
                <a:latin typeface="Impact" pitchFamily="34" charset="0"/>
                <a:ea typeface="微软雅黑" pitchFamily="34" charset="-122"/>
              </a:rPr>
              <a:t>physics-based</a:t>
            </a:r>
            <a:endParaRPr lang="zh-CN" altLang="en-US" sz="1600" dirty="0">
              <a:ln w="6350">
                <a:noFill/>
              </a:ln>
              <a:solidFill>
                <a:schemeClr val="bg1"/>
              </a:solidFill>
              <a:latin typeface="Impact" pitchFamily="34" charset="0"/>
              <a:ea typeface="微软雅黑" pitchFamily="34" charset="-122"/>
            </a:endParaRPr>
          </a:p>
        </p:txBody>
      </p:sp>
      <p:grpSp>
        <p:nvGrpSpPr>
          <p:cNvPr id="4" name="组合 3"/>
          <p:cNvGrpSpPr/>
          <p:nvPr/>
        </p:nvGrpSpPr>
        <p:grpSpPr>
          <a:xfrm>
            <a:off x="4360547" y="1601788"/>
            <a:ext cx="417513" cy="3160713"/>
            <a:chOff x="4360547" y="1601788"/>
            <a:chExt cx="417513" cy="3160713"/>
          </a:xfrm>
        </p:grpSpPr>
        <p:sp>
          <p:nvSpPr>
            <p:cNvPr id="2125" name="Freeform 96"/>
            <p:cNvSpPr/>
            <p:nvPr/>
          </p:nvSpPr>
          <p:spPr bwMode="auto">
            <a:xfrm>
              <a:off x="4373247" y="1601788"/>
              <a:ext cx="392113" cy="682625"/>
            </a:xfrm>
            <a:custGeom>
              <a:avLst/>
              <a:gdLst>
                <a:gd name="T0" fmla="*/ 235 w 235"/>
                <a:gd name="T1" fmla="*/ 360 h 408"/>
                <a:gd name="T2" fmla="*/ 187 w 235"/>
                <a:gd name="T3" fmla="*/ 408 h 408"/>
                <a:gd name="T4" fmla="*/ 48 w 235"/>
                <a:gd name="T5" fmla="*/ 408 h 408"/>
                <a:gd name="T6" fmla="*/ 0 w 235"/>
                <a:gd name="T7" fmla="*/ 360 h 408"/>
                <a:gd name="T8" fmla="*/ 0 w 235"/>
                <a:gd name="T9" fmla="*/ 48 h 408"/>
                <a:gd name="T10" fmla="*/ 48 w 235"/>
                <a:gd name="T11" fmla="*/ 0 h 408"/>
                <a:gd name="T12" fmla="*/ 187 w 235"/>
                <a:gd name="T13" fmla="*/ 0 h 408"/>
                <a:gd name="T14" fmla="*/ 235 w 235"/>
                <a:gd name="T15" fmla="*/ 48 h 408"/>
                <a:gd name="T16" fmla="*/ 235 w 235"/>
                <a:gd name="T17" fmla="*/ 360 h 4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5" h="408">
                  <a:moveTo>
                    <a:pt x="235" y="360"/>
                  </a:moveTo>
                  <a:cubicBezTo>
                    <a:pt x="235" y="387"/>
                    <a:pt x="214" y="408"/>
                    <a:pt x="187" y="408"/>
                  </a:cubicBezTo>
                  <a:cubicBezTo>
                    <a:pt x="48" y="408"/>
                    <a:pt x="48" y="408"/>
                    <a:pt x="48" y="408"/>
                  </a:cubicBezTo>
                  <a:cubicBezTo>
                    <a:pt x="21" y="408"/>
                    <a:pt x="0" y="387"/>
                    <a:pt x="0" y="360"/>
                  </a:cubicBezTo>
                  <a:cubicBezTo>
                    <a:pt x="0" y="48"/>
                    <a:pt x="0" y="48"/>
                    <a:pt x="0" y="48"/>
                  </a:cubicBezTo>
                  <a:cubicBezTo>
                    <a:pt x="0" y="21"/>
                    <a:pt x="21" y="0"/>
                    <a:pt x="48" y="0"/>
                  </a:cubicBezTo>
                  <a:cubicBezTo>
                    <a:pt x="187" y="0"/>
                    <a:pt x="187" y="0"/>
                    <a:pt x="187" y="0"/>
                  </a:cubicBezTo>
                  <a:cubicBezTo>
                    <a:pt x="214" y="0"/>
                    <a:pt x="235" y="21"/>
                    <a:pt x="235" y="48"/>
                  </a:cubicBezTo>
                  <a:lnTo>
                    <a:pt x="235" y="360"/>
                  </a:lnTo>
                  <a:close/>
                </a:path>
              </a:pathLst>
            </a:custGeom>
            <a:solidFill>
              <a:srgbClr val="3C4157"/>
            </a:solidFill>
            <a:ln>
              <a:noFill/>
            </a:ln>
          </p:spPr>
          <p:txBody>
            <a:bodyPr vert="horz" wrap="square" lIns="91440" tIns="45720" rIns="91440" bIns="45720" numCol="1" anchor="t" anchorCtr="0" compatLnSpc="1"/>
            <a:lstStyle/>
            <a:p>
              <a:endParaRPr lang="zh-CN" altLang="en-US"/>
            </a:p>
          </p:txBody>
        </p:sp>
        <p:sp>
          <p:nvSpPr>
            <p:cNvPr id="2126" name="Rectangle 97"/>
            <p:cNvSpPr>
              <a:spLocks noChangeArrowheads="1"/>
            </p:cNvSpPr>
            <p:nvPr/>
          </p:nvSpPr>
          <p:spPr bwMode="auto">
            <a:xfrm>
              <a:off x="4360547" y="1824038"/>
              <a:ext cx="417513" cy="2393950"/>
            </a:xfrm>
            <a:prstGeom prst="rect">
              <a:avLst/>
            </a:prstGeom>
            <a:solidFill>
              <a:srgbClr val="3C4157"/>
            </a:solidFill>
            <a:ln>
              <a:noFill/>
            </a:ln>
          </p:spPr>
          <p:txBody>
            <a:bodyPr vert="horz" wrap="square" lIns="91440" tIns="45720" rIns="91440" bIns="45720" numCol="1" anchor="t" anchorCtr="0" compatLnSpc="1"/>
            <a:lstStyle/>
            <a:p>
              <a:endParaRPr lang="zh-CN" altLang="en-US"/>
            </a:p>
          </p:txBody>
        </p:sp>
        <p:sp>
          <p:nvSpPr>
            <p:cNvPr id="2127" name="Rectangle 98"/>
            <p:cNvSpPr>
              <a:spLocks noChangeArrowheads="1"/>
            </p:cNvSpPr>
            <p:nvPr/>
          </p:nvSpPr>
          <p:spPr bwMode="auto">
            <a:xfrm>
              <a:off x="4385947" y="1824038"/>
              <a:ext cx="120650" cy="2393950"/>
            </a:xfrm>
            <a:prstGeom prst="rect">
              <a:avLst/>
            </a:pr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2128" name="Rectangle 99"/>
            <p:cNvSpPr>
              <a:spLocks noChangeArrowheads="1"/>
            </p:cNvSpPr>
            <p:nvPr/>
          </p:nvSpPr>
          <p:spPr bwMode="auto">
            <a:xfrm>
              <a:off x="4628834" y="1824038"/>
              <a:ext cx="119063" cy="2393950"/>
            </a:xfrm>
            <a:prstGeom prst="rect">
              <a:avLst/>
            </a:prstGeom>
            <a:solidFill>
              <a:schemeClr val="bg1">
                <a:lumMod val="95000"/>
              </a:schemeClr>
            </a:solidFill>
            <a:ln>
              <a:noFill/>
            </a:ln>
          </p:spPr>
          <p:txBody>
            <a:bodyPr vert="horz" wrap="square" lIns="91440" tIns="45720" rIns="91440" bIns="45720" numCol="1" anchor="t" anchorCtr="0" compatLnSpc="1"/>
            <a:lstStyle/>
            <a:p>
              <a:endParaRPr lang="zh-CN" altLang="en-US"/>
            </a:p>
          </p:txBody>
        </p:sp>
        <p:sp>
          <p:nvSpPr>
            <p:cNvPr id="2129" name="Rectangle 100"/>
            <p:cNvSpPr>
              <a:spLocks noChangeArrowheads="1"/>
            </p:cNvSpPr>
            <p:nvPr/>
          </p:nvSpPr>
          <p:spPr bwMode="auto">
            <a:xfrm>
              <a:off x="4502627" y="1824038"/>
              <a:ext cx="127795" cy="2393950"/>
            </a:xfrm>
            <a:prstGeom prst="rect">
              <a:avLst/>
            </a:prstGeom>
            <a:solidFill>
              <a:srgbClr val="03CCCE"/>
            </a:solidFill>
            <a:ln>
              <a:noFill/>
            </a:ln>
          </p:spPr>
          <p:txBody>
            <a:bodyPr vert="horz" wrap="square" lIns="91440" tIns="45720" rIns="91440" bIns="45720" numCol="1" anchor="t" anchorCtr="0" compatLnSpc="1"/>
            <a:lstStyle/>
            <a:p>
              <a:endParaRPr lang="zh-CN" altLang="en-US"/>
            </a:p>
          </p:txBody>
        </p:sp>
        <p:sp>
          <p:nvSpPr>
            <p:cNvPr id="2130" name="Freeform 101"/>
            <p:cNvSpPr/>
            <p:nvPr/>
          </p:nvSpPr>
          <p:spPr bwMode="auto">
            <a:xfrm>
              <a:off x="4360547" y="4217988"/>
              <a:ext cx="417513" cy="333375"/>
            </a:xfrm>
            <a:custGeom>
              <a:avLst/>
              <a:gdLst>
                <a:gd name="T0" fmla="*/ 0 w 263"/>
                <a:gd name="T1" fmla="*/ 0 h 210"/>
                <a:gd name="T2" fmla="*/ 54 w 263"/>
                <a:gd name="T3" fmla="*/ 210 h 210"/>
                <a:gd name="T4" fmla="*/ 207 w 263"/>
                <a:gd name="T5" fmla="*/ 210 h 210"/>
                <a:gd name="T6" fmla="*/ 263 w 263"/>
                <a:gd name="T7" fmla="*/ 0 h 210"/>
                <a:gd name="T8" fmla="*/ 0 w 263"/>
                <a:gd name="T9" fmla="*/ 0 h 210"/>
              </a:gdLst>
              <a:ahLst/>
              <a:cxnLst>
                <a:cxn ang="0">
                  <a:pos x="T0" y="T1"/>
                </a:cxn>
                <a:cxn ang="0">
                  <a:pos x="T2" y="T3"/>
                </a:cxn>
                <a:cxn ang="0">
                  <a:pos x="T4" y="T5"/>
                </a:cxn>
                <a:cxn ang="0">
                  <a:pos x="T6" y="T7"/>
                </a:cxn>
                <a:cxn ang="0">
                  <a:pos x="T8" y="T9"/>
                </a:cxn>
              </a:cxnLst>
              <a:rect l="0" t="0" r="r" b="b"/>
              <a:pathLst>
                <a:path w="263" h="210">
                  <a:moveTo>
                    <a:pt x="0" y="0"/>
                  </a:moveTo>
                  <a:lnTo>
                    <a:pt x="54" y="210"/>
                  </a:lnTo>
                  <a:lnTo>
                    <a:pt x="207" y="210"/>
                  </a:lnTo>
                  <a:lnTo>
                    <a:pt x="263" y="0"/>
                  </a:lnTo>
                  <a:lnTo>
                    <a:pt x="0" y="0"/>
                  </a:lnTo>
                  <a:close/>
                </a:path>
              </a:pathLst>
            </a:custGeom>
            <a:solidFill>
              <a:srgbClr val="3C4157"/>
            </a:solidFill>
            <a:ln>
              <a:noFill/>
            </a:ln>
          </p:spPr>
          <p:txBody>
            <a:bodyPr vert="horz" wrap="square" lIns="91440" tIns="45720" rIns="91440" bIns="45720" numCol="1" anchor="t" anchorCtr="0" compatLnSpc="1"/>
            <a:lstStyle/>
            <a:p>
              <a:endParaRPr lang="zh-CN" altLang="en-US"/>
            </a:p>
          </p:txBody>
        </p:sp>
        <p:sp>
          <p:nvSpPr>
            <p:cNvPr id="2131" name="Freeform 102"/>
            <p:cNvSpPr/>
            <p:nvPr/>
          </p:nvSpPr>
          <p:spPr bwMode="auto">
            <a:xfrm>
              <a:off x="4446272" y="4551363"/>
              <a:ext cx="242888" cy="211138"/>
            </a:xfrm>
            <a:custGeom>
              <a:avLst/>
              <a:gdLst>
                <a:gd name="T0" fmla="*/ 145 w 145"/>
                <a:gd name="T1" fmla="*/ 0 h 126"/>
                <a:gd name="T2" fmla="*/ 0 w 145"/>
                <a:gd name="T3" fmla="*/ 0 h 126"/>
                <a:gd name="T4" fmla="*/ 35 w 145"/>
                <a:gd name="T5" fmla="*/ 89 h 126"/>
                <a:gd name="T6" fmla="*/ 74 w 145"/>
                <a:gd name="T7" fmla="*/ 126 h 126"/>
                <a:gd name="T8" fmla="*/ 112 w 145"/>
                <a:gd name="T9" fmla="*/ 89 h 126"/>
                <a:gd name="T10" fmla="*/ 145 w 145"/>
                <a:gd name="T11" fmla="*/ 0 h 126"/>
              </a:gdLst>
              <a:ahLst/>
              <a:cxnLst>
                <a:cxn ang="0">
                  <a:pos x="T0" y="T1"/>
                </a:cxn>
                <a:cxn ang="0">
                  <a:pos x="T2" y="T3"/>
                </a:cxn>
                <a:cxn ang="0">
                  <a:pos x="T4" y="T5"/>
                </a:cxn>
                <a:cxn ang="0">
                  <a:pos x="T6" y="T7"/>
                </a:cxn>
                <a:cxn ang="0">
                  <a:pos x="T8" y="T9"/>
                </a:cxn>
                <a:cxn ang="0">
                  <a:pos x="T10" y="T11"/>
                </a:cxn>
              </a:cxnLst>
              <a:rect l="0" t="0" r="r" b="b"/>
              <a:pathLst>
                <a:path w="145" h="126">
                  <a:moveTo>
                    <a:pt x="145" y="0"/>
                  </a:moveTo>
                  <a:cubicBezTo>
                    <a:pt x="0" y="0"/>
                    <a:pt x="0" y="0"/>
                    <a:pt x="0" y="0"/>
                  </a:cubicBezTo>
                  <a:cubicBezTo>
                    <a:pt x="35" y="89"/>
                    <a:pt x="35" y="89"/>
                    <a:pt x="35" y="89"/>
                  </a:cubicBezTo>
                  <a:cubicBezTo>
                    <a:pt x="36" y="110"/>
                    <a:pt x="53" y="126"/>
                    <a:pt x="74" y="126"/>
                  </a:cubicBezTo>
                  <a:cubicBezTo>
                    <a:pt x="94" y="126"/>
                    <a:pt x="111" y="109"/>
                    <a:pt x="112" y="89"/>
                  </a:cubicBezTo>
                  <a:lnTo>
                    <a:pt x="145" y="0"/>
                  </a:lnTo>
                  <a:close/>
                </a:path>
              </a:pathLst>
            </a:custGeom>
            <a:solidFill>
              <a:srgbClr val="03CCCE"/>
            </a:solidFill>
            <a:ln>
              <a:noFill/>
            </a:ln>
          </p:spPr>
          <p:txBody>
            <a:bodyPr vert="horz" wrap="square" lIns="91440" tIns="45720" rIns="91440" bIns="45720" numCol="1" anchor="t" anchorCtr="0" compatLnSpc="1"/>
            <a:lstStyle/>
            <a:p>
              <a:endParaRPr lang="zh-CN" altLang="en-US"/>
            </a:p>
          </p:txBody>
        </p:sp>
      </p:grpSp>
      <p:sp>
        <p:nvSpPr>
          <p:cNvPr id="9" name="矩形 8">
            <a:extLst>
              <a:ext uri="{FF2B5EF4-FFF2-40B4-BE49-F238E27FC236}">
                <a16:creationId xmlns:a16="http://schemas.microsoft.com/office/drawing/2014/main" id="{DD26B169-DBFB-4A78-9B54-D98FD061E5A1}"/>
              </a:ext>
            </a:extLst>
          </p:cNvPr>
          <p:cNvSpPr/>
          <p:nvPr/>
        </p:nvSpPr>
        <p:spPr>
          <a:xfrm>
            <a:off x="2103934" y="378109"/>
            <a:ext cx="1243930"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Related Works</a:t>
            </a:r>
            <a:endParaRPr lang="zh-CN" altLang="en-US" sz="1200" dirty="0">
              <a:solidFill>
                <a:srgbClr val="03CCCE"/>
              </a:solidFill>
              <a:latin typeface="微软雅黑" pitchFamily="34" charset="-122"/>
              <a:ea typeface="微软雅黑" pitchFamily="34" charset="-122"/>
            </a:endParaRPr>
          </a:p>
        </p:txBody>
      </p:sp>
      <p:sp>
        <p:nvSpPr>
          <p:cNvPr id="10" name="圆角矩形 11">
            <a:extLst>
              <a:ext uri="{FF2B5EF4-FFF2-40B4-BE49-F238E27FC236}">
                <a16:creationId xmlns:a16="http://schemas.microsoft.com/office/drawing/2014/main" id="{B8C63A54-1F9F-4E9E-9A90-BD50ED88CCC7}"/>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1" name="圆角矩形 14">
            <a:extLst>
              <a:ext uri="{FF2B5EF4-FFF2-40B4-BE49-F238E27FC236}">
                <a16:creationId xmlns:a16="http://schemas.microsoft.com/office/drawing/2014/main" id="{E375D153-92EB-4D1C-98D5-368DDDB74B65}"/>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2" name="圆角矩形 15">
            <a:extLst>
              <a:ext uri="{FF2B5EF4-FFF2-40B4-BE49-F238E27FC236}">
                <a16:creationId xmlns:a16="http://schemas.microsoft.com/office/drawing/2014/main" id="{322DA079-06B7-464E-87A6-509414CA8C2B}"/>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3" name="圆角矩形 16">
            <a:extLst>
              <a:ext uri="{FF2B5EF4-FFF2-40B4-BE49-F238E27FC236}">
                <a16:creationId xmlns:a16="http://schemas.microsoft.com/office/drawing/2014/main" id="{A79E71BD-53D7-47CB-A0B2-C66F6D479584}"/>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4" name="圆角矩形 17">
            <a:extLst>
              <a:ext uri="{FF2B5EF4-FFF2-40B4-BE49-F238E27FC236}">
                <a16:creationId xmlns:a16="http://schemas.microsoft.com/office/drawing/2014/main" id="{238317DC-A4FA-4A29-8661-F66DBF64C23F}"/>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1" name="矩形 60">
            <a:extLst>
              <a:ext uri="{FF2B5EF4-FFF2-40B4-BE49-F238E27FC236}">
                <a16:creationId xmlns:a16="http://schemas.microsoft.com/office/drawing/2014/main" id="{044B8645-7D57-4505-BFC0-9FAA69930F07}"/>
              </a:ext>
            </a:extLst>
          </p:cNvPr>
          <p:cNvSpPr/>
          <p:nvPr/>
        </p:nvSpPr>
        <p:spPr>
          <a:xfrm>
            <a:off x="2872543" y="921694"/>
            <a:ext cx="3387961" cy="310871"/>
          </a:xfrm>
          <a:prstGeom prst="rect">
            <a:avLst/>
          </a:prstGeom>
          <a:solidFill>
            <a:srgbClr val="03CCCE"/>
          </a:solidFill>
          <a:ln w="6350" cap="flat">
            <a:solidFill>
              <a:schemeClr val="bg1"/>
            </a:solidFill>
            <a:prstDash val="solid"/>
            <a:miter lim="800000"/>
          </a:ln>
        </p:spPr>
        <p:txBody>
          <a:bodyPr vert="horz" wrap="square" lIns="91440" tIns="45720" rIns="91440" bIns="45720" numCol="1" anchor="ctr" anchorCtr="0" compatLnSpc="1"/>
          <a:lstStyle/>
          <a:p>
            <a:pPr algn="ctr"/>
            <a:r>
              <a:rPr lang="en-US" altLang="zh-CN" sz="2000" dirty="0">
                <a:ln w="6350">
                  <a:noFill/>
                </a:ln>
                <a:solidFill>
                  <a:schemeClr val="bg1"/>
                </a:solidFill>
                <a:latin typeface="Impact" pitchFamily="34" charset="0"/>
                <a:ea typeface="微软雅黑" pitchFamily="34" charset="-122"/>
              </a:rPr>
              <a:t>Surface Creation Techniques</a:t>
            </a:r>
            <a:endParaRPr lang="zh-CN" altLang="en-US" sz="2000" dirty="0">
              <a:ln w="6350">
                <a:noFill/>
              </a:ln>
              <a:solidFill>
                <a:schemeClr val="bg1"/>
              </a:solidFill>
              <a:latin typeface="Impact" pitchFamily="34" charset="0"/>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14:presetBounceEnd="40000">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14:bounceEnd="40000">
                                          <p:cBhvr additive="base">
                                            <p:cTn id="7" dur="500" fill="hold"/>
                                            <p:tgtEl>
                                              <p:spTgt spid="4"/>
                                            </p:tgtEl>
                                            <p:attrNameLst>
                                              <p:attrName>ppt_x</p:attrName>
                                            </p:attrNameLst>
                                          </p:cBhvr>
                                          <p:tavLst>
                                            <p:tav tm="0">
                                              <p:val>
                                                <p:strVal val="#ppt_x"/>
                                              </p:val>
                                            </p:tav>
                                            <p:tav tm="100000">
                                              <p:val>
                                                <p:strVal val="#ppt_x"/>
                                              </p:val>
                                            </p:tav>
                                          </p:tavLst>
                                        </p:anim>
                                        <p:anim calcmode="lin" valueType="num" p14:bounceEnd="40000">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2" fill="hold" grpId="0" nodeType="withEffect">
                                      <p:stCondLst>
                                        <p:cond delay="500"/>
                                      </p:stCondLst>
                                      <p:childTnLst>
                                        <p:set>
                                          <p:cBhvr>
                                            <p:cTn id="10" dur="1" fill="hold">
                                              <p:stCondLst>
                                                <p:cond delay="0"/>
                                              </p:stCondLst>
                                            </p:cTn>
                                            <p:tgtEl>
                                              <p:spTgt spid="2133"/>
                                            </p:tgtEl>
                                            <p:attrNameLst>
                                              <p:attrName>style.visibility</p:attrName>
                                            </p:attrNameLst>
                                          </p:cBhvr>
                                          <p:to>
                                            <p:strVal val="visible"/>
                                          </p:to>
                                        </p:set>
                                        <p:anim calcmode="lin" valueType="num">
                                          <p:cBhvr additive="base">
                                            <p:cTn id="11" dur="500"/>
                                            <p:tgtEl>
                                              <p:spTgt spid="2133"/>
                                            </p:tgtEl>
                                            <p:attrNameLst>
                                              <p:attrName>ppt_x</p:attrName>
                                            </p:attrNameLst>
                                          </p:cBhvr>
                                          <p:tavLst>
                                            <p:tav tm="0">
                                              <p:val>
                                                <p:strVal val="#ppt_x+#ppt_w*1.125000"/>
                                              </p:val>
                                            </p:tav>
                                            <p:tav tm="100000">
                                              <p:val>
                                                <p:strVal val="#ppt_x"/>
                                              </p:val>
                                            </p:tav>
                                          </p:tavLst>
                                        </p:anim>
                                        <p:animEffect transition="in" filter="wipe(left)">
                                          <p:cBhvr>
                                            <p:cTn id="12" dur="500"/>
                                            <p:tgtEl>
                                              <p:spTgt spid="2133"/>
                                            </p:tgtEl>
                                          </p:cBhvr>
                                        </p:animEffect>
                                      </p:childTnLst>
                                    </p:cTn>
                                  </p:par>
                                  <p:par>
                                    <p:cTn id="13" presetID="53" presetClass="entr" presetSubtype="16" fill="hold" nodeType="withEffect">
                                      <p:stCondLst>
                                        <p:cond delay="1000"/>
                                      </p:stCondLst>
                                      <p:childTnLst>
                                        <p:set>
                                          <p:cBhvr>
                                            <p:cTn id="14" dur="1" fill="hold">
                                              <p:stCondLst>
                                                <p:cond delay="0"/>
                                              </p:stCondLst>
                                            </p:cTn>
                                            <p:tgtEl>
                                              <p:spTgt spid="101"/>
                                            </p:tgtEl>
                                            <p:attrNameLst>
                                              <p:attrName>style.visibility</p:attrName>
                                            </p:attrNameLst>
                                          </p:cBhvr>
                                          <p:to>
                                            <p:strVal val="visible"/>
                                          </p:to>
                                        </p:set>
                                        <p:anim calcmode="lin" valueType="num">
                                          <p:cBhvr>
                                            <p:cTn id="15" dur="300" fill="hold"/>
                                            <p:tgtEl>
                                              <p:spTgt spid="101"/>
                                            </p:tgtEl>
                                            <p:attrNameLst>
                                              <p:attrName>ppt_w</p:attrName>
                                            </p:attrNameLst>
                                          </p:cBhvr>
                                          <p:tavLst>
                                            <p:tav tm="0">
                                              <p:val>
                                                <p:fltVal val="0"/>
                                              </p:val>
                                            </p:tav>
                                            <p:tav tm="100000">
                                              <p:val>
                                                <p:strVal val="#ppt_w"/>
                                              </p:val>
                                            </p:tav>
                                          </p:tavLst>
                                        </p:anim>
                                        <p:anim calcmode="lin" valueType="num">
                                          <p:cBhvr>
                                            <p:cTn id="16" dur="300" fill="hold"/>
                                            <p:tgtEl>
                                              <p:spTgt spid="101"/>
                                            </p:tgtEl>
                                            <p:attrNameLst>
                                              <p:attrName>ppt_h</p:attrName>
                                            </p:attrNameLst>
                                          </p:cBhvr>
                                          <p:tavLst>
                                            <p:tav tm="0">
                                              <p:val>
                                                <p:fltVal val="0"/>
                                              </p:val>
                                            </p:tav>
                                            <p:tav tm="100000">
                                              <p:val>
                                                <p:strVal val="#ppt_h"/>
                                              </p:val>
                                            </p:tav>
                                          </p:tavLst>
                                        </p:anim>
                                        <p:animEffect transition="in" filter="fade">
                                          <p:cBhvr>
                                            <p:cTn id="17" dur="300"/>
                                            <p:tgtEl>
                                              <p:spTgt spid="101"/>
                                            </p:tgtEl>
                                          </p:cBhvr>
                                        </p:animEffect>
                                      </p:childTnLst>
                                    </p:cTn>
                                  </p:par>
                                  <p:par>
                                    <p:cTn id="18" presetID="6" presetClass="emph" presetSubtype="0" autoRev="1" fill="hold" nodeType="withEffect">
                                      <p:stCondLst>
                                        <p:cond delay="1300"/>
                                      </p:stCondLst>
                                      <p:childTnLst>
                                        <p:animScale>
                                          <p:cBhvr>
                                            <p:cTn id="19" dur="150" fill="hold"/>
                                            <p:tgtEl>
                                              <p:spTgt spid="101"/>
                                            </p:tgtEl>
                                          </p:cBhvr>
                                          <p:by x="110000" y="110000"/>
                                        </p:animScale>
                                      </p:childTnLst>
                                    </p:cTn>
                                  </p:par>
                                  <p:par>
                                    <p:cTn id="20" presetID="2" presetClass="entr" presetSubtype="8" fill="hold" grpId="0" nodeType="withEffect" p14:presetBounceEnd="60000">
                                      <p:stCondLst>
                                        <p:cond delay="1300"/>
                                      </p:stCondLst>
                                      <p:childTnLst>
                                        <p:set>
                                          <p:cBhvr>
                                            <p:cTn id="21" dur="1" fill="hold">
                                              <p:stCondLst>
                                                <p:cond delay="0"/>
                                              </p:stCondLst>
                                            </p:cTn>
                                            <p:tgtEl>
                                              <p:spTgt spid="159"/>
                                            </p:tgtEl>
                                            <p:attrNameLst>
                                              <p:attrName>style.visibility</p:attrName>
                                            </p:attrNameLst>
                                          </p:cBhvr>
                                          <p:to>
                                            <p:strVal val="visible"/>
                                          </p:to>
                                        </p:set>
                                        <p:anim calcmode="lin" valueType="num" p14:bounceEnd="60000">
                                          <p:cBhvr additive="base">
                                            <p:cTn id="22" dur="500" fill="hold"/>
                                            <p:tgtEl>
                                              <p:spTgt spid="159"/>
                                            </p:tgtEl>
                                            <p:attrNameLst>
                                              <p:attrName>ppt_x</p:attrName>
                                            </p:attrNameLst>
                                          </p:cBhvr>
                                          <p:tavLst>
                                            <p:tav tm="0">
                                              <p:val>
                                                <p:strVal val="0-#ppt_w/2"/>
                                              </p:val>
                                            </p:tav>
                                            <p:tav tm="100000">
                                              <p:val>
                                                <p:strVal val="#ppt_x"/>
                                              </p:val>
                                            </p:tav>
                                          </p:tavLst>
                                        </p:anim>
                                        <p:anim calcmode="lin" valueType="num" p14:bounceEnd="60000">
                                          <p:cBhvr additive="base">
                                            <p:cTn id="23" dur="500" fill="hold"/>
                                            <p:tgtEl>
                                              <p:spTgt spid="159"/>
                                            </p:tgtEl>
                                            <p:attrNameLst>
                                              <p:attrName>ppt_y</p:attrName>
                                            </p:attrNameLst>
                                          </p:cBhvr>
                                          <p:tavLst>
                                            <p:tav tm="0">
                                              <p:val>
                                                <p:strVal val="#ppt_y"/>
                                              </p:val>
                                            </p:tav>
                                            <p:tav tm="100000">
                                              <p:val>
                                                <p:strVal val="#ppt_y"/>
                                              </p:val>
                                            </p:tav>
                                          </p:tavLst>
                                        </p:anim>
                                      </p:childTnLst>
                                    </p:cTn>
                                  </p:par>
                                  <p:par>
                                    <p:cTn id="24" presetID="55" presetClass="entr" presetSubtype="0" fill="hold" grpId="0" nodeType="withEffect">
                                      <p:stCondLst>
                                        <p:cond delay="1700"/>
                                      </p:stCondLst>
                                      <p:childTnLst>
                                        <p:set>
                                          <p:cBhvr>
                                            <p:cTn id="25" dur="1" fill="hold">
                                              <p:stCondLst>
                                                <p:cond delay="0"/>
                                              </p:stCondLst>
                                            </p:cTn>
                                            <p:tgtEl>
                                              <p:spTgt spid="158"/>
                                            </p:tgtEl>
                                            <p:attrNameLst>
                                              <p:attrName>style.visibility</p:attrName>
                                            </p:attrNameLst>
                                          </p:cBhvr>
                                          <p:to>
                                            <p:strVal val="visible"/>
                                          </p:to>
                                        </p:set>
                                        <p:anim calcmode="lin" valueType="num">
                                          <p:cBhvr>
                                            <p:cTn id="26" dur="500" fill="hold"/>
                                            <p:tgtEl>
                                              <p:spTgt spid="158"/>
                                            </p:tgtEl>
                                            <p:attrNameLst>
                                              <p:attrName>ppt_w</p:attrName>
                                            </p:attrNameLst>
                                          </p:cBhvr>
                                          <p:tavLst>
                                            <p:tav tm="0">
                                              <p:val>
                                                <p:strVal val="#ppt_w*0.70"/>
                                              </p:val>
                                            </p:tav>
                                            <p:tav tm="100000">
                                              <p:val>
                                                <p:strVal val="#ppt_w"/>
                                              </p:val>
                                            </p:tav>
                                          </p:tavLst>
                                        </p:anim>
                                        <p:anim calcmode="lin" valueType="num">
                                          <p:cBhvr>
                                            <p:cTn id="27" dur="500" fill="hold"/>
                                            <p:tgtEl>
                                              <p:spTgt spid="158"/>
                                            </p:tgtEl>
                                            <p:attrNameLst>
                                              <p:attrName>ppt_h</p:attrName>
                                            </p:attrNameLst>
                                          </p:cBhvr>
                                          <p:tavLst>
                                            <p:tav tm="0">
                                              <p:val>
                                                <p:strVal val="#ppt_h"/>
                                              </p:val>
                                            </p:tav>
                                            <p:tav tm="100000">
                                              <p:val>
                                                <p:strVal val="#ppt_h"/>
                                              </p:val>
                                            </p:tav>
                                          </p:tavLst>
                                        </p:anim>
                                        <p:animEffect transition="in" filter="fade">
                                          <p:cBhvr>
                                            <p:cTn id="28" dur="500"/>
                                            <p:tgtEl>
                                              <p:spTgt spid="158"/>
                                            </p:tgtEl>
                                          </p:cBhvr>
                                        </p:animEffect>
                                      </p:childTnLst>
                                    </p:cTn>
                                  </p:par>
                                  <p:par>
                                    <p:cTn id="29" presetID="12" presetClass="entr" presetSubtype="8" fill="hold" grpId="0" nodeType="withEffect">
                                      <p:stCondLst>
                                        <p:cond delay="2200"/>
                                      </p:stCondLst>
                                      <p:childTnLst>
                                        <p:set>
                                          <p:cBhvr>
                                            <p:cTn id="30" dur="1" fill="hold">
                                              <p:stCondLst>
                                                <p:cond delay="0"/>
                                              </p:stCondLst>
                                            </p:cTn>
                                            <p:tgtEl>
                                              <p:spTgt spid="2135"/>
                                            </p:tgtEl>
                                            <p:attrNameLst>
                                              <p:attrName>style.visibility</p:attrName>
                                            </p:attrNameLst>
                                          </p:cBhvr>
                                          <p:to>
                                            <p:strVal val="visible"/>
                                          </p:to>
                                        </p:set>
                                        <p:anim calcmode="lin" valueType="num">
                                          <p:cBhvr additive="base">
                                            <p:cTn id="31" dur="500"/>
                                            <p:tgtEl>
                                              <p:spTgt spid="2135"/>
                                            </p:tgtEl>
                                            <p:attrNameLst>
                                              <p:attrName>ppt_x</p:attrName>
                                            </p:attrNameLst>
                                          </p:cBhvr>
                                          <p:tavLst>
                                            <p:tav tm="0">
                                              <p:val>
                                                <p:strVal val="#ppt_x-#ppt_w*1.125000"/>
                                              </p:val>
                                            </p:tav>
                                            <p:tav tm="100000">
                                              <p:val>
                                                <p:strVal val="#ppt_x"/>
                                              </p:val>
                                            </p:tav>
                                          </p:tavLst>
                                        </p:anim>
                                        <p:animEffect transition="in" filter="wipe(right)">
                                          <p:cBhvr>
                                            <p:cTn id="32" dur="500"/>
                                            <p:tgtEl>
                                              <p:spTgt spid="2135"/>
                                            </p:tgtEl>
                                          </p:cBhvr>
                                        </p:animEffect>
                                      </p:childTnLst>
                                    </p:cTn>
                                  </p:par>
                                  <p:par>
                                    <p:cTn id="33" presetID="53" presetClass="entr" presetSubtype="16" fill="hold" grpId="0" nodeType="withEffect">
                                      <p:stCondLst>
                                        <p:cond delay="2700"/>
                                      </p:stCondLst>
                                      <p:childTnLst>
                                        <p:set>
                                          <p:cBhvr>
                                            <p:cTn id="34" dur="1" fill="hold">
                                              <p:stCondLst>
                                                <p:cond delay="0"/>
                                              </p:stCondLst>
                                            </p:cTn>
                                            <p:tgtEl>
                                              <p:spTgt spid="2132"/>
                                            </p:tgtEl>
                                            <p:attrNameLst>
                                              <p:attrName>style.visibility</p:attrName>
                                            </p:attrNameLst>
                                          </p:cBhvr>
                                          <p:to>
                                            <p:strVal val="visible"/>
                                          </p:to>
                                        </p:set>
                                        <p:anim calcmode="lin" valueType="num">
                                          <p:cBhvr>
                                            <p:cTn id="35" dur="300" fill="hold"/>
                                            <p:tgtEl>
                                              <p:spTgt spid="2132"/>
                                            </p:tgtEl>
                                            <p:attrNameLst>
                                              <p:attrName>ppt_w</p:attrName>
                                            </p:attrNameLst>
                                          </p:cBhvr>
                                          <p:tavLst>
                                            <p:tav tm="0">
                                              <p:val>
                                                <p:fltVal val="0"/>
                                              </p:val>
                                            </p:tav>
                                            <p:tav tm="100000">
                                              <p:val>
                                                <p:strVal val="#ppt_w"/>
                                              </p:val>
                                            </p:tav>
                                          </p:tavLst>
                                        </p:anim>
                                        <p:anim calcmode="lin" valueType="num">
                                          <p:cBhvr>
                                            <p:cTn id="36" dur="300" fill="hold"/>
                                            <p:tgtEl>
                                              <p:spTgt spid="2132"/>
                                            </p:tgtEl>
                                            <p:attrNameLst>
                                              <p:attrName>ppt_h</p:attrName>
                                            </p:attrNameLst>
                                          </p:cBhvr>
                                          <p:tavLst>
                                            <p:tav tm="0">
                                              <p:val>
                                                <p:fltVal val="0"/>
                                              </p:val>
                                            </p:tav>
                                            <p:tav tm="100000">
                                              <p:val>
                                                <p:strVal val="#ppt_h"/>
                                              </p:val>
                                            </p:tav>
                                          </p:tavLst>
                                        </p:anim>
                                        <p:animEffect transition="in" filter="fade">
                                          <p:cBhvr>
                                            <p:cTn id="37" dur="300"/>
                                            <p:tgtEl>
                                              <p:spTgt spid="2132"/>
                                            </p:tgtEl>
                                          </p:cBhvr>
                                        </p:animEffect>
                                      </p:childTnLst>
                                    </p:cTn>
                                  </p:par>
                                  <p:par>
                                    <p:cTn id="38" presetID="6" presetClass="emph" presetSubtype="0" autoRev="1" fill="hold" grpId="1" nodeType="withEffect">
                                      <p:stCondLst>
                                        <p:cond delay="3000"/>
                                      </p:stCondLst>
                                      <p:childTnLst>
                                        <p:animScale>
                                          <p:cBhvr>
                                            <p:cTn id="39" dur="150" fill="hold"/>
                                            <p:tgtEl>
                                              <p:spTgt spid="2132"/>
                                            </p:tgtEl>
                                          </p:cBhvr>
                                          <p:by x="110000" y="110000"/>
                                        </p:animScale>
                                      </p:childTnLst>
                                    </p:cTn>
                                  </p:par>
                                  <p:par>
                                    <p:cTn id="40" presetID="2" presetClass="entr" presetSubtype="2" fill="hold" grpId="0" nodeType="withEffect" p14:presetBounceEnd="60000">
                                      <p:stCondLst>
                                        <p:cond delay="3000"/>
                                      </p:stCondLst>
                                      <p:childTnLst>
                                        <p:set>
                                          <p:cBhvr>
                                            <p:cTn id="41" dur="1" fill="hold">
                                              <p:stCondLst>
                                                <p:cond delay="0"/>
                                              </p:stCondLst>
                                            </p:cTn>
                                            <p:tgtEl>
                                              <p:spTgt spid="155"/>
                                            </p:tgtEl>
                                            <p:attrNameLst>
                                              <p:attrName>style.visibility</p:attrName>
                                            </p:attrNameLst>
                                          </p:cBhvr>
                                          <p:to>
                                            <p:strVal val="visible"/>
                                          </p:to>
                                        </p:set>
                                        <p:anim calcmode="lin" valueType="num" p14:bounceEnd="60000">
                                          <p:cBhvr additive="base">
                                            <p:cTn id="42" dur="500" fill="hold"/>
                                            <p:tgtEl>
                                              <p:spTgt spid="155"/>
                                            </p:tgtEl>
                                            <p:attrNameLst>
                                              <p:attrName>ppt_x</p:attrName>
                                            </p:attrNameLst>
                                          </p:cBhvr>
                                          <p:tavLst>
                                            <p:tav tm="0">
                                              <p:val>
                                                <p:strVal val="1+#ppt_w/2"/>
                                              </p:val>
                                            </p:tav>
                                            <p:tav tm="100000">
                                              <p:val>
                                                <p:strVal val="#ppt_x"/>
                                              </p:val>
                                            </p:tav>
                                          </p:tavLst>
                                        </p:anim>
                                        <p:anim calcmode="lin" valueType="num" p14:bounceEnd="60000">
                                          <p:cBhvr additive="base">
                                            <p:cTn id="43" dur="500" fill="hold"/>
                                            <p:tgtEl>
                                              <p:spTgt spid="155"/>
                                            </p:tgtEl>
                                            <p:attrNameLst>
                                              <p:attrName>ppt_y</p:attrName>
                                            </p:attrNameLst>
                                          </p:cBhvr>
                                          <p:tavLst>
                                            <p:tav tm="0">
                                              <p:val>
                                                <p:strVal val="#ppt_y"/>
                                              </p:val>
                                            </p:tav>
                                            <p:tav tm="100000">
                                              <p:val>
                                                <p:strVal val="#ppt_y"/>
                                              </p:val>
                                            </p:tav>
                                          </p:tavLst>
                                        </p:anim>
                                      </p:childTnLst>
                                    </p:cTn>
                                  </p:par>
                                  <p:par>
                                    <p:cTn id="44" presetID="55" presetClass="entr" presetSubtype="0" fill="hold" grpId="0" nodeType="withEffect">
                                      <p:stCondLst>
                                        <p:cond delay="3400"/>
                                      </p:stCondLst>
                                      <p:childTnLst>
                                        <p:set>
                                          <p:cBhvr>
                                            <p:cTn id="45" dur="1" fill="hold">
                                              <p:stCondLst>
                                                <p:cond delay="0"/>
                                              </p:stCondLst>
                                            </p:cTn>
                                            <p:tgtEl>
                                              <p:spTgt spid="154"/>
                                            </p:tgtEl>
                                            <p:attrNameLst>
                                              <p:attrName>style.visibility</p:attrName>
                                            </p:attrNameLst>
                                          </p:cBhvr>
                                          <p:to>
                                            <p:strVal val="visible"/>
                                          </p:to>
                                        </p:set>
                                        <p:anim calcmode="lin" valueType="num">
                                          <p:cBhvr>
                                            <p:cTn id="46" dur="500" fill="hold"/>
                                            <p:tgtEl>
                                              <p:spTgt spid="154"/>
                                            </p:tgtEl>
                                            <p:attrNameLst>
                                              <p:attrName>ppt_w</p:attrName>
                                            </p:attrNameLst>
                                          </p:cBhvr>
                                          <p:tavLst>
                                            <p:tav tm="0">
                                              <p:val>
                                                <p:strVal val="#ppt_w*0.70"/>
                                              </p:val>
                                            </p:tav>
                                            <p:tav tm="100000">
                                              <p:val>
                                                <p:strVal val="#ppt_w"/>
                                              </p:val>
                                            </p:tav>
                                          </p:tavLst>
                                        </p:anim>
                                        <p:anim calcmode="lin" valueType="num">
                                          <p:cBhvr>
                                            <p:cTn id="47" dur="500" fill="hold"/>
                                            <p:tgtEl>
                                              <p:spTgt spid="154"/>
                                            </p:tgtEl>
                                            <p:attrNameLst>
                                              <p:attrName>ppt_h</p:attrName>
                                            </p:attrNameLst>
                                          </p:cBhvr>
                                          <p:tavLst>
                                            <p:tav tm="0">
                                              <p:val>
                                                <p:strVal val="#ppt_h"/>
                                              </p:val>
                                            </p:tav>
                                            <p:tav tm="100000">
                                              <p:val>
                                                <p:strVal val="#ppt_h"/>
                                              </p:val>
                                            </p:tav>
                                          </p:tavLst>
                                        </p:anim>
                                        <p:animEffect transition="in" filter="fade">
                                          <p:cBhvr>
                                            <p:cTn id="48" dur="500"/>
                                            <p:tgtEl>
                                              <p:spTgt spid="154"/>
                                            </p:tgtEl>
                                          </p:cBhvr>
                                        </p:animEffect>
                                      </p:childTnLst>
                                    </p:cTn>
                                  </p:par>
                                  <p:par>
                                    <p:cTn id="49" presetID="47"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anim calcmode="lin" valueType="num">
                                          <p:cBhvr>
                                            <p:cTn id="52" dur="500" fill="hold"/>
                                            <p:tgtEl>
                                              <p:spTgt spid="61"/>
                                            </p:tgtEl>
                                            <p:attrNameLst>
                                              <p:attrName>ppt_x</p:attrName>
                                            </p:attrNameLst>
                                          </p:cBhvr>
                                          <p:tavLst>
                                            <p:tav tm="0">
                                              <p:val>
                                                <p:strVal val="#ppt_x"/>
                                              </p:val>
                                            </p:tav>
                                            <p:tav tm="100000">
                                              <p:val>
                                                <p:strVal val="#ppt_x"/>
                                              </p:val>
                                            </p:tav>
                                          </p:tavLst>
                                        </p:anim>
                                        <p:anim calcmode="lin" valueType="num">
                                          <p:cBhvr>
                                            <p:cTn id="53"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2" grpId="0" animBg="1"/>
          <p:bldP spid="2132" grpId="1" animBg="1"/>
          <p:bldP spid="2133" grpId="0" animBg="1"/>
          <p:bldP spid="2135" grpId="0" animBg="1"/>
          <p:bldP spid="154" grpId="0"/>
          <p:bldP spid="155" grpId="0" animBg="1"/>
          <p:bldP spid="158" grpId="0"/>
          <p:bldP spid="159" grpId="0" animBg="1"/>
          <p:bldP spid="6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additive="base">
                                            <p:cTn id="7" dur="500" fill="hold"/>
                                            <p:tgtEl>
                                              <p:spTgt spid="4"/>
                                            </p:tgtEl>
                                            <p:attrNameLst>
                                              <p:attrName>ppt_x</p:attrName>
                                            </p:attrNameLst>
                                          </p:cBhvr>
                                          <p:tavLst>
                                            <p:tav tm="0">
                                              <p:val>
                                                <p:strVal val="#ppt_x"/>
                                              </p:val>
                                            </p:tav>
                                            <p:tav tm="100000">
                                              <p:val>
                                                <p:strVal val="#ppt_x"/>
                                              </p:val>
                                            </p:tav>
                                          </p:tavLst>
                                        </p:anim>
                                        <p:anim calcmode="lin" valueType="num">
                                          <p:cBhvr additive="base">
                                            <p:cTn id="8" dur="500" fill="hold"/>
                                            <p:tgtEl>
                                              <p:spTgt spid="4"/>
                                            </p:tgtEl>
                                            <p:attrNameLst>
                                              <p:attrName>ppt_y</p:attrName>
                                            </p:attrNameLst>
                                          </p:cBhvr>
                                          <p:tavLst>
                                            <p:tav tm="0">
                                              <p:val>
                                                <p:strVal val="1+#ppt_h/2"/>
                                              </p:val>
                                            </p:tav>
                                            <p:tav tm="100000">
                                              <p:val>
                                                <p:strVal val="#ppt_y"/>
                                              </p:val>
                                            </p:tav>
                                          </p:tavLst>
                                        </p:anim>
                                      </p:childTnLst>
                                    </p:cTn>
                                  </p:par>
                                  <p:par>
                                    <p:cTn id="9" presetID="12" presetClass="entr" presetSubtype="2" fill="hold" grpId="0" nodeType="withEffect">
                                      <p:stCondLst>
                                        <p:cond delay="500"/>
                                      </p:stCondLst>
                                      <p:childTnLst>
                                        <p:set>
                                          <p:cBhvr>
                                            <p:cTn id="10" dur="1" fill="hold">
                                              <p:stCondLst>
                                                <p:cond delay="0"/>
                                              </p:stCondLst>
                                            </p:cTn>
                                            <p:tgtEl>
                                              <p:spTgt spid="2133"/>
                                            </p:tgtEl>
                                            <p:attrNameLst>
                                              <p:attrName>style.visibility</p:attrName>
                                            </p:attrNameLst>
                                          </p:cBhvr>
                                          <p:to>
                                            <p:strVal val="visible"/>
                                          </p:to>
                                        </p:set>
                                        <p:anim calcmode="lin" valueType="num">
                                          <p:cBhvr additive="base">
                                            <p:cTn id="11" dur="500"/>
                                            <p:tgtEl>
                                              <p:spTgt spid="2133"/>
                                            </p:tgtEl>
                                            <p:attrNameLst>
                                              <p:attrName>ppt_x</p:attrName>
                                            </p:attrNameLst>
                                          </p:cBhvr>
                                          <p:tavLst>
                                            <p:tav tm="0">
                                              <p:val>
                                                <p:strVal val="#ppt_x+#ppt_w*1.125000"/>
                                              </p:val>
                                            </p:tav>
                                            <p:tav tm="100000">
                                              <p:val>
                                                <p:strVal val="#ppt_x"/>
                                              </p:val>
                                            </p:tav>
                                          </p:tavLst>
                                        </p:anim>
                                        <p:animEffect transition="in" filter="wipe(left)">
                                          <p:cBhvr>
                                            <p:cTn id="12" dur="500"/>
                                            <p:tgtEl>
                                              <p:spTgt spid="2133"/>
                                            </p:tgtEl>
                                          </p:cBhvr>
                                        </p:animEffect>
                                      </p:childTnLst>
                                    </p:cTn>
                                  </p:par>
                                  <p:par>
                                    <p:cTn id="13" presetID="53" presetClass="entr" presetSubtype="16" fill="hold" nodeType="withEffect">
                                      <p:stCondLst>
                                        <p:cond delay="1000"/>
                                      </p:stCondLst>
                                      <p:childTnLst>
                                        <p:set>
                                          <p:cBhvr>
                                            <p:cTn id="14" dur="1" fill="hold">
                                              <p:stCondLst>
                                                <p:cond delay="0"/>
                                              </p:stCondLst>
                                            </p:cTn>
                                            <p:tgtEl>
                                              <p:spTgt spid="101"/>
                                            </p:tgtEl>
                                            <p:attrNameLst>
                                              <p:attrName>style.visibility</p:attrName>
                                            </p:attrNameLst>
                                          </p:cBhvr>
                                          <p:to>
                                            <p:strVal val="visible"/>
                                          </p:to>
                                        </p:set>
                                        <p:anim calcmode="lin" valueType="num">
                                          <p:cBhvr>
                                            <p:cTn id="15" dur="300" fill="hold"/>
                                            <p:tgtEl>
                                              <p:spTgt spid="101"/>
                                            </p:tgtEl>
                                            <p:attrNameLst>
                                              <p:attrName>ppt_w</p:attrName>
                                            </p:attrNameLst>
                                          </p:cBhvr>
                                          <p:tavLst>
                                            <p:tav tm="0">
                                              <p:val>
                                                <p:fltVal val="0"/>
                                              </p:val>
                                            </p:tav>
                                            <p:tav tm="100000">
                                              <p:val>
                                                <p:strVal val="#ppt_w"/>
                                              </p:val>
                                            </p:tav>
                                          </p:tavLst>
                                        </p:anim>
                                        <p:anim calcmode="lin" valueType="num">
                                          <p:cBhvr>
                                            <p:cTn id="16" dur="300" fill="hold"/>
                                            <p:tgtEl>
                                              <p:spTgt spid="101"/>
                                            </p:tgtEl>
                                            <p:attrNameLst>
                                              <p:attrName>ppt_h</p:attrName>
                                            </p:attrNameLst>
                                          </p:cBhvr>
                                          <p:tavLst>
                                            <p:tav tm="0">
                                              <p:val>
                                                <p:fltVal val="0"/>
                                              </p:val>
                                            </p:tav>
                                            <p:tav tm="100000">
                                              <p:val>
                                                <p:strVal val="#ppt_h"/>
                                              </p:val>
                                            </p:tav>
                                          </p:tavLst>
                                        </p:anim>
                                        <p:animEffect transition="in" filter="fade">
                                          <p:cBhvr>
                                            <p:cTn id="17" dur="300"/>
                                            <p:tgtEl>
                                              <p:spTgt spid="101"/>
                                            </p:tgtEl>
                                          </p:cBhvr>
                                        </p:animEffect>
                                      </p:childTnLst>
                                    </p:cTn>
                                  </p:par>
                                  <p:par>
                                    <p:cTn id="18" presetID="6" presetClass="emph" presetSubtype="0" autoRev="1" fill="hold" nodeType="withEffect">
                                      <p:stCondLst>
                                        <p:cond delay="1300"/>
                                      </p:stCondLst>
                                      <p:childTnLst>
                                        <p:animScale>
                                          <p:cBhvr>
                                            <p:cTn id="19" dur="150" fill="hold"/>
                                            <p:tgtEl>
                                              <p:spTgt spid="101"/>
                                            </p:tgtEl>
                                          </p:cBhvr>
                                          <p:by x="110000" y="110000"/>
                                        </p:animScale>
                                      </p:childTnLst>
                                    </p:cTn>
                                  </p:par>
                                  <p:par>
                                    <p:cTn id="20" presetID="2" presetClass="entr" presetSubtype="8" fill="hold" grpId="0" nodeType="withEffect">
                                      <p:stCondLst>
                                        <p:cond delay="1300"/>
                                      </p:stCondLst>
                                      <p:childTnLst>
                                        <p:set>
                                          <p:cBhvr>
                                            <p:cTn id="21" dur="1" fill="hold">
                                              <p:stCondLst>
                                                <p:cond delay="0"/>
                                              </p:stCondLst>
                                            </p:cTn>
                                            <p:tgtEl>
                                              <p:spTgt spid="159"/>
                                            </p:tgtEl>
                                            <p:attrNameLst>
                                              <p:attrName>style.visibility</p:attrName>
                                            </p:attrNameLst>
                                          </p:cBhvr>
                                          <p:to>
                                            <p:strVal val="visible"/>
                                          </p:to>
                                        </p:set>
                                        <p:anim calcmode="lin" valueType="num">
                                          <p:cBhvr additive="base">
                                            <p:cTn id="22" dur="500" fill="hold"/>
                                            <p:tgtEl>
                                              <p:spTgt spid="159"/>
                                            </p:tgtEl>
                                            <p:attrNameLst>
                                              <p:attrName>ppt_x</p:attrName>
                                            </p:attrNameLst>
                                          </p:cBhvr>
                                          <p:tavLst>
                                            <p:tav tm="0">
                                              <p:val>
                                                <p:strVal val="0-#ppt_w/2"/>
                                              </p:val>
                                            </p:tav>
                                            <p:tav tm="100000">
                                              <p:val>
                                                <p:strVal val="#ppt_x"/>
                                              </p:val>
                                            </p:tav>
                                          </p:tavLst>
                                        </p:anim>
                                        <p:anim calcmode="lin" valueType="num">
                                          <p:cBhvr additive="base">
                                            <p:cTn id="23" dur="500" fill="hold"/>
                                            <p:tgtEl>
                                              <p:spTgt spid="159"/>
                                            </p:tgtEl>
                                            <p:attrNameLst>
                                              <p:attrName>ppt_y</p:attrName>
                                            </p:attrNameLst>
                                          </p:cBhvr>
                                          <p:tavLst>
                                            <p:tav tm="0">
                                              <p:val>
                                                <p:strVal val="#ppt_y"/>
                                              </p:val>
                                            </p:tav>
                                            <p:tav tm="100000">
                                              <p:val>
                                                <p:strVal val="#ppt_y"/>
                                              </p:val>
                                            </p:tav>
                                          </p:tavLst>
                                        </p:anim>
                                      </p:childTnLst>
                                    </p:cTn>
                                  </p:par>
                                  <p:par>
                                    <p:cTn id="24" presetID="55" presetClass="entr" presetSubtype="0" fill="hold" grpId="0" nodeType="withEffect">
                                      <p:stCondLst>
                                        <p:cond delay="1700"/>
                                      </p:stCondLst>
                                      <p:childTnLst>
                                        <p:set>
                                          <p:cBhvr>
                                            <p:cTn id="25" dur="1" fill="hold">
                                              <p:stCondLst>
                                                <p:cond delay="0"/>
                                              </p:stCondLst>
                                            </p:cTn>
                                            <p:tgtEl>
                                              <p:spTgt spid="158"/>
                                            </p:tgtEl>
                                            <p:attrNameLst>
                                              <p:attrName>style.visibility</p:attrName>
                                            </p:attrNameLst>
                                          </p:cBhvr>
                                          <p:to>
                                            <p:strVal val="visible"/>
                                          </p:to>
                                        </p:set>
                                        <p:anim calcmode="lin" valueType="num">
                                          <p:cBhvr>
                                            <p:cTn id="26" dur="500" fill="hold"/>
                                            <p:tgtEl>
                                              <p:spTgt spid="158"/>
                                            </p:tgtEl>
                                            <p:attrNameLst>
                                              <p:attrName>ppt_w</p:attrName>
                                            </p:attrNameLst>
                                          </p:cBhvr>
                                          <p:tavLst>
                                            <p:tav tm="0">
                                              <p:val>
                                                <p:strVal val="#ppt_w*0.70"/>
                                              </p:val>
                                            </p:tav>
                                            <p:tav tm="100000">
                                              <p:val>
                                                <p:strVal val="#ppt_w"/>
                                              </p:val>
                                            </p:tav>
                                          </p:tavLst>
                                        </p:anim>
                                        <p:anim calcmode="lin" valueType="num">
                                          <p:cBhvr>
                                            <p:cTn id="27" dur="500" fill="hold"/>
                                            <p:tgtEl>
                                              <p:spTgt spid="158"/>
                                            </p:tgtEl>
                                            <p:attrNameLst>
                                              <p:attrName>ppt_h</p:attrName>
                                            </p:attrNameLst>
                                          </p:cBhvr>
                                          <p:tavLst>
                                            <p:tav tm="0">
                                              <p:val>
                                                <p:strVal val="#ppt_h"/>
                                              </p:val>
                                            </p:tav>
                                            <p:tav tm="100000">
                                              <p:val>
                                                <p:strVal val="#ppt_h"/>
                                              </p:val>
                                            </p:tav>
                                          </p:tavLst>
                                        </p:anim>
                                        <p:animEffect transition="in" filter="fade">
                                          <p:cBhvr>
                                            <p:cTn id="28" dur="500"/>
                                            <p:tgtEl>
                                              <p:spTgt spid="158"/>
                                            </p:tgtEl>
                                          </p:cBhvr>
                                        </p:animEffect>
                                      </p:childTnLst>
                                    </p:cTn>
                                  </p:par>
                                  <p:par>
                                    <p:cTn id="29" presetID="12" presetClass="entr" presetSubtype="8" fill="hold" grpId="0" nodeType="withEffect">
                                      <p:stCondLst>
                                        <p:cond delay="2200"/>
                                      </p:stCondLst>
                                      <p:childTnLst>
                                        <p:set>
                                          <p:cBhvr>
                                            <p:cTn id="30" dur="1" fill="hold">
                                              <p:stCondLst>
                                                <p:cond delay="0"/>
                                              </p:stCondLst>
                                            </p:cTn>
                                            <p:tgtEl>
                                              <p:spTgt spid="2135"/>
                                            </p:tgtEl>
                                            <p:attrNameLst>
                                              <p:attrName>style.visibility</p:attrName>
                                            </p:attrNameLst>
                                          </p:cBhvr>
                                          <p:to>
                                            <p:strVal val="visible"/>
                                          </p:to>
                                        </p:set>
                                        <p:anim calcmode="lin" valueType="num">
                                          <p:cBhvr additive="base">
                                            <p:cTn id="31" dur="500"/>
                                            <p:tgtEl>
                                              <p:spTgt spid="2135"/>
                                            </p:tgtEl>
                                            <p:attrNameLst>
                                              <p:attrName>ppt_x</p:attrName>
                                            </p:attrNameLst>
                                          </p:cBhvr>
                                          <p:tavLst>
                                            <p:tav tm="0">
                                              <p:val>
                                                <p:strVal val="#ppt_x-#ppt_w*1.125000"/>
                                              </p:val>
                                            </p:tav>
                                            <p:tav tm="100000">
                                              <p:val>
                                                <p:strVal val="#ppt_x"/>
                                              </p:val>
                                            </p:tav>
                                          </p:tavLst>
                                        </p:anim>
                                        <p:animEffect transition="in" filter="wipe(right)">
                                          <p:cBhvr>
                                            <p:cTn id="32" dur="500"/>
                                            <p:tgtEl>
                                              <p:spTgt spid="2135"/>
                                            </p:tgtEl>
                                          </p:cBhvr>
                                        </p:animEffect>
                                      </p:childTnLst>
                                    </p:cTn>
                                  </p:par>
                                  <p:par>
                                    <p:cTn id="33" presetID="53" presetClass="entr" presetSubtype="16" fill="hold" grpId="0" nodeType="withEffect">
                                      <p:stCondLst>
                                        <p:cond delay="2700"/>
                                      </p:stCondLst>
                                      <p:childTnLst>
                                        <p:set>
                                          <p:cBhvr>
                                            <p:cTn id="34" dur="1" fill="hold">
                                              <p:stCondLst>
                                                <p:cond delay="0"/>
                                              </p:stCondLst>
                                            </p:cTn>
                                            <p:tgtEl>
                                              <p:spTgt spid="2132"/>
                                            </p:tgtEl>
                                            <p:attrNameLst>
                                              <p:attrName>style.visibility</p:attrName>
                                            </p:attrNameLst>
                                          </p:cBhvr>
                                          <p:to>
                                            <p:strVal val="visible"/>
                                          </p:to>
                                        </p:set>
                                        <p:anim calcmode="lin" valueType="num">
                                          <p:cBhvr>
                                            <p:cTn id="35" dur="300" fill="hold"/>
                                            <p:tgtEl>
                                              <p:spTgt spid="2132"/>
                                            </p:tgtEl>
                                            <p:attrNameLst>
                                              <p:attrName>ppt_w</p:attrName>
                                            </p:attrNameLst>
                                          </p:cBhvr>
                                          <p:tavLst>
                                            <p:tav tm="0">
                                              <p:val>
                                                <p:fltVal val="0"/>
                                              </p:val>
                                            </p:tav>
                                            <p:tav tm="100000">
                                              <p:val>
                                                <p:strVal val="#ppt_w"/>
                                              </p:val>
                                            </p:tav>
                                          </p:tavLst>
                                        </p:anim>
                                        <p:anim calcmode="lin" valueType="num">
                                          <p:cBhvr>
                                            <p:cTn id="36" dur="300" fill="hold"/>
                                            <p:tgtEl>
                                              <p:spTgt spid="2132"/>
                                            </p:tgtEl>
                                            <p:attrNameLst>
                                              <p:attrName>ppt_h</p:attrName>
                                            </p:attrNameLst>
                                          </p:cBhvr>
                                          <p:tavLst>
                                            <p:tav tm="0">
                                              <p:val>
                                                <p:fltVal val="0"/>
                                              </p:val>
                                            </p:tav>
                                            <p:tav tm="100000">
                                              <p:val>
                                                <p:strVal val="#ppt_h"/>
                                              </p:val>
                                            </p:tav>
                                          </p:tavLst>
                                        </p:anim>
                                        <p:animEffect transition="in" filter="fade">
                                          <p:cBhvr>
                                            <p:cTn id="37" dur="300"/>
                                            <p:tgtEl>
                                              <p:spTgt spid="2132"/>
                                            </p:tgtEl>
                                          </p:cBhvr>
                                        </p:animEffect>
                                      </p:childTnLst>
                                    </p:cTn>
                                  </p:par>
                                  <p:par>
                                    <p:cTn id="38" presetID="6" presetClass="emph" presetSubtype="0" autoRev="1" fill="hold" grpId="1" nodeType="withEffect">
                                      <p:stCondLst>
                                        <p:cond delay="3000"/>
                                      </p:stCondLst>
                                      <p:childTnLst>
                                        <p:animScale>
                                          <p:cBhvr>
                                            <p:cTn id="39" dur="150" fill="hold"/>
                                            <p:tgtEl>
                                              <p:spTgt spid="2132"/>
                                            </p:tgtEl>
                                          </p:cBhvr>
                                          <p:by x="110000" y="110000"/>
                                        </p:animScale>
                                      </p:childTnLst>
                                    </p:cTn>
                                  </p:par>
                                  <p:par>
                                    <p:cTn id="40" presetID="2" presetClass="entr" presetSubtype="2" fill="hold" grpId="0" nodeType="withEffect">
                                      <p:stCondLst>
                                        <p:cond delay="3000"/>
                                      </p:stCondLst>
                                      <p:childTnLst>
                                        <p:set>
                                          <p:cBhvr>
                                            <p:cTn id="41" dur="1" fill="hold">
                                              <p:stCondLst>
                                                <p:cond delay="0"/>
                                              </p:stCondLst>
                                            </p:cTn>
                                            <p:tgtEl>
                                              <p:spTgt spid="155"/>
                                            </p:tgtEl>
                                            <p:attrNameLst>
                                              <p:attrName>style.visibility</p:attrName>
                                            </p:attrNameLst>
                                          </p:cBhvr>
                                          <p:to>
                                            <p:strVal val="visible"/>
                                          </p:to>
                                        </p:set>
                                        <p:anim calcmode="lin" valueType="num">
                                          <p:cBhvr additive="base">
                                            <p:cTn id="42" dur="500" fill="hold"/>
                                            <p:tgtEl>
                                              <p:spTgt spid="155"/>
                                            </p:tgtEl>
                                            <p:attrNameLst>
                                              <p:attrName>ppt_x</p:attrName>
                                            </p:attrNameLst>
                                          </p:cBhvr>
                                          <p:tavLst>
                                            <p:tav tm="0">
                                              <p:val>
                                                <p:strVal val="1+#ppt_w/2"/>
                                              </p:val>
                                            </p:tav>
                                            <p:tav tm="100000">
                                              <p:val>
                                                <p:strVal val="#ppt_x"/>
                                              </p:val>
                                            </p:tav>
                                          </p:tavLst>
                                        </p:anim>
                                        <p:anim calcmode="lin" valueType="num">
                                          <p:cBhvr additive="base">
                                            <p:cTn id="43" dur="500" fill="hold"/>
                                            <p:tgtEl>
                                              <p:spTgt spid="155"/>
                                            </p:tgtEl>
                                            <p:attrNameLst>
                                              <p:attrName>ppt_y</p:attrName>
                                            </p:attrNameLst>
                                          </p:cBhvr>
                                          <p:tavLst>
                                            <p:tav tm="0">
                                              <p:val>
                                                <p:strVal val="#ppt_y"/>
                                              </p:val>
                                            </p:tav>
                                            <p:tav tm="100000">
                                              <p:val>
                                                <p:strVal val="#ppt_y"/>
                                              </p:val>
                                            </p:tav>
                                          </p:tavLst>
                                        </p:anim>
                                      </p:childTnLst>
                                    </p:cTn>
                                  </p:par>
                                  <p:par>
                                    <p:cTn id="44" presetID="55" presetClass="entr" presetSubtype="0" fill="hold" grpId="0" nodeType="withEffect">
                                      <p:stCondLst>
                                        <p:cond delay="3400"/>
                                      </p:stCondLst>
                                      <p:childTnLst>
                                        <p:set>
                                          <p:cBhvr>
                                            <p:cTn id="45" dur="1" fill="hold">
                                              <p:stCondLst>
                                                <p:cond delay="0"/>
                                              </p:stCondLst>
                                            </p:cTn>
                                            <p:tgtEl>
                                              <p:spTgt spid="154"/>
                                            </p:tgtEl>
                                            <p:attrNameLst>
                                              <p:attrName>style.visibility</p:attrName>
                                            </p:attrNameLst>
                                          </p:cBhvr>
                                          <p:to>
                                            <p:strVal val="visible"/>
                                          </p:to>
                                        </p:set>
                                        <p:anim calcmode="lin" valueType="num">
                                          <p:cBhvr>
                                            <p:cTn id="46" dur="500" fill="hold"/>
                                            <p:tgtEl>
                                              <p:spTgt spid="154"/>
                                            </p:tgtEl>
                                            <p:attrNameLst>
                                              <p:attrName>ppt_w</p:attrName>
                                            </p:attrNameLst>
                                          </p:cBhvr>
                                          <p:tavLst>
                                            <p:tav tm="0">
                                              <p:val>
                                                <p:strVal val="#ppt_w*0.70"/>
                                              </p:val>
                                            </p:tav>
                                            <p:tav tm="100000">
                                              <p:val>
                                                <p:strVal val="#ppt_w"/>
                                              </p:val>
                                            </p:tav>
                                          </p:tavLst>
                                        </p:anim>
                                        <p:anim calcmode="lin" valueType="num">
                                          <p:cBhvr>
                                            <p:cTn id="47" dur="500" fill="hold"/>
                                            <p:tgtEl>
                                              <p:spTgt spid="154"/>
                                            </p:tgtEl>
                                            <p:attrNameLst>
                                              <p:attrName>ppt_h</p:attrName>
                                            </p:attrNameLst>
                                          </p:cBhvr>
                                          <p:tavLst>
                                            <p:tav tm="0">
                                              <p:val>
                                                <p:strVal val="#ppt_h"/>
                                              </p:val>
                                            </p:tav>
                                            <p:tav tm="100000">
                                              <p:val>
                                                <p:strVal val="#ppt_h"/>
                                              </p:val>
                                            </p:tav>
                                          </p:tavLst>
                                        </p:anim>
                                        <p:animEffect transition="in" filter="fade">
                                          <p:cBhvr>
                                            <p:cTn id="48" dur="500"/>
                                            <p:tgtEl>
                                              <p:spTgt spid="154"/>
                                            </p:tgtEl>
                                          </p:cBhvr>
                                        </p:animEffect>
                                      </p:childTnLst>
                                    </p:cTn>
                                  </p:par>
                                  <p:par>
                                    <p:cTn id="49" presetID="47" presetClass="entr" presetSubtype="0" fill="hold" grpId="0" nodeType="withEffect">
                                      <p:stCondLst>
                                        <p:cond delay="0"/>
                                      </p:stCondLst>
                                      <p:childTnLst>
                                        <p:set>
                                          <p:cBhvr>
                                            <p:cTn id="50" dur="1" fill="hold">
                                              <p:stCondLst>
                                                <p:cond delay="0"/>
                                              </p:stCondLst>
                                            </p:cTn>
                                            <p:tgtEl>
                                              <p:spTgt spid="61"/>
                                            </p:tgtEl>
                                            <p:attrNameLst>
                                              <p:attrName>style.visibility</p:attrName>
                                            </p:attrNameLst>
                                          </p:cBhvr>
                                          <p:to>
                                            <p:strVal val="visible"/>
                                          </p:to>
                                        </p:set>
                                        <p:animEffect transition="in" filter="fade">
                                          <p:cBhvr>
                                            <p:cTn id="51" dur="500"/>
                                            <p:tgtEl>
                                              <p:spTgt spid="61"/>
                                            </p:tgtEl>
                                          </p:cBhvr>
                                        </p:animEffect>
                                        <p:anim calcmode="lin" valueType="num">
                                          <p:cBhvr>
                                            <p:cTn id="52" dur="500" fill="hold"/>
                                            <p:tgtEl>
                                              <p:spTgt spid="61"/>
                                            </p:tgtEl>
                                            <p:attrNameLst>
                                              <p:attrName>ppt_x</p:attrName>
                                            </p:attrNameLst>
                                          </p:cBhvr>
                                          <p:tavLst>
                                            <p:tav tm="0">
                                              <p:val>
                                                <p:strVal val="#ppt_x"/>
                                              </p:val>
                                            </p:tav>
                                            <p:tav tm="100000">
                                              <p:val>
                                                <p:strVal val="#ppt_x"/>
                                              </p:val>
                                            </p:tav>
                                          </p:tavLst>
                                        </p:anim>
                                        <p:anim calcmode="lin" valueType="num">
                                          <p:cBhvr>
                                            <p:cTn id="53" dur="500" fill="hold"/>
                                            <p:tgtEl>
                                              <p:spTgt spid="6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32" grpId="0" animBg="1"/>
          <p:bldP spid="2132" grpId="1" animBg="1"/>
          <p:bldP spid="2133" grpId="0" animBg="1"/>
          <p:bldP spid="2135" grpId="0" animBg="1"/>
          <p:bldP spid="154" grpId="0"/>
          <p:bldP spid="155" grpId="0" animBg="1"/>
          <p:bldP spid="158" grpId="0"/>
          <p:bldP spid="159" grpId="0" animBg="1"/>
          <p:bldP spid="61" grpId="0" animBg="1"/>
        </p:bldLst>
      </p:timing>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extLst>
              <a:ext uri="{FF2B5EF4-FFF2-40B4-BE49-F238E27FC236}">
                <a16:creationId xmlns:a16="http://schemas.microsoft.com/office/drawing/2014/main" id="{DD26B169-DBFB-4A78-9B54-D98FD061E5A1}"/>
              </a:ext>
            </a:extLst>
          </p:cNvPr>
          <p:cNvSpPr/>
          <p:nvPr/>
        </p:nvSpPr>
        <p:spPr>
          <a:xfrm>
            <a:off x="2103934" y="378109"/>
            <a:ext cx="1243930"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Related Works</a:t>
            </a:r>
            <a:endParaRPr lang="zh-CN" altLang="en-US" sz="1200" dirty="0">
              <a:solidFill>
                <a:srgbClr val="03CCCE"/>
              </a:solidFill>
              <a:latin typeface="微软雅黑" pitchFamily="34" charset="-122"/>
              <a:ea typeface="微软雅黑" pitchFamily="34" charset="-122"/>
            </a:endParaRPr>
          </a:p>
        </p:txBody>
      </p:sp>
      <p:sp>
        <p:nvSpPr>
          <p:cNvPr id="10" name="圆角矩形 11">
            <a:extLst>
              <a:ext uri="{FF2B5EF4-FFF2-40B4-BE49-F238E27FC236}">
                <a16:creationId xmlns:a16="http://schemas.microsoft.com/office/drawing/2014/main" id="{B8C63A54-1F9F-4E9E-9A90-BD50ED88CCC7}"/>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1" name="圆角矩形 14">
            <a:extLst>
              <a:ext uri="{FF2B5EF4-FFF2-40B4-BE49-F238E27FC236}">
                <a16:creationId xmlns:a16="http://schemas.microsoft.com/office/drawing/2014/main" id="{E375D153-92EB-4D1C-98D5-368DDDB74B65}"/>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2" name="圆角矩形 15">
            <a:extLst>
              <a:ext uri="{FF2B5EF4-FFF2-40B4-BE49-F238E27FC236}">
                <a16:creationId xmlns:a16="http://schemas.microsoft.com/office/drawing/2014/main" id="{322DA079-06B7-464E-87A6-509414CA8C2B}"/>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3" name="圆角矩形 16">
            <a:extLst>
              <a:ext uri="{FF2B5EF4-FFF2-40B4-BE49-F238E27FC236}">
                <a16:creationId xmlns:a16="http://schemas.microsoft.com/office/drawing/2014/main" id="{A79E71BD-53D7-47CB-A0B2-C66F6D479584}"/>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4" name="圆角矩形 17">
            <a:extLst>
              <a:ext uri="{FF2B5EF4-FFF2-40B4-BE49-F238E27FC236}">
                <a16:creationId xmlns:a16="http://schemas.microsoft.com/office/drawing/2014/main" id="{238317DC-A4FA-4A29-8661-F66DBF64C23F}"/>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0" name="Freeform 20">
            <a:extLst>
              <a:ext uri="{FF2B5EF4-FFF2-40B4-BE49-F238E27FC236}">
                <a16:creationId xmlns:a16="http://schemas.microsoft.com/office/drawing/2014/main" id="{9DABAD54-0D0C-4CA7-BCBD-914ED8DBA541}"/>
              </a:ext>
            </a:extLst>
          </p:cNvPr>
          <p:cNvSpPr/>
          <p:nvPr/>
        </p:nvSpPr>
        <p:spPr bwMode="auto">
          <a:xfrm>
            <a:off x="2820480" y="1778868"/>
            <a:ext cx="1054320" cy="705076"/>
          </a:xfrm>
          <a:custGeom>
            <a:avLst/>
            <a:gdLst>
              <a:gd name="T0" fmla="*/ 880 w 1200"/>
              <a:gd name="T1" fmla="*/ 0 h 800"/>
              <a:gd name="T2" fmla="*/ 24 w 1200"/>
              <a:gd name="T3" fmla="*/ 0 h 800"/>
              <a:gd name="T4" fmla="*/ 0 w 1200"/>
              <a:gd name="T5" fmla="*/ 23 h 800"/>
              <a:gd name="T6" fmla="*/ 0 w 1200"/>
              <a:gd name="T7" fmla="*/ 479 h 800"/>
              <a:gd name="T8" fmla="*/ 320 w 1200"/>
              <a:gd name="T9" fmla="*/ 800 h 800"/>
              <a:gd name="T10" fmla="*/ 1176 w 1200"/>
              <a:gd name="T11" fmla="*/ 800 h 800"/>
              <a:gd name="T12" fmla="*/ 1200 w 1200"/>
              <a:gd name="T13" fmla="*/ 775 h 800"/>
              <a:gd name="T14" fmla="*/ 1200 w 1200"/>
              <a:gd name="T15" fmla="*/ 319 h 800"/>
              <a:gd name="T16" fmla="*/ 880 w 1200"/>
              <a:gd name="T17"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800">
                <a:moveTo>
                  <a:pt x="880" y="0"/>
                </a:moveTo>
                <a:cubicBezTo>
                  <a:pt x="24" y="0"/>
                  <a:pt x="24" y="0"/>
                  <a:pt x="24" y="0"/>
                </a:cubicBezTo>
                <a:cubicBezTo>
                  <a:pt x="11" y="0"/>
                  <a:pt x="0" y="10"/>
                  <a:pt x="0" y="23"/>
                </a:cubicBezTo>
                <a:cubicBezTo>
                  <a:pt x="0" y="479"/>
                  <a:pt x="0" y="479"/>
                  <a:pt x="0" y="479"/>
                </a:cubicBezTo>
                <a:cubicBezTo>
                  <a:pt x="0" y="656"/>
                  <a:pt x="144" y="800"/>
                  <a:pt x="320" y="800"/>
                </a:cubicBezTo>
                <a:cubicBezTo>
                  <a:pt x="1176" y="800"/>
                  <a:pt x="1176" y="800"/>
                  <a:pt x="1176" y="800"/>
                </a:cubicBezTo>
                <a:cubicBezTo>
                  <a:pt x="1190" y="800"/>
                  <a:pt x="1200" y="788"/>
                  <a:pt x="1200" y="775"/>
                </a:cubicBezTo>
                <a:cubicBezTo>
                  <a:pt x="1200" y="319"/>
                  <a:pt x="1200" y="319"/>
                  <a:pt x="1200" y="319"/>
                </a:cubicBezTo>
                <a:cubicBezTo>
                  <a:pt x="1200" y="142"/>
                  <a:pt x="1057" y="0"/>
                  <a:pt x="880" y="0"/>
                </a:cubicBezTo>
                <a:close/>
              </a:path>
            </a:pathLst>
          </a:custGeom>
          <a:solidFill>
            <a:srgbClr val="3C4157"/>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sp>
        <p:nvSpPr>
          <p:cNvPr id="31" name="Freeform 21">
            <a:extLst>
              <a:ext uri="{FF2B5EF4-FFF2-40B4-BE49-F238E27FC236}">
                <a16:creationId xmlns:a16="http://schemas.microsoft.com/office/drawing/2014/main" id="{48B146EB-5451-42D7-9846-D8F7A501D084}"/>
              </a:ext>
            </a:extLst>
          </p:cNvPr>
          <p:cNvSpPr/>
          <p:nvPr/>
        </p:nvSpPr>
        <p:spPr bwMode="auto">
          <a:xfrm>
            <a:off x="5245872" y="1778868"/>
            <a:ext cx="1054320" cy="705076"/>
          </a:xfrm>
          <a:custGeom>
            <a:avLst/>
            <a:gdLst>
              <a:gd name="T0" fmla="*/ 1174 w 1200"/>
              <a:gd name="T1" fmla="*/ 0 h 800"/>
              <a:gd name="T2" fmla="*/ 318 w 1200"/>
              <a:gd name="T3" fmla="*/ 0 h 800"/>
              <a:gd name="T4" fmla="*/ 0 w 1200"/>
              <a:gd name="T5" fmla="*/ 319 h 800"/>
              <a:gd name="T6" fmla="*/ 0 w 1200"/>
              <a:gd name="T7" fmla="*/ 775 h 800"/>
              <a:gd name="T8" fmla="*/ 22 w 1200"/>
              <a:gd name="T9" fmla="*/ 800 h 800"/>
              <a:gd name="T10" fmla="*/ 878 w 1200"/>
              <a:gd name="T11" fmla="*/ 800 h 800"/>
              <a:gd name="T12" fmla="*/ 1200 w 1200"/>
              <a:gd name="T13" fmla="*/ 479 h 800"/>
              <a:gd name="T14" fmla="*/ 1200 w 1200"/>
              <a:gd name="T15" fmla="*/ 23 h 800"/>
              <a:gd name="T16" fmla="*/ 1174 w 1200"/>
              <a:gd name="T17" fmla="*/ 0 h 8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200" h="800">
                <a:moveTo>
                  <a:pt x="1174" y="0"/>
                </a:moveTo>
                <a:cubicBezTo>
                  <a:pt x="318" y="0"/>
                  <a:pt x="318" y="0"/>
                  <a:pt x="318" y="0"/>
                </a:cubicBezTo>
                <a:cubicBezTo>
                  <a:pt x="141" y="0"/>
                  <a:pt x="0" y="142"/>
                  <a:pt x="0" y="319"/>
                </a:cubicBezTo>
                <a:cubicBezTo>
                  <a:pt x="0" y="775"/>
                  <a:pt x="0" y="775"/>
                  <a:pt x="0" y="775"/>
                </a:cubicBezTo>
                <a:cubicBezTo>
                  <a:pt x="0" y="788"/>
                  <a:pt x="9" y="800"/>
                  <a:pt x="22" y="800"/>
                </a:cubicBezTo>
                <a:cubicBezTo>
                  <a:pt x="878" y="800"/>
                  <a:pt x="878" y="800"/>
                  <a:pt x="878" y="800"/>
                </a:cubicBezTo>
                <a:cubicBezTo>
                  <a:pt x="1055" y="800"/>
                  <a:pt x="1200" y="656"/>
                  <a:pt x="1200" y="479"/>
                </a:cubicBezTo>
                <a:cubicBezTo>
                  <a:pt x="1200" y="23"/>
                  <a:pt x="1200" y="23"/>
                  <a:pt x="1200" y="23"/>
                </a:cubicBezTo>
                <a:cubicBezTo>
                  <a:pt x="1200" y="10"/>
                  <a:pt x="1187" y="0"/>
                  <a:pt x="1174" y="0"/>
                </a:cubicBezTo>
                <a:close/>
              </a:path>
            </a:pathLst>
          </a:custGeom>
          <a:solidFill>
            <a:srgbClr val="3C4157"/>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b="1">
              <a:ln w="6350">
                <a:noFill/>
              </a:ln>
              <a:gradFill flip="none" rotWithShape="1">
                <a:gsLst>
                  <a:gs pos="73000">
                    <a:srgbClr val="00C373"/>
                  </a:gs>
                  <a:gs pos="88000">
                    <a:srgbClr val="08ECDB"/>
                  </a:gs>
                  <a:gs pos="29000">
                    <a:srgbClr val="00C373"/>
                  </a:gs>
                  <a:gs pos="72000">
                    <a:srgbClr val="08ECDB"/>
                  </a:gs>
                </a:gsLst>
                <a:lin ang="1200000" scaled="0"/>
                <a:tileRect/>
              </a:gradFill>
              <a:effectLst>
                <a:innerShdw blurRad="63500" dist="50800" dir="16200000">
                  <a:prstClr val="black">
                    <a:alpha val="50000"/>
                  </a:prstClr>
                </a:innerShdw>
              </a:effectLst>
              <a:latin typeface="Impact" pitchFamily="34" charset="0"/>
              <a:ea typeface="微软雅黑" pitchFamily="34" charset="-122"/>
            </a:endParaRPr>
          </a:p>
        </p:txBody>
      </p:sp>
      <p:grpSp>
        <p:nvGrpSpPr>
          <p:cNvPr id="32" name="组合 31">
            <a:extLst>
              <a:ext uri="{FF2B5EF4-FFF2-40B4-BE49-F238E27FC236}">
                <a16:creationId xmlns:a16="http://schemas.microsoft.com/office/drawing/2014/main" id="{5AAA4211-1B00-4213-A21F-B9BB32F2C3C1}"/>
              </a:ext>
            </a:extLst>
          </p:cNvPr>
          <p:cNvGrpSpPr/>
          <p:nvPr/>
        </p:nvGrpSpPr>
        <p:grpSpPr>
          <a:xfrm>
            <a:off x="3695819" y="1626344"/>
            <a:ext cx="1751052" cy="2924532"/>
            <a:chOff x="3695819" y="1490836"/>
            <a:chExt cx="1751052" cy="2924532"/>
          </a:xfrm>
          <a:solidFill>
            <a:srgbClr val="2A95F1"/>
          </a:solidFill>
          <a:effectLst/>
        </p:grpSpPr>
        <p:sp>
          <p:nvSpPr>
            <p:cNvPr id="33" name="Freeform 24">
              <a:extLst>
                <a:ext uri="{FF2B5EF4-FFF2-40B4-BE49-F238E27FC236}">
                  <a16:creationId xmlns:a16="http://schemas.microsoft.com/office/drawing/2014/main" id="{EC5A1701-753D-47CE-9663-2E94B8F3F087}"/>
                </a:ext>
              </a:extLst>
            </p:cNvPr>
            <p:cNvSpPr/>
            <p:nvPr/>
          </p:nvSpPr>
          <p:spPr bwMode="auto">
            <a:xfrm>
              <a:off x="3949898" y="1746880"/>
              <a:ext cx="1241584" cy="1721584"/>
            </a:xfrm>
            <a:custGeom>
              <a:avLst/>
              <a:gdLst>
                <a:gd name="T0" fmla="*/ 811 w 948"/>
                <a:gd name="T1" fmla="*/ 852 h 1311"/>
                <a:gd name="T2" fmla="*/ 718 w 948"/>
                <a:gd name="T3" fmla="*/ 1002 h 1311"/>
                <a:gd name="T4" fmla="*/ 626 w 948"/>
                <a:gd name="T5" fmla="*/ 1247 h 1311"/>
                <a:gd name="T6" fmla="*/ 544 w 948"/>
                <a:gd name="T7" fmla="*/ 1311 h 1311"/>
                <a:gd name="T8" fmla="*/ 405 w 948"/>
                <a:gd name="T9" fmla="*/ 1311 h 1311"/>
                <a:gd name="T10" fmla="*/ 322 w 948"/>
                <a:gd name="T11" fmla="*/ 1247 h 1311"/>
                <a:gd name="T12" fmla="*/ 230 w 948"/>
                <a:gd name="T13" fmla="*/ 1002 h 1311"/>
                <a:gd name="T14" fmla="*/ 138 w 948"/>
                <a:gd name="T15" fmla="*/ 852 h 1311"/>
                <a:gd name="T16" fmla="*/ 0 w 948"/>
                <a:gd name="T17" fmla="*/ 442 h 1311"/>
                <a:gd name="T18" fmla="*/ 136 w 948"/>
                <a:gd name="T19" fmla="*/ 135 h 1311"/>
                <a:gd name="T20" fmla="*/ 474 w 948"/>
                <a:gd name="T21" fmla="*/ 0 h 1311"/>
                <a:gd name="T22" fmla="*/ 812 w 948"/>
                <a:gd name="T23" fmla="*/ 135 h 1311"/>
                <a:gd name="T24" fmla="*/ 948 w 948"/>
                <a:gd name="T25" fmla="*/ 442 h 1311"/>
                <a:gd name="T26" fmla="*/ 811 w 948"/>
                <a:gd name="T27" fmla="*/ 852 h 13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48" h="1311">
                  <a:moveTo>
                    <a:pt x="811" y="852"/>
                  </a:moveTo>
                  <a:cubicBezTo>
                    <a:pt x="782" y="896"/>
                    <a:pt x="749" y="946"/>
                    <a:pt x="718" y="1002"/>
                  </a:cubicBezTo>
                  <a:cubicBezTo>
                    <a:pt x="672" y="1087"/>
                    <a:pt x="644" y="1171"/>
                    <a:pt x="626" y="1247"/>
                  </a:cubicBezTo>
                  <a:cubicBezTo>
                    <a:pt x="617" y="1285"/>
                    <a:pt x="583" y="1311"/>
                    <a:pt x="544" y="1311"/>
                  </a:cubicBezTo>
                  <a:cubicBezTo>
                    <a:pt x="405" y="1311"/>
                    <a:pt x="405" y="1311"/>
                    <a:pt x="405" y="1311"/>
                  </a:cubicBezTo>
                  <a:cubicBezTo>
                    <a:pt x="365" y="1311"/>
                    <a:pt x="332" y="1285"/>
                    <a:pt x="322" y="1247"/>
                  </a:cubicBezTo>
                  <a:cubicBezTo>
                    <a:pt x="305" y="1171"/>
                    <a:pt x="276" y="1087"/>
                    <a:pt x="230" y="1002"/>
                  </a:cubicBezTo>
                  <a:cubicBezTo>
                    <a:pt x="199" y="946"/>
                    <a:pt x="166" y="896"/>
                    <a:pt x="138" y="852"/>
                  </a:cubicBezTo>
                  <a:cubicBezTo>
                    <a:pt x="55" y="727"/>
                    <a:pt x="0" y="644"/>
                    <a:pt x="0" y="442"/>
                  </a:cubicBezTo>
                  <a:cubicBezTo>
                    <a:pt x="0" y="328"/>
                    <a:pt x="49" y="219"/>
                    <a:pt x="136" y="135"/>
                  </a:cubicBezTo>
                  <a:cubicBezTo>
                    <a:pt x="227" y="48"/>
                    <a:pt x="347" y="0"/>
                    <a:pt x="474" y="0"/>
                  </a:cubicBezTo>
                  <a:cubicBezTo>
                    <a:pt x="601" y="0"/>
                    <a:pt x="721" y="48"/>
                    <a:pt x="812" y="135"/>
                  </a:cubicBezTo>
                  <a:cubicBezTo>
                    <a:pt x="900" y="219"/>
                    <a:pt x="948" y="328"/>
                    <a:pt x="948" y="442"/>
                  </a:cubicBezTo>
                  <a:cubicBezTo>
                    <a:pt x="948" y="644"/>
                    <a:pt x="893" y="727"/>
                    <a:pt x="811" y="852"/>
                  </a:cubicBezTo>
                  <a:close/>
                </a:path>
              </a:pathLst>
            </a:custGeom>
            <a:noFill/>
            <a:ln>
              <a:noFill/>
            </a:ln>
            <a:effectLst/>
          </p:spPr>
          <p:txBody>
            <a:bodyPr vert="horz" wrap="square" lIns="91440" tIns="45720" rIns="91440" bIns="45720" numCol="1" anchor="t" anchorCtr="0" compatLnSpc="1"/>
            <a:lstStyle/>
            <a:p>
              <a:endParaRPr lang="zh-CN" altLang="en-US"/>
            </a:p>
          </p:txBody>
        </p:sp>
        <p:grpSp>
          <p:nvGrpSpPr>
            <p:cNvPr id="34" name="组合 33">
              <a:extLst>
                <a:ext uri="{FF2B5EF4-FFF2-40B4-BE49-F238E27FC236}">
                  <a16:creationId xmlns:a16="http://schemas.microsoft.com/office/drawing/2014/main" id="{B485E16E-1989-4396-B0EF-4E6250EEC697}"/>
                </a:ext>
              </a:extLst>
            </p:cNvPr>
            <p:cNvGrpSpPr/>
            <p:nvPr/>
          </p:nvGrpSpPr>
          <p:grpSpPr>
            <a:xfrm>
              <a:off x="3695819" y="1490836"/>
              <a:ext cx="1751052" cy="2924532"/>
              <a:chOff x="3695819" y="1490836"/>
              <a:chExt cx="1751052" cy="2924532"/>
            </a:xfrm>
            <a:grpFill/>
          </p:grpSpPr>
          <p:sp>
            <p:nvSpPr>
              <p:cNvPr id="35" name="Freeform 25">
                <a:extLst>
                  <a:ext uri="{FF2B5EF4-FFF2-40B4-BE49-F238E27FC236}">
                    <a16:creationId xmlns:a16="http://schemas.microsoft.com/office/drawing/2014/main" id="{28FE9E6F-D5D2-4E76-A387-CE75D5F664B7}"/>
                  </a:ext>
                </a:extLst>
              </p:cNvPr>
              <p:cNvSpPr>
                <a:spLocks noEditPoints="1"/>
              </p:cNvSpPr>
              <p:nvPr/>
            </p:nvSpPr>
            <p:spPr bwMode="auto">
              <a:xfrm>
                <a:off x="3695819" y="1490836"/>
                <a:ext cx="1751052" cy="2233672"/>
              </a:xfrm>
              <a:custGeom>
                <a:avLst/>
                <a:gdLst>
                  <a:gd name="T0" fmla="*/ 668 w 1337"/>
                  <a:gd name="T1" fmla="*/ 0 h 1701"/>
                  <a:gd name="T2" fmla="*/ 0 w 1337"/>
                  <a:gd name="T3" fmla="*/ 637 h 1701"/>
                  <a:gd name="T4" fmla="*/ 253 w 1337"/>
                  <a:gd name="T5" fmla="*/ 1290 h 1701"/>
                  <a:gd name="T6" fmla="*/ 348 w 1337"/>
                  <a:gd name="T7" fmla="*/ 1623 h 1701"/>
                  <a:gd name="T8" fmla="*/ 432 w 1337"/>
                  <a:gd name="T9" fmla="*/ 1701 h 1701"/>
                  <a:gd name="T10" fmla="*/ 668 w 1337"/>
                  <a:gd name="T11" fmla="*/ 1701 h 1701"/>
                  <a:gd name="T12" fmla="*/ 904 w 1337"/>
                  <a:gd name="T13" fmla="*/ 1701 h 1701"/>
                  <a:gd name="T14" fmla="*/ 988 w 1337"/>
                  <a:gd name="T15" fmla="*/ 1623 h 1701"/>
                  <a:gd name="T16" fmla="*/ 1084 w 1337"/>
                  <a:gd name="T17" fmla="*/ 1290 h 1701"/>
                  <a:gd name="T18" fmla="*/ 1337 w 1337"/>
                  <a:gd name="T19" fmla="*/ 637 h 1701"/>
                  <a:gd name="T20" fmla="*/ 668 w 1337"/>
                  <a:gd name="T21" fmla="*/ 0 h 1701"/>
                  <a:gd name="T22" fmla="*/ 1005 w 1337"/>
                  <a:gd name="T23" fmla="*/ 1047 h 1701"/>
                  <a:gd name="T24" fmla="*/ 912 w 1337"/>
                  <a:gd name="T25" fmla="*/ 1197 h 1701"/>
                  <a:gd name="T26" fmla="*/ 820 w 1337"/>
                  <a:gd name="T27" fmla="*/ 1442 h 1701"/>
                  <a:gd name="T28" fmla="*/ 738 w 1337"/>
                  <a:gd name="T29" fmla="*/ 1506 h 1701"/>
                  <a:gd name="T30" fmla="*/ 599 w 1337"/>
                  <a:gd name="T31" fmla="*/ 1506 h 1701"/>
                  <a:gd name="T32" fmla="*/ 516 w 1337"/>
                  <a:gd name="T33" fmla="*/ 1442 h 1701"/>
                  <a:gd name="T34" fmla="*/ 424 w 1337"/>
                  <a:gd name="T35" fmla="*/ 1197 h 1701"/>
                  <a:gd name="T36" fmla="*/ 332 w 1337"/>
                  <a:gd name="T37" fmla="*/ 1047 h 1701"/>
                  <a:gd name="T38" fmla="*/ 194 w 1337"/>
                  <a:gd name="T39" fmla="*/ 637 h 1701"/>
                  <a:gd name="T40" fmla="*/ 330 w 1337"/>
                  <a:gd name="T41" fmla="*/ 330 h 1701"/>
                  <a:gd name="T42" fmla="*/ 668 w 1337"/>
                  <a:gd name="T43" fmla="*/ 195 h 1701"/>
                  <a:gd name="T44" fmla="*/ 1006 w 1337"/>
                  <a:gd name="T45" fmla="*/ 330 h 1701"/>
                  <a:gd name="T46" fmla="*/ 1142 w 1337"/>
                  <a:gd name="T47" fmla="*/ 637 h 1701"/>
                  <a:gd name="T48" fmla="*/ 1005 w 1337"/>
                  <a:gd name="T49" fmla="*/ 1047 h 17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1337" h="1701">
                    <a:moveTo>
                      <a:pt x="668" y="0"/>
                    </a:moveTo>
                    <a:cubicBezTo>
                      <a:pt x="299" y="0"/>
                      <a:pt x="0" y="293"/>
                      <a:pt x="0" y="637"/>
                    </a:cubicBezTo>
                    <a:cubicBezTo>
                      <a:pt x="0" y="981"/>
                      <a:pt x="142" y="1087"/>
                      <a:pt x="253" y="1290"/>
                    </a:cubicBezTo>
                    <a:cubicBezTo>
                      <a:pt x="321" y="1417"/>
                      <a:pt x="342" y="1545"/>
                      <a:pt x="348" y="1623"/>
                    </a:cubicBezTo>
                    <a:cubicBezTo>
                      <a:pt x="352" y="1667"/>
                      <a:pt x="388" y="1701"/>
                      <a:pt x="432" y="1701"/>
                    </a:cubicBezTo>
                    <a:cubicBezTo>
                      <a:pt x="668" y="1701"/>
                      <a:pt x="668" y="1701"/>
                      <a:pt x="668" y="1701"/>
                    </a:cubicBezTo>
                    <a:cubicBezTo>
                      <a:pt x="904" y="1701"/>
                      <a:pt x="904" y="1701"/>
                      <a:pt x="904" y="1701"/>
                    </a:cubicBezTo>
                    <a:cubicBezTo>
                      <a:pt x="948" y="1701"/>
                      <a:pt x="985" y="1667"/>
                      <a:pt x="988" y="1623"/>
                    </a:cubicBezTo>
                    <a:cubicBezTo>
                      <a:pt x="994" y="1545"/>
                      <a:pt x="1015" y="1417"/>
                      <a:pt x="1084" y="1290"/>
                    </a:cubicBezTo>
                    <a:cubicBezTo>
                      <a:pt x="1194" y="1087"/>
                      <a:pt x="1337" y="981"/>
                      <a:pt x="1337" y="637"/>
                    </a:cubicBezTo>
                    <a:cubicBezTo>
                      <a:pt x="1337" y="293"/>
                      <a:pt x="1037" y="0"/>
                      <a:pt x="668" y="0"/>
                    </a:cubicBezTo>
                    <a:close/>
                    <a:moveTo>
                      <a:pt x="1005" y="1047"/>
                    </a:moveTo>
                    <a:cubicBezTo>
                      <a:pt x="976" y="1091"/>
                      <a:pt x="943" y="1141"/>
                      <a:pt x="912" y="1197"/>
                    </a:cubicBezTo>
                    <a:cubicBezTo>
                      <a:pt x="866" y="1282"/>
                      <a:pt x="838" y="1366"/>
                      <a:pt x="820" y="1442"/>
                    </a:cubicBezTo>
                    <a:cubicBezTo>
                      <a:pt x="811" y="1480"/>
                      <a:pt x="777" y="1506"/>
                      <a:pt x="738" y="1506"/>
                    </a:cubicBezTo>
                    <a:cubicBezTo>
                      <a:pt x="599" y="1506"/>
                      <a:pt x="599" y="1506"/>
                      <a:pt x="599" y="1506"/>
                    </a:cubicBezTo>
                    <a:cubicBezTo>
                      <a:pt x="559" y="1506"/>
                      <a:pt x="526" y="1480"/>
                      <a:pt x="516" y="1442"/>
                    </a:cubicBezTo>
                    <a:cubicBezTo>
                      <a:pt x="499" y="1366"/>
                      <a:pt x="470" y="1282"/>
                      <a:pt x="424" y="1197"/>
                    </a:cubicBezTo>
                    <a:cubicBezTo>
                      <a:pt x="393" y="1141"/>
                      <a:pt x="360" y="1091"/>
                      <a:pt x="332" y="1047"/>
                    </a:cubicBezTo>
                    <a:cubicBezTo>
                      <a:pt x="249" y="922"/>
                      <a:pt x="194" y="839"/>
                      <a:pt x="194" y="637"/>
                    </a:cubicBezTo>
                    <a:cubicBezTo>
                      <a:pt x="194" y="523"/>
                      <a:pt x="243" y="414"/>
                      <a:pt x="330" y="330"/>
                    </a:cubicBezTo>
                    <a:cubicBezTo>
                      <a:pt x="421" y="243"/>
                      <a:pt x="541" y="195"/>
                      <a:pt x="668" y="195"/>
                    </a:cubicBezTo>
                    <a:cubicBezTo>
                      <a:pt x="795" y="195"/>
                      <a:pt x="915" y="243"/>
                      <a:pt x="1006" y="330"/>
                    </a:cubicBezTo>
                    <a:cubicBezTo>
                      <a:pt x="1094" y="414"/>
                      <a:pt x="1142" y="523"/>
                      <a:pt x="1142" y="637"/>
                    </a:cubicBezTo>
                    <a:cubicBezTo>
                      <a:pt x="1142" y="839"/>
                      <a:pt x="1087" y="922"/>
                      <a:pt x="1005" y="1047"/>
                    </a:cubicBezTo>
                    <a:close/>
                  </a:path>
                </a:pathLst>
              </a:custGeom>
              <a:solidFill>
                <a:srgbClr val="03CCC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36" name="Freeform 26">
                <a:extLst>
                  <a:ext uri="{FF2B5EF4-FFF2-40B4-BE49-F238E27FC236}">
                    <a16:creationId xmlns:a16="http://schemas.microsoft.com/office/drawing/2014/main" id="{146BE3F9-0BB6-4799-B232-D29BE023DC01}"/>
                  </a:ext>
                </a:extLst>
              </p:cNvPr>
              <p:cNvSpPr/>
              <p:nvPr/>
            </p:nvSpPr>
            <p:spPr bwMode="auto">
              <a:xfrm>
                <a:off x="4154210" y="3767727"/>
                <a:ext cx="832961" cy="186631"/>
              </a:xfrm>
              <a:custGeom>
                <a:avLst/>
                <a:gdLst>
                  <a:gd name="T0" fmla="*/ 565 w 636"/>
                  <a:gd name="T1" fmla="*/ 0 h 142"/>
                  <a:gd name="T2" fmla="*/ 71 w 636"/>
                  <a:gd name="T3" fmla="*/ 0 h 142"/>
                  <a:gd name="T4" fmla="*/ 0 w 636"/>
                  <a:gd name="T5" fmla="*/ 71 h 142"/>
                  <a:gd name="T6" fmla="*/ 71 w 636"/>
                  <a:gd name="T7" fmla="*/ 142 h 142"/>
                  <a:gd name="T8" fmla="*/ 565 w 636"/>
                  <a:gd name="T9" fmla="*/ 142 h 142"/>
                  <a:gd name="T10" fmla="*/ 636 w 636"/>
                  <a:gd name="T11" fmla="*/ 71 h 142"/>
                  <a:gd name="T12" fmla="*/ 565 w 636"/>
                  <a:gd name="T13" fmla="*/ 0 h 142"/>
                </a:gdLst>
                <a:ahLst/>
                <a:cxnLst>
                  <a:cxn ang="0">
                    <a:pos x="T0" y="T1"/>
                  </a:cxn>
                  <a:cxn ang="0">
                    <a:pos x="T2" y="T3"/>
                  </a:cxn>
                  <a:cxn ang="0">
                    <a:pos x="T4" y="T5"/>
                  </a:cxn>
                  <a:cxn ang="0">
                    <a:pos x="T6" y="T7"/>
                  </a:cxn>
                  <a:cxn ang="0">
                    <a:pos x="T8" y="T9"/>
                  </a:cxn>
                  <a:cxn ang="0">
                    <a:pos x="T10" y="T11"/>
                  </a:cxn>
                  <a:cxn ang="0">
                    <a:pos x="T12" y="T13"/>
                  </a:cxn>
                </a:cxnLst>
                <a:rect l="0" t="0" r="r" b="b"/>
                <a:pathLst>
                  <a:path w="636" h="142">
                    <a:moveTo>
                      <a:pt x="565" y="0"/>
                    </a:moveTo>
                    <a:cubicBezTo>
                      <a:pt x="71" y="0"/>
                      <a:pt x="71" y="0"/>
                      <a:pt x="71" y="0"/>
                    </a:cubicBezTo>
                    <a:cubicBezTo>
                      <a:pt x="32" y="0"/>
                      <a:pt x="0" y="32"/>
                      <a:pt x="0" y="71"/>
                    </a:cubicBezTo>
                    <a:cubicBezTo>
                      <a:pt x="0" y="110"/>
                      <a:pt x="32" y="142"/>
                      <a:pt x="71" y="142"/>
                    </a:cubicBezTo>
                    <a:cubicBezTo>
                      <a:pt x="565" y="142"/>
                      <a:pt x="565" y="142"/>
                      <a:pt x="565" y="142"/>
                    </a:cubicBezTo>
                    <a:cubicBezTo>
                      <a:pt x="604" y="142"/>
                      <a:pt x="636" y="110"/>
                      <a:pt x="636" y="71"/>
                    </a:cubicBezTo>
                    <a:cubicBezTo>
                      <a:pt x="636" y="32"/>
                      <a:pt x="604" y="0"/>
                      <a:pt x="565" y="0"/>
                    </a:cubicBezTo>
                    <a:close/>
                  </a:path>
                </a:pathLst>
              </a:custGeom>
              <a:solidFill>
                <a:srgbClr val="03CCC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37" name="Freeform 27">
                <a:extLst>
                  <a:ext uri="{FF2B5EF4-FFF2-40B4-BE49-F238E27FC236}">
                    <a16:creationId xmlns:a16="http://schemas.microsoft.com/office/drawing/2014/main" id="{CF7DC848-79DF-4A68-BBCC-F99E9C3A47C4}"/>
                  </a:ext>
                </a:extLst>
              </p:cNvPr>
              <p:cNvSpPr/>
              <p:nvPr/>
            </p:nvSpPr>
            <p:spPr bwMode="auto">
              <a:xfrm>
                <a:off x="4154210" y="3997577"/>
                <a:ext cx="832961" cy="187940"/>
              </a:xfrm>
              <a:custGeom>
                <a:avLst/>
                <a:gdLst>
                  <a:gd name="T0" fmla="*/ 565 w 636"/>
                  <a:gd name="T1" fmla="*/ 0 h 143"/>
                  <a:gd name="T2" fmla="*/ 71 w 636"/>
                  <a:gd name="T3" fmla="*/ 0 h 143"/>
                  <a:gd name="T4" fmla="*/ 0 w 636"/>
                  <a:gd name="T5" fmla="*/ 71 h 143"/>
                  <a:gd name="T6" fmla="*/ 71 w 636"/>
                  <a:gd name="T7" fmla="*/ 143 h 143"/>
                  <a:gd name="T8" fmla="*/ 565 w 636"/>
                  <a:gd name="T9" fmla="*/ 143 h 143"/>
                  <a:gd name="T10" fmla="*/ 636 w 636"/>
                  <a:gd name="T11" fmla="*/ 71 h 143"/>
                  <a:gd name="T12" fmla="*/ 565 w 636"/>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636" h="143">
                    <a:moveTo>
                      <a:pt x="565" y="0"/>
                    </a:moveTo>
                    <a:cubicBezTo>
                      <a:pt x="71" y="0"/>
                      <a:pt x="71" y="0"/>
                      <a:pt x="71" y="0"/>
                    </a:cubicBezTo>
                    <a:cubicBezTo>
                      <a:pt x="32" y="0"/>
                      <a:pt x="0" y="32"/>
                      <a:pt x="0" y="71"/>
                    </a:cubicBezTo>
                    <a:cubicBezTo>
                      <a:pt x="0" y="111"/>
                      <a:pt x="32" y="143"/>
                      <a:pt x="71" y="143"/>
                    </a:cubicBezTo>
                    <a:cubicBezTo>
                      <a:pt x="565" y="143"/>
                      <a:pt x="565" y="143"/>
                      <a:pt x="565" y="143"/>
                    </a:cubicBezTo>
                    <a:cubicBezTo>
                      <a:pt x="604" y="143"/>
                      <a:pt x="636" y="111"/>
                      <a:pt x="636" y="71"/>
                    </a:cubicBezTo>
                    <a:cubicBezTo>
                      <a:pt x="636" y="32"/>
                      <a:pt x="604" y="0"/>
                      <a:pt x="565" y="0"/>
                    </a:cubicBezTo>
                    <a:close/>
                  </a:path>
                </a:pathLst>
              </a:custGeom>
              <a:solidFill>
                <a:srgbClr val="03CCC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sp>
            <p:nvSpPr>
              <p:cNvPr id="38" name="Freeform 28">
                <a:extLst>
                  <a:ext uri="{FF2B5EF4-FFF2-40B4-BE49-F238E27FC236}">
                    <a16:creationId xmlns:a16="http://schemas.microsoft.com/office/drawing/2014/main" id="{44752DFF-2397-4028-B329-D2C12ED537DF}"/>
                  </a:ext>
                </a:extLst>
              </p:cNvPr>
              <p:cNvSpPr/>
              <p:nvPr/>
            </p:nvSpPr>
            <p:spPr bwMode="auto">
              <a:xfrm>
                <a:off x="4286488" y="4227428"/>
                <a:ext cx="569714" cy="187940"/>
              </a:xfrm>
              <a:custGeom>
                <a:avLst/>
                <a:gdLst>
                  <a:gd name="T0" fmla="*/ 363 w 435"/>
                  <a:gd name="T1" fmla="*/ 0 h 143"/>
                  <a:gd name="T2" fmla="*/ 71 w 435"/>
                  <a:gd name="T3" fmla="*/ 0 h 143"/>
                  <a:gd name="T4" fmla="*/ 0 w 435"/>
                  <a:gd name="T5" fmla="*/ 71 h 143"/>
                  <a:gd name="T6" fmla="*/ 71 w 435"/>
                  <a:gd name="T7" fmla="*/ 143 h 143"/>
                  <a:gd name="T8" fmla="*/ 363 w 435"/>
                  <a:gd name="T9" fmla="*/ 143 h 143"/>
                  <a:gd name="T10" fmla="*/ 435 w 435"/>
                  <a:gd name="T11" fmla="*/ 71 h 143"/>
                  <a:gd name="T12" fmla="*/ 363 w 435"/>
                  <a:gd name="T13" fmla="*/ 0 h 143"/>
                </a:gdLst>
                <a:ahLst/>
                <a:cxnLst>
                  <a:cxn ang="0">
                    <a:pos x="T0" y="T1"/>
                  </a:cxn>
                  <a:cxn ang="0">
                    <a:pos x="T2" y="T3"/>
                  </a:cxn>
                  <a:cxn ang="0">
                    <a:pos x="T4" y="T5"/>
                  </a:cxn>
                  <a:cxn ang="0">
                    <a:pos x="T6" y="T7"/>
                  </a:cxn>
                  <a:cxn ang="0">
                    <a:pos x="T8" y="T9"/>
                  </a:cxn>
                  <a:cxn ang="0">
                    <a:pos x="T10" y="T11"/>
                  </a:cxn>
                  <a:cxn ang="0">
                    <a:pos x="T12" y="T13"/>
                  </a:cxn>
                </a:cxnLst>
                <a:rect l="0" t="0" r="r" b="b"/>
                <a:pathLst>
                  <a:path w="435" h="143">
                    <a:moveTo>
                      <a:pt x="363" y="0"/>
                    </a:moveTo>
                    <a:cubicBezTo>
                      <a:pt x="71" y="0"/>
                      <a:pt x="71" y="0"/>
                      <a:pt x="71" y="0"/>
                    </a:cubicBezTo>
                    <a:cubicBezTo>
                      <a:pt x="32" y="0"/>
                      <a:pt x="0" y="32"/>
                      <a:pt x="0" y="71"/>
                    </a:cubicBezTo>
                    <a:cubicBezTo>
                      <a:pt x="0" y="111"/>
                      <a:pt x="32" y="143"/>
                      <a:pt x="71" y="143"/>
                    </a:cubicBezTo>
                    <a:cubicBezTo>
                      <a:pt x="363" y="143"/>
                      <a:pt x="363" y="143"/>
                      <a:pt x="363" y="143"/>
                    </a:cubicBezTo>
                    <a:cubicBezTo>
                      <a:pt x="403" y="143"/>
                      <a:pt x="435" y="111"/>
                      <a:pt x="435" y="71"/>
                    </a:cubicBezTo>
                    <a:cubicBezTo>
                      <a:pt x="435" y="32"/>
                      <a:pt x="403" y="0"/>
                      <a:pt x="363" y="0"/>
                    </a:cubicBezTo>
                    <a:close/>
                  </a:path>
                </a:pathLst>
              </a:custGeom>
              <a:solidFill>
                <a:srgbClr val="03CCCE"/>
              </a:solidFill>
              <a:ln w="6350">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a:ln w="6350">
                    <a:noFill/>
                  </a:ln>
                  <a:solidFill>
                    <a:schemeClr val="bg1"/>
                  </a:solidFill>
                  <a:latin typeface="Impact" pitchFamily="34" charset="0"/>
                  <a:ea typeface="微软雅黑" pitchFamily="34" charset="-122"/>
                </a:endParaRPr>
              </a:p>
            </p:txBody>
          </p:sp>
        </p:grpSp>
      </p:grpSp>
      <p:sp>
        <p:nvSpPr>
          <p:cNvPr id="39" name="Freeform 29">
            <a:extLst>
              <a:ext uri="{FF2B5EF4-FFF2-40B4-BE49-F238E27FC236}">
                <a16:creationId xmlns:a16="http://schemas.microsoft.com/office/drawing/2014/main" id="{425CA7F6-3A98-4B46-81B3-E7EB8297BB78}"/>
              </a:ext>
            </a:extLst>
          </p:cNvPr>
          <p:cNvSpPr>
            <a:spLocks noEditPoints="1"/>
          </p:cNvSpPr>
          <p:nvPr/>
        </p:nvSpPr>
        <p:spPr bwMode="auto">
          <a:xfrm>
            <a:off x="4408836" y="2735581"/>
            <a:ext cx="323710" cy="335934"/>
          </a:xfrm>
          <a:custGeom>
            <a:avLst/>
            <a:gdLst>
              <a:gd name="T0" fmla="*/ 132 w 278"/>
              <a:gd name="T1" fmla="*/ 287 h 288"/>
              <a:gd name="T2" fmla="*/ 146 w 278"/>
              <a:gd name="T3" fmla="*/ 287 h 288"/>
              <a:gd name="T4" fmla="*/ 159 w 278"/>
              <a:gd name="T5" fmla="*/ 242 h 288"/>
              <a:gd name="T6" fmla="*/ 177 w 278"/>
              <a:gd name="T7" fmla="*/ 234 h 288"/>
              <a:gd name="T8" fmla="*/ 213 w 278"/>
              <a:gd name="T9" fmla="*/ 264 h 288"/>
              <a:gd name="T10" fmla="*/ 229 w 278"/>
              <a:gd name="T11" fmla="*/ 256 h 288"/>
              <a:gd name="T12" fmla="*/ 213 w 278"/>
              <a:gd name="T13" fmla="*/ 211 h 288"/>
              <a:gd name="T14" fmla="*/ 222 w 278"/>
              <a:gd name="T15" fmla="*/ 195 h 288"/>
              <a:gd name="T16" fmla="*/ 269 w 278"/>
              <a:gd name="T17" fmla="*/ 198 h 288"/>
              <a:gd name="T18" fmla="*/ 278 w 278"/>
              <a:gd name="T19" fmla="*/ 181 h 288"/>
              <a:gd name="T20" fmla="*/ 239 w 278"/>
              <a:gd name="T21" fmla="*/ 155 h 288"/>
              <a:gd name="T22" fmla="*/ 237 w 278"/>
              <a:gd name="T23" fmla="*/ 136 h 288"/>
              <a:gd name="T24" fmla="*/ 276 w 278"/>
              <a:gd name="T25" fmla="*/ 111 h 288"/>
              <a:gd name="T26" fmla="*/ 274 w 278"/>
              <a:gd name="T27" fmla="*/ 93 h 288"/>
              <a:gd name="T28" fmla="*/ 226 w 278"/>
              <a:gd name="T29" fmla="*/ 95 h 288"/>
              <a:gd name="T30" fmla="*/ 213 w 278"/>
              <a:gd name="T31" fmla="*/ 80 h 288"/>
              <a:gd name="T32" fmla="*/ 231 w 278"/>
              <a:gd name="T33" fmla="*/ 37 h 288"/>
              <a:gd name="T34" fmla="*/ 218 w 278"/>
              <a:gd name="T35" fmla="*/ 24 h 288"/>
              <a:gd name="T36" fmla="*/ 181 w 278"/>
              <a:gd name="T37" fmla="*/ 53 h 288"/>
              <a:gd name="T38" fmla="*/ 162 w 278"/>
              <a:gd name="T39" fmla="*/ 49 h 288"/>
              <a:gd name="T40" fmla="*/ 150 w 278"/>
              <a:gd name="T41" fmla="*/ 3 h 288"/>
              <a:gd name="T42" fmla="*/ 132 w 278"/>
              <a:gd name="T43" fmla="*/ 0 h 288"/>
              <a:gd name="T44" fmla="*/ 119 w 278"/>
              <a:gd name="T45" fmla="*/ 46 h 288"/>
              <a:gd name="T46" fmla="*/ 102 w 278"/>
              <a:gd name="T47" fmla="*/ 53 h 288"/>
              <a:gd name="T48" fmla="*/ 65 w 278"/>
              <a:gd name="T49" fmla="*/ 24 h 288"/>
              <a:gd name="T50" fmla="*/ 49 w 278"/>
              <a:gd name="T51" fmla="*/ 32 h 288"/>
              <a:gd name="T52" fmla="*/ 65 w 278"/>
              <a:gd name="T53" fmla="*/ 76 h 288"/>
              <a:gd name="T54" fmla="*/ 56 w 278"/>
              <a:gd name="T55" fmla="*/ 93 h 288"/>
              <a:gd name="T56" fmla="*/ 9 w 278"/>
              <a:gd name="T57" fmla="*/ 90 h 288"/>
              <a:gd name="T58" fmla="*/ 0 w 278"/>
              <a:gd name="T59" fmla="*/ 106 h 288"/>
              <a:gd name="T60" fmla="*/ 40 w 278"/>
              <a:gd name="T61" fmla="*/ 132 h 288"/>
              <a:gd name="T62" fmla="*/ 42 w 278"/>
              <a:gd name="T63" fmla="*/ 151 h 288"/>
              <a:gd name="T64" fmla="*/ 2 w 278"/>
              <a:gd name="T65" fmla="*/ 177 h 288"/>
              <a:gd name="T66" fmla="*/ 5 w 278"/>
              <a:gd name="T67" fmla="*/ 195 h 288"/>
              <a:gd name="T68" fmla="*/ 52 w 278"/>
              <a:gd name="T69" fmla="*/ 193 h 288"/>
              <a:gd name="T70" fmla="*/ 65 w 278"/>
              <a:gd name="T71" fmla="*/ 207 h 288"/>
              <a:gd name="T72" fmla="*/ 48 w 278"/>
              <a:gd name="T73" fmla="*/ 251 h 288"/>
              <a:gd name="T74" fmla="*/ 60 w 278"/>
              <a:gd name="T75" fmla="*/ 264 h 288"/>
              <a:gd name="T76" fmla="*/ 98 w 278"/>
              <a:gd name="T77" fmla="*/ 235 h 288"/>
              <a:gd name="T78" fmla="*/ 116 w 278"/>
              <a:gd name="T79" fmla="*/ 239 h 288"/>
              <a:gd name="T80" fmla="*/ 128 w 278"/>
              <a:gd name="T81" fmla="*/ 284 h 288"/>
              <a:gd name="T82" fmla="*/ 139 w 278"/>
              <a:gd name="T83" fmla="*/ 75 h 288"/>
              <a:gd name="T84" fmla="*/ 139 w 278"/>
              <a:gd name="T85" fmla="*/ 213 h 28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278" h="288">
                <a:moveTo>
                  <a:pt x="128" y="284"/>
                </a:moveTo>
                <a:cubicBezTo>
                  <a:pt x="129" y="286"/>
                  <a:pt x="130" y="287"/>
                  <a:pt x="132" y="287"/>
                </a:cubicBezTo>
                <a:cubicBezTo>
                  <a:pt x="134" y="288"/>
                  <a:pt x="137" y="288"/>
                  <a:pt x="139" y="288"/>
                </a:cubicBezTo>
                <a:cubicBezTo>
                  <a:pt x="142" y="288"/>
                  <a:pt x="144" y="288"/>
                  <a:pt x="146" y="287"/>
                </a:cubicBezTo>
                <a:cubicBezTo>
                  <a:pt x="148" y="287"/>
                  <a:pt x="150" y="286"/>
                  <a:pt x="150" y="284"/>
                </a:cubicBezTo>
                <a:cubicBezTo>
                  <a:pt x="159" y="242"/>
                  <a:pt x="159" y="242"/>
                  <a:pt x="159" y="242"/>
                </a:cubicBezTo>
                <a:cubicBezTo>
                  <a:pt x="159" y="240"/>
                  <a:pt x="160" y="239"/>
                  <a:pt x="162" y="239"/>
                </a:cubicBezTo>
                <a:cubicBezTo>
                  <a:pt x="167" y="238"/>
                  <a:pt x="172" y="236"/>
                  <a:pt x="177" y="234"/>
                </a:cubicBezTo>
                <a:cubicBezTo>
                  <a:pt x="178" y="234"/>
                  <a:pt x="180" y="234"/>
                  <a:pt x="181" y="235"/>
                </a:cubicBezTo>
                <a:cubicBezTo>
                  <a:pt x="213" y="264"/>
                  <a:pt x="213" y="264"/>
                  <a:pt x="213" y="264"/>
                </a:cubicBezTo>
                <a:cubicBezTo>
                  <a:pt x="214" y="265"/>
                  <a:pt x="216" y="265"/>
                  <a:pt x="218" y="264"/>
                </a:cubicBezTo>
                <a:cubicBezTo>
                  <a:pt x="222" y="262"/>
                  <a:pt x="226" y="259"/>
                  <a:pt x="229" y="256"/>
                </a:cubicBezTo>
                <a:cubicBezTo>
                  <a:pt x="231" y="255"/>
                  <a:pt x="231" y="253"/>
                  <a:pt x="231" y="251"/>
                </a:cubicBezTo>
                <a:cubicBezTo>
                  <a:pt x="213" y="211"/>
                  <a:pt x="213" y="211"/>
                  <a:pt x="213" y="211"/>
                </a:cubicBezTo>
                <a:cubicBezTo>
                  <a:pt x="212" y="210"/>
                  <a:pt x="212" y="208"/>
                  <a:pt x="213" y="207"/>
                </a:cubicBezTo>
                <a:cubicBezTo>
                  <a:pt x="217" y="203"/>
                  <a:pt x="220" y="199"/>
                  <a:pt x="222" y="195"/>
                </a:cubicBezTo>
                <a:cubicBezTo>
                  <a:pt x="223" y="194"/>
                  <a:pt x="225" y="193"/>
                  <a:pt x="226" y="193"/>
                </a:cubicBezTo>
                <a:cubicBezTo>
                  <a:pt x="269" y="198"/>
                  <a:pt x="269" y="198"/>
                  <a:pt x="269" y="198"/>
                </a:cubicBezTo>
                <a:cubicBezTo>
                  <a:pt x="271" y="198"/>
                  <a:pt x="273" y="197"/>
                  <a:pt x="273" y="195"/>
                </a:cubicBezTo>
                <a:cubicBezTo>
                  <a:pt x="278" y="181"/>
                  <a:pt x="278" y="181"/>
                  <a:pt x="278" y="181"/>
                </a:cubicBezTo>
                <a:cubicBezTo>
                  <a:pt x="278" y="180"/>
                  <a:pt x="278" y="178"/>
                  <a:pt x="276" y="177"/>
                </a:cubicBezTo>
                <a:cubicBezTo>
                  <a:pt x="239" y="155"/>
                  <a:pt x="239" y="155"/>
                  <a:pt x="239" y="155"/>
                </a:cubicBezTo>
                <a:cubicBezTo>
                  <a:pt x="237" y="154"/>
                  <a:pt x="236" y="153"/>
                  <a:pt x="237" y="151"/>
                </a:cubicBezTo>
                <a:cubicBezTo>
                  <a:pt x="237" y="146"/>
                  <a:pt x="237" y="141"/>
                  <a:pt x="237" y="136"/>
                </a:cubicBezTo>
                <a:cubicBezTo>
                  <a:pt x="236" y="135"/>
                  <a:pt x="237" y="133"/>
                  <a:pt x="239" y="132"/>
                </a:cubicBezTo>
                <a:cubicBezTo>
                  <a:pt x="276" y="111"/>
                  <a:pt x="276" y="111"/>
                  <a:pt x="276" y="111"/>
                </a:cubicBezTo>
                <a:cubicBezTo>
                  <a:pt x="278" y="110"/>
                  <a:pt x="278" y="108"/>
                  <a:pt x="278" y="106"/>
                </a:cubicBezTo>
                <a:cubicBezTo>
                  <a:pt x="277" y="102"/>
                  <a:pt x="275" y="97"/>
                  <a:pt x="274" y="93"/>
                </a:cubicBezTo>
                <a:cubicBezTo>
                  <a:pt x="273" y="91"/>
                  <a:pt x="271" y="90"/>
                  <a:pt x="269" y="90"/>
                </a:cubicBezTo>
                <a:cubicBezTo>
                  <a:pt x="226" y="95"/>
                  <a:pt x="226" y="95"/>
                  <a:pt x="226" y="95"/>
                </a:cubicBezTo>
                <a:cubicBezTo>
                  <a:pt x="225" y="95"/>
                  <a:pt x="223" y="94"/>
                  <a:pt x="223" y="93"/>
                </a:cubicBezTo>
                <a:cubicBezTo>
                  <a:pt x="220" y="88"/>
                  <a:pt x="217" y="84"/>
                  <a:pt x="213" y="80"/>
                </a:cubicBezTo>
                <a:cubicBezTo>
                  <a:pt x="213" y="79"/>
                  <a:pt x="212" y="78"/>
                  <a:pt x="213" y="76"/>
                </a:cubicBezTo>
                <a:cubicBezTo>
                  <a:pt x="231" y="37"/>
                  <a:pt x="231" y="37"/>
                  <a:pt x="231" y="37"/>
                </a:cubicBezTo>
                <a:cubicBezTo>
                  <a:pt x="231" y="35"/>
                  <a:pt x="231" y="33"/>
                  <a:pt x="229" y="32"/>
                </a:cubicBezTo>
                <a:cubicBezTo>
                  <a:pt x="218" y="24"/>
                  <a:pt x="218" y="24"/>
                  <a:pt x="218" y="24"/>
                </a:cubicBezTo>
                <a:cubicBezTo>
                  <a:pt x="216" y="22"/>
                  <a:pt x="214" y="23"/>
                  <a:pt x="213" y="24"/>
                </a:cubicBezTo>
                <a:cubicBezTo>
                  <a:pt x="181" y="53"/>
                  <a:pt x="181" y="53"/>
                  <a:pt x="181" y="53"/>
                </a:cubicBezTo>
                <a:cubicBezTo>
                  <a:pt x="180" y="54"/>
                  <a:pt x="178" y="54"/>
                  <a:pt x="177" y="53"/>
                </a:cubicBezTo>
                <a:cubicBezTo>
                  <a:pt x="172" y="52"/>
                  <a:pt x="167" y="50"/>
                  <a:pt x="162" y="49"/>
                </a:cubicBezTo>
                <a:cubicBezTo>
                  <a:pt x="160" y="48"/>
                  <a:pt x="159" y="47"/>
                  <a:pt x="159" y="46"/>
                </a:cubicBezTo>
                <a:cubicBezTo>
                  <a:pt x="150" y="3"/>
                  <a:pt x="150" y="3"/>
                  <a:pt x="150" y="3"/>
                </a:cubicBezTo>
                <a:cubicBezTo>
                  <a:pt x="150" y="2"/>
                  <a:pt x="148" y="0"/>
                  <a:pt x="146" y="0"/>
                </a:cubicBezTo>
                <a:cubicBezTo>
                  <a:pt x="132" y="0"/>
                  <a:pt x="132" y="0"/>
                  <a:pt x="132" y="0"/>
                </a:cubicBezTo>
                <a:cubicBezTo>
                  <a:pt x="130" y="0"/>
                  <a:pt x="129" y="2"/>
                  <a:pt x="128" y="3"/>
                </a:cubicBezTo>
                <a:cubicBezTo>
                  <a:pt x="119" y="46"/>
                  <a:pt x="119" y="46"/>
                  <a:pt x="119" y="46"/>
                </a:cubicBezTo>
                <a:cubicBezTo>
                  <a:pt x="119" y="47"/>
                  <a:pt x="118" y="48"/>
                  <a:pt x="116" y="49"/>
                </a:cubicBezTo>
                <a:cubicBezTo>
                  <a:pt x="111" y="50"/>
                  <a:pt x="106" y="52"/>
                  <a:pt x="102" y="53"/>
                </a:cubicBezTo>
                <a:cubicBezTo>
                  <a:pt x="100" y="54"/>
                  <a:pt x="99" y="54"/>
                  <a:pt x="98" y="53"/>
                </a:cubicBezTo>
                <a:cubicBezTo>
                  <a:pt x="65" y="24"/>
                  <a:pt x="65" y="24"/>
                  <a:pt x="65" y="24"/>
                </a:cubicBezTo>
                <a:cubicBezTo>
                  <a:pt x="64" y="23"/>
                  <a:pt x="62" y="22"/>
                  <a:pt x="60" y="23"/>
                </a:cubicBezTo>
                <a:cubicBezTo>
                  <a:pt x="56" y="26"/>
                  <a:pt x="53" y="29"/>
                  <a:pt x="49" y="32"/>
                </a:cubicBezTo>
                <a:cubicBezTo>
                  <a:pt x="47" y="33"/>
                  <a:pt x="47" y="35"/>
                  <a:pt x="48" y="37"/>
                </a:cubicBezTo>
                <a:cubicBezTo>
                  <a:pt x="65" y="76"/>
                  <a:pt x="65" y="76"/>
                  <a:pt x="65" y="76"/>
                </a:cubicBezTo>
                <a:cubicBezTo>
                  <a:pt x="66" y="78"/>
                  <a:pt x="66" y="79"/>
                  <a:pt x="65" y="80"/>
                </a:cubicBezTo>
                <a:cubicBezTo>
                  <a:pt x="61" y="84"/>
                  <a:pt x="58" y="88"/>
                  <a:pt x="56" y="93"/>
                </a:cubicBezTo>
                <a:cubicBezTo>
                  <a:pt x="55" y="94"/>
                  <a:pt x="53" y="95"/>
                  <a:pt x="52" y="95"/>
                </a:cubicBezTo>
                <a:cubicBezTo>
                  <a:pt x="9" y="90"/>
                  <a:pt x="9" y="90"/>
                  <a:pt x="9" y="90"/>
                </a:cubicBezTo>
                <a:cubicBezTo>
                  <a:pt x="7" y="90"/>
                  <a:pt x="5" y="91"/>
                  <a:pt x="5" y="93"/>
                </a:cubicBezTo>
                <a:cubicBezTo>
                  <a:pt x="3" y="97"/>
                  <a:pt x="1" y="102"/>
                  <a:pt x="0" y="106"/>
                </a:cubicBezTo>
                <a:cubicBezTo>
                  <a:pt x="0" y="108"/>
                  <a:pt x="1" y="110"/>
                  <a:pt x="2" y="111"/>
                </a:cubicBezTo>
                <a:cubicBezTo>
                  <a:pt x="40" y="132"/>
                  <a:pt x="40" y="132"/>
                  <a:pt x="40" y="132"/>
                </a:cubicBezTo>
                <a:cubicBezTo>
                  <a:pt x="41" y="133"/>
                  <a:pt x="42" y="135"/>
                  <a:pt x="42" y="136"/>
                </a:cubicBezTo>
                <a:cubicBezTo>
                  <a:pt x="41" y="141"/>
                  <a:pt x="41" y="146"/>
                  <a:pt x="42" y="151"/>
                </a:cubicBezTo>
                <a:cubicBezTo>
                  <a:pt x="42" y="153"/>
                  <a:pt x="41" y="154"/>
                  <a:pt x="40" y="155"/>
                </a:cubicBezTo>
                <a:cubicBezTo>
                  <a:pt x="2" y="177"/>
                  <a:pt x="2" y="177"/>
                  <a:pt x="2" y="177"/>
                </a:cubicBezTo>
                <a:cubicBezTo>
                  <a:pt x="1" y="178"/>
                  <a:pt x="0" y="180"/>
                  <a:pt x="0" y="181"/>
                </a:cubicBezTo>
                <a:cubicBezTo>
                  <a:pt x="1" y="186"/>
                  <a:pt x="3" y="191"/>
                  <a:pt x="5" y="195"/>
                </a:cubicBezTo>
                <a:cubicBezTo>
                  <a:pt x="5" y="197"/>
                  <a:pt x="7" y="198"/>
                  <a:pt x="9" y="198"/>
                </a:cubicBezTo>
                <a:cubicBezTo>
                  <a:pt x="52" y="193"/>
                  <a:pt x="52" y="193"/>
                  <a:pt x="52" y="193"/>
                </a:cubicBezTo>
                <a:cubicBezTo>
                  <a:pt x="53" y="193"/>
                  <a:pt x="55" y="194"/>
                  <a:pt x="56" y="195"/>
                </a:cubicBezTo>
                <a:cubicBezTo>
                  <a:pt x="58" y="199"/>
                  <a:pt x="61" y="203"/>
                  <a:pt x="65" y="207"/>
                </a:cubicBezTo>
                <a:cubicBezTo>
                  <a:pt x="66" y="208"/>
                  <a:pt x="66" y="210"/>
                  <a:pt x="65" y="211"/>
                </a:cubicBezTo>
                <a:cubicBezTo>
                  <a:pt x="48" y="251"/>
                  <a:pt x="48" y="251"/>
                  <a:pt x="48" y="251"/>
                </a:cubicBezTo>
                <a:cubicBezTo>
                  <a:pt x="47" y="253"/>
                  <a:pt x="47" y="255"/>
                  <a:pt x="49" y="256"/>
                </a:cubicBezTo>
                <a:cubicBezTo>
                  <a:pt x="53" y="259"/>
                  <a:pt x="56" y="262"/>
                  <a:pt x="60" y="264"/>
                </a:cubicBezTo>
                <a:cubicBezTo>
                  <a:pt x="62" y="265"/>
                  <a:pt x="64" y="265"/>
                  <a:pt x="65" y="264"/>
                </a:cubicBezTo>
                <a:cubicBezTo>
                  <a:pt x="98" y="235"/>
                  <a:pt x="98" y="235"/>
                  <a:pt x="98" y="235"/>
                </a:cubicBezTo>
                <a:cubicBezTo>
                  <a:pt x="99" y="234"/>
                  <a:pt x="100" y="234"/>
                  <a:pt x="102" y="234"/>
                </a:cubicBezTo>
                <a:cubicBezTo>
                  <a:pt x="106" y="236"/>
                  <a:pt x="111" y="238"/>
                  <a:pt x="116" y="239"/>
                </a:cubicBezTo>
                <a:cubicBezTo>
                  <a:pt x="118" y="239"/>
                  <a:pt x="119" y="240"/>
                  <a:pt x="119" y="242"/>
                </a:cubicBezTo>
                <a:lnTo>
                  <a:pt x="128" y="284"/>
                </a:lnTo>
                <a:close/>
                <a:moveTo>
                  <a:pt x="70" y="144"/>
                </a:moveTo>
                <a:cubicBezTo>
                  <a:pt x="70" y="106"/>
                  <a:pt x="101" y="75"/>
                  <a:pt x="139" y="75"/>
                </a:cubicBezTo>
                <a:cubicBezTo>
                  <a:pt x="177" y="75"/>
                  <a:pt x="208" y="106"/>
                  <a:pt x="208" y="144"/>
                </a:cubicBezTo>
                <a:cubicBezTo>
                  <a:pt x="208" y="182"/>
                  <a:pt x="177" y="213"/>
                  <a:pt x="139" y="213"/>
                </a:cubicBezTo>
                <a:cubicBezTo>
                  <a:pt x="101" y="213"/>
                  <a:pt x="70" y="182"/>
                  <a:pt x="70" y="144"/>
                </a:cubicBezTo>
                <a:close/>
              </a:path>
            </a:pathLst>
          </a:custGeom>
          <a:solidFill>
            <a:srgbClr val="03CCCE"/>
          </a:solidFill>
          <a:ln>
            <a:noFill/>
          </a:ln>
        </p:spPr>
        <p:txBody>
          <a:bodyPr vert="horz" wrap="square" lIns="91440" tIns="45720" rIns="91440" bIns="45720" numCol="1" anchor="t" anchorCtr="0" compatLnSpc="1"/>
          <a:lstStyle/>
          <a:p>
            <a:endParaRPr lang="zh-CN" altLang="en-US"/>
          </a:p>
        </p:txBody>
      </p:sp>
      <p:sp>
        <p:nvSpPr>
          <p:cNvPr id="40" name="Text Box 38">
            <a:extLst>
              <a:ext uri="{FF2B5EF4-FFF2-40B4-BE49-F238E27FC236}">
                <a16:creationId xmlns:a16="http://schemas.microsoft.com/office/drawing/2014/main" id="{4854B94E-9E0F-4D70-82F4-7C2D5FDEA995}"/>
              </a:ext>
            </a:extLst>
          </p:cNvPr>
          <p:cNvSpPr txBox="1">
            <a:spLocks noChangeArrowheads="1"/>
          </p:cNvSpPr>
          <p:nvPr/>
        </p:nvSpPr>
        <p:spPr bwMode="auto">
          <a:xfrm>
            <a:off x="5356468" y="1885702"/>
            <a:ext cx="1032655" cy="3917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1100" dirty="0">
                <a:ln w="6350">
                  <a:noFill/>
                </a:ln>
                <a:solidFill>
                  <a:schemeClr val="bg1"/>
                </a:solidFill>
                <a:latin typeface="Impact" pitchFamily="34" charset="0"/>
                <a:ea typeface="微软雅黑" pitchFamily="34" charset="-122"/>
              </a:rPr>
              <a:t>physics-based</a:t>
            </a:r>
          </a:p>
          <a:p>
            <a:r>
              <a:rPr lang="en-US" altLang="zh-CN" sz="1100" dirty="0">
                <a:ln w="6350">
                  <a:noFill/>
                </a:ln>
                <a:solidFill>
                  <a:schemeClr val="bg1"/>
                </a:solidFill>
                <a:latin typeface="Impact" pitchFamily="34" charset="0"/>
                <a:ea typeface="微软雅黑" pitchFamily="34" charset="-122"/>
              </a:rPr>
              <a:t> deformation</a:t>
            </a:r>
            <a:endParaRPr lang="zh-CN" altLang="zh-CN" sz="1100" dirty="0">
              <a:ln w="6350">
                <a:noFill/>
              </a:ln>
              <a:solidFill>
                <a:schemeClr val="bg1"/>
              </a:solidFill>
              <a:latin typeface="Impact" pitchFamily="34" charset="0"/>
              <a:ea typeface="微软雅黑" pitchFamily="34" charset="-122"/>
            </a:endParaRPr>
          </a:p>
        </p:txBody>
      </p:sp>
      <p:sp>
        <p:nvSpPr>
          <p:cNvPr id="41" name="Rectangle 34">
            <a:extLst>
              <a:ext uri="{FF2B5EF4-FFF2-40B4-BE49-F238E27FC236}">
                <a16:creationId xmlns:a16="http://schemas.microsoft.com/office/drawing/2014/main" id="{414122B9-7E9B-4DF1-9CDD-9EE813900B25}"/>
              </a:ext>
            </a:extLst>
          </p:cNvPr>
          <p:cNvSpPr>
            <a:spLocks noChangeArrowheads="1"/>
          </p:cNvSpPr>
          <p:nvPr/>
        </p:nvSpPr>
        <p:spPr bwMode="auto">
          <a:xfrm>
            <a:off x="6444208" y="1418828"/>
            <a:ext cx="2471789" cy="3431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GB" altLang="zh-CN" sz="1100" dirty="0">
                <a:solidFill>
                  <a:prstClr val="black">
                    <a:lumMod val="50000"/>
                    <a:lumOff val="50000"/>
                  </a:prstClr>
                </a:solidFill>
                <a:latin typeface="Arial" pitchFamily="34" charset="0"/>
                <a:ea typeface="微软雅黑" pitchFamily="34" charset="-122"/>
              </a:rPr>
              <a:t>    </a:t>
            </a:r>
            <a:r>
              <a:rPr lang="en-GB" altLang="zh-CN" sz="1100" dirty="0">
                <a:solidFill>
                  <a:srgbClr val="2A95F1"/>
                </a:solidFill>
                <a:latin typeface="Arial" pitchFamily="34" charset="0"/>
                <a:ea typeface="微软雅黑" pitchFamily="34" charset="-122"/>
              </a:rPr>
              <a:t>Platt and </a:t>
            </a:r>
            <a:r>
              <a:rPr lang="en-GB" altLang="zh-CN" sz="1100" dirty="0" err="1">
                <a:solidFill>
                  <a:srgbClr val="2A95F1"/>
                </a:solidFill>
                <a:latin typeface="Arial" pitchFamily="34" charset="0"/>
                <a:ea typeface="微软雅黑" pitchFamily="34" charset="-122"/>
              </a:rPr>
              <a:t>Badler</a:t>
            </a:r>
            <a:r>
              <a:rPr lang="en-GB" altLang="zh-CN" sz="1100" dirty="0">
                <a:solidFill>
                  <a:srgbClr val="2A95F1"/>
                </a:solidFill>
                <a:latin typeface="Arial" pitchFamily="34" charset="0"/>
                <a:ea typeface="微软雅黑" pitchFamily="34" charset="-122"/>
              </a:rPr>
              <a:t> (1981)</a:t>
            </a:r>
          </a:p>
          <a:p>
            <a:pPr marL="171450" lvl="0" indent="-171450" algn="just" fontAlgn="base">
              <a:spcBef>
                <a:spcPct val="0"/>
              </a:spcBef>
              <a:spcAft>
                <a:spcPct val="0"/>
              </a:spcAft>
              <a:buFont typeface="Arial" panose="020B0604020202020204" pitchFamily="34" charset="0"/>
              <a:buChar char="•"/>
            </a:pPr>
            <a:r>
              <a:rPr lang="en-GB" altLang="zh-CN" sz="1200" dirty="0">
                <a:solidFill>
                  <a:prstClr val="black">
                    <a:lumMod val="50000"/>
                    <a:lumOff val="50000"/>
                  </a:prstClr>
                </a:solidFill>
                <a:latin typeface="Arial" pitchFamily="34" charset="0"/>
                <a:ea typeface="微软雅黑" pitchFamily="34" charset="-122"/>
              </a:rPr>
              <a:t>mass-spring system</a:t>
            </a:r>
          </a:p>
          <a:p>
            <a:pPr lvl="0" fontAlgn="base">
              <a:spcBef>
                <a:spcPct val="0"/>
              </a:spcBef>
              <a:spcAft>
                <a:spcPct val="0"/>
              </a:spcAft>
            </a:pPr>
            <a:r>
              <a:rPr lang="en-US" altLang="zh-CN" sz="1100" dirty="0">
                <a:solidFill>
                  <a:srgbClr val="00B050"/>
                </a:solidFill>
                <a:latin typeface="Arial" pitchFamily="34" charset="0"/>
                <a:ea typeface="微软雅黑" pitchFamily="34" charset="-122"/>
              </a:rPr>
              <a:t>    interactive animation of deformable models</a:t>
            </a:r>
            <a:endParaRPr lang="en-GB" altLang="zh-CN" sz="1200" dirty="0">
              <a:solidFill>
                <a:srgbClr val="00B050"/>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endParaRPr lang="en-GB" altLang="zh-CN" sz="1200" dirty="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GB" altLang="zh-CN" sz="1200" dirty="0">
                <a:solidFill>
                  <a:prstClr val="black">
                    <a:lumMod val="50000"/>
                    <a:lumOff val="50000"/>
                  </a:prstClr>
                </a:solidFill>
                <a:latin typeface="Arial" pitchFamily="34" charset="0"/>
                <a:ea typeface="微软雅黑" pitchFamily="34" charset="-122"/>
              </a:rPr>
              <a:t>    </a:t>
            </a:r>
            <a:r>
              <a:rPr lang="en-GB" altLang="zh-CN" sz="1100" dirty="0" err="1">
                <a:solidFill>
                  <a:srgbClr val="2A95F1"/>
                </a:solidFill>
                <a:latin typeface="Arial" pitchFamily="34" charset="0"/>
                <a:ea typeface="微软雅黑" pitchFamily="34" charset="-122"/>
              </a:rPr>
              <a:t>Debunne</a:t>
            </a:r>
            <a:r>
              <a:rPr lang="en-GB" altLang="zh-CN" sz="1100" dirty="0">
                <a:solidFill>
                  <a:srgbClr val="2A95F1"/>
                </a:solidFill>
                <a:latin typeface="Arial" pitchFamily="34" charset="0"/>
                <a:ea typeface="微软雅黑" pitchFamily="34" charset="-122"/>
              </a:rPr>
              <a:t> et al. (2001)</a:t>
            </a:r>
          </a:p>
          <a:p>
            <a:pPr marL="171450" lvl="0" indent="-171450" algn="just" fontAlgn="base">
              <a:spcBef>
                <a:spcPct val="0"/>
              </a:spcBef>
              <a:spcAft>
                <a:spcPct val="0"/>
              </a:spcAft>
              <a:buFont typeface="Arial" panose="020B0604020202020204" pitchFamily="34" charset="0"/>
              <a:buChar char="•"/>
            </a:pPr>
            <a:r>
              <a:rPr lang="en-GB" altLang="zh-CN" sz="1200" dirty="0">
                <a:solidFill>
                  <a:prstClr val="black">
                    <a:lumMod val="50000"/>
                    <a:lumOff val="50000"/>
                  </a:prstClr>
                </a:solidFill>
                <a:latin typeface="Arial" pitchFamily="34" charset="0"/>
                <a:ea typeface="微软雅黑" pitchFamily="34" charset="-122"/>
              </a:rPr>
              <a:t>finite element method (FEM)</a:t>
            </a:r>
          </a:p>
          <a:p>
            <a:pPr lvl="0" algn="just" fontAlgn="base">
              <a:spcBef>
                <a:spcPct val="0"/>
              </a:spcBef>
              <a:spcAft>
                <a:spcPct val="0"/>
              </a:spcAft>
            </a:pPr>
            <a:r>
              <a:rPr lang="en-US" altLang="zh-CN" sz="1200" dirty="0">
                <a:solidFill>
                  <a:prstClr val="black">
                    <a:lumMod val="50000"/>
                    <a:lumOff val="50000"/>
                  </a:prstClr>
                </a:solidFill>
                <a:latin typeface="Arial" pitchFamily="34" charset="0"/>
                <a:ea typeface="微软雅黑" pitchFamily="34" charset="-122"/>
              </a:rPr>
              <a:t>    </a:t>
            </a:r>
            <a:r>
              <a:rPr lang="en-GB" altLang="zh-CN" sz="1100" dirty="0">
                <a:solidFill>
                  <a:srgbClr val="00B050"/>
                </a:solidFill>
                <a:latin typeface="Arial" pitchFamily="34" charset="0"/>
                <a:ea typeface="微软雅黑" pitchFamily="34" charset="-122"/>
              </a:rPr>
              <a:t>simulation of elastics</a:t>
            </a:r>
            <a:endParaRPr lang="en-US" altLang="zh-CN" sz="1100" dirty="0">
              <a:solidFill>
                <a:prstClr val="black">
                  <a:lumMod val="50000"/>
                  <a:lumOff val="50000"/>
                </a:prstClr>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endParaRPr lang="en-US" altLang="zh-CN" sz="1200" dirty="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US" altLang="zh-CN" sz="1200" dirty="0">
                <a:solidFill>
                  <a:prstClr val="black">
                    <a:lumMod val="50000"/>
                    <a:lumOff val="50000"/>
                  </a:prstClr>
                </a:solidFill>
                <a:latin typeface="Arial" pitchFamily="34" charset="0"/>
                <a:ea typeface="微软雅黑" pitchFamily="34" charset="-122"/>
              </a:rPr>
              <a:t>    </a:t>
            </a:r>
            <a:r>
              <a:rPr lang="en-US" altLang="zh-CN" sz="1100" dirty="0">
                <a:solidFill>
                  <a:srgbClr val="2A95F1"/>
                </a:solidFill>
                <a:latin typeface="Arial" pitchFamily="34" charset="0"/>
                <a:ea typeface="微软雅黑" pitchFamily="34" charset="-122"/>
              </a:rPr>
              <a:t>Chaudhry et al. (2010) </a:t>
            </a:r>
            <a:endParaRPr lang="en-US" altLang="zh-CN" sz="1200" dirty="0">
              <a:solidFill>
                <a:srgbClr val="2A95F1"/>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r>
              <a:rPr lang="en-GB" altLang="zh-CN" sz="1200" dirty="0">
                <a:solidFill>
                  <a:prstClr val="black">
                    <a:lumMod val="50000"/>
                    <a:lumOff val="50000"/>
                  </a:prstClr>
                </a:solidFill>
                <a:latin typeface="Arial" pitchFamily="34" charset="0"/>
                <a:ea typeface="微软雅黑" pitchFamily="34" charset="-122"/>
              </a:rPr>
              <a:t>finite volume method (FVM)</a:t>
            </a:r>
          </a:p>
          <a:p>
            <a:pPr lvl="0" fontAlgn="base">
              <a:spcBef>
                <a:spcPct val="0"/>
              </a:spcBef>
              <a:spcAft>
                <a:spcPct val="0"/>
              </a:spcAft>
            </a:pPr>
            <a:r>
              <a:rPr lang="en-GB" altLang="zh-CN" sz="1100" dirty="0">
                <a:solidFill>
                  <a:prstClr val="black">
                    <a:lumMod val="50000"/>
                    <a:lumOff val="50000"/>
                  </a:prstClr>
                </a:solidFill>
                <a:latin typeface="Arial" pitchFamily="34" charset="0"/>
                <a:ea typeface="微软雅黑" pitchFamily="34" charset="-122"/>
              </a:rPr>
              <a:t>    </a:t>
            </a:r>
            <a:r>
              <a:rPr lang="en-US" altLang="zh-CN" sz="1100" dirty="0">
                <a:solidFill>
                  <a:srgbClr val="00B050"/>
                </a:solidFill>
                <a:latin typeface="Arial" pitchFamily="34" charset="0"/>
                <a:ea typeface="微软雅黑" pitchFamily="34" charset="-122"/>
              </a:rPr>
              <a:t>simulate the deformable movement of skeletal muscles</a:t>
            </a:r>
            <a:endParaRPr lang="en-GB" altLang="zh-CN" sz="1100" dirty="0">
              <a:solidFill>
                <a:srgbClr val="00B050"/>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endParaRPr lang="en-US" altLang="zh-CN" sz="1200" dirty="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US" altLang="zh-CN" sz="1200" dirty="0">
                <a:solidFill>
                  <a:prstClr val="black">
                    <a:lumMod val="50000"/>
                    <a:lumOff val="50000"/>
                  </a:prstClr>
                </a:solidFill>
                <a:latin typeface="Arial" pitchFamily="34" charset="0"/>
                <a:ea typeface="微软雅黑" pitchFamily="34" charset="-122"/>
              </a:rPr>
              <a:t>    </a:t>
            </a:r>
            <a:r>
              <a:rPr lang="en-US" altLang="zh-CN" sz="1100" dirty="0" err="1">
                <a:solidFill>
                  <a:srgbClr val="2A95F1"/>
                </a:solidFill>
                <a:latin typeface="Arial" pitchFamily="34" charset="0"/>
                <a:ea typeface="微软雅黑" pitchFamily="34" charset="-122"/>
              </a:rPr>
              <a:t>Bian</a:t>
            </a:r>
            <a:r>
              <a:rPr lang="en-US" altLang="zh-CN" sz="1100" dirty="0">
                <a:solidFill>
                  <a:srgbClr val="2A95F1"/>
                </a:solidFill>
                <a:latin typeface="Arial" pitchFamily="34" charset="0"/>
                <a:ea typeface="微软雅黑" pitchFamily="34" charset="-122"/>
              </a:rPr>
              <a:t> et al. (2019) </a:t>
            </a:r>
            <a:endParaRPr lang="en-US" altLang="zh-CN" sz="1200" dirty="0">
              <a:solidFill>
                <a:srgbClr val="2A95F1"/>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r>
              <a:rPr lang="en-US" altLang="zh-CN" sz="1200" dirty="0">
                <a:solidFill>
                  <a:prstClr val="black">
                    <a:lumMod val="50000"/>
                    <a:lumOff val="50000"/>
                  </a:prstClr>
                </a:solidFill>
                <a:latin typeface="Arial" pitchFamily="34" charset="0"/>
                <a:ea typeface="微软雅黑" pitchFamily="34" charset="-122"/>
              </a:rPr>
              <a:t>PDE-based approach</a:t>
            </a:r>
          </a:p>
          <a:p>
            <a:pPr lvl="0" fontAlgn="base">
              <a:spcBef>
                <a:spcPct val="0"/>
              </a:spcBef>
              <a:spcAft>
                <a:spcPct val="0"/>
              </a:spcAft>
            </a:pPr>
            <a:r>
              <a:rPr lang="en-US" altLang="zh-CN" sz="1200" dirty="0">
                <a:solidFill>
                  <a:prstClr val="black">
                    <a:lumMod val="50000"/>
                    <a:lumOff val="50000"/>
                  </a:prstClr>
                </a:solidFill>
                <a:latin typeface="Arial" pitchFamily="34" charset="0"/>
                <a:ea typeface="微软雅黑" pitchFamily="34" charset="-122"/>
              </a:rPr>
              <a:t>    </a:t>
            </a:r>
            <a:r>
              <a:rPr lang="en-US" altLang="zh-CN" sz="1100" dirty="0">
                <a:solidFill>
                  <a:srgbClr val="00B050"/>
                </a:solidFill>
                <a:latin typeface="Arial" pitchFamily="34" charset="0"/>
                <a:ea typeface="微软雅黑" pitchFamily="34" charset="-122"/>
              </a:rPr>
              <a:t>high efficiency and physically realistic</a:t>
            </a:r>
          </a:p>
          <a:p>
            <a:pPr marL="171450" lvl="0" indent="-171450" algn="just" fontAlgn="base">
              <a:spcBef>
                <a:spcPct val="0"/>
              </a:spcBef>
              <a:spcAft>
                <a:spcPct val="0"/>
              </a:spcAft>
              <a:buFont typeface="Arial" panose="020B0604020202020204" pitchFamily="34" charset="0"/>
              <a:buChar char="•"/>
            </a:pPr>
            <a:endParaRPr lang="zh-CN" altLang="zh-CN" sz="1200" dirty="0">
              <a:solidFill>
                <a:prstClr val="black">
                  <a:lumMod val="50000"/>
                  <a:lumOff val="50000"/>
                </a:prstClr>
              </a:solidFill>
              <a:latin typeface="Arial" pitchFamily="34" charset="0"/>
              <a:ea typeface="微软雅黑" pitchFamily="34" charset="-122"/>
            </a:endParaRPr>
          </a:p>
        </p:txBody>
      </p:sp>
      <p:sp>
        <p:nvSpPr>
          <p:cNvPr id="42" name="Text Box 38">
            <a:extLst>
              <a:ext uri="{FF2B5EF4-FFF2-40B4-BE49-F238E27FC236}">
                <a16:creationId xmlns:a16="http://schemas.microsoft.com/office/drawing/2014/main" id="{6CDCDDA4-482D-4565-9707-335E58507554}"/>
              </a:ext>
            </a:extLst>
          </p:cNvPr>
          <p:cNvSpPr txBox="1">
            <a:spLocks noChangeArrowheads="1"/>
          </p:cNvSpPr>
          <p:nvPr/>
        </p:nvSpPr>
        <p:spPr bwMode="auto">
          <a:xfrm>
            <a:off x="2843808" y="1882814"/>
            <a:ext cx="899605" cy="43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GB" altLang="zh-CN" sz="1100" dirty="0">
                <a:ln w="6350">
                  <a:noFill/>
                </a:ln>
                <a:solidFill>
                  <a:schemeClr val="bg1"/>
                </a:solidFill>
                <a:latin typeface="Impact" pitchFamily="34" charset="0"/>
                <a:ea typeface="微软雅黑" pitchFamily="34" charset="-122"/>
              </a:rPr>
              <a:t>geometric </a:t>
            </a:r>
          </a:p>
          <a:p>
            <a:r>
              <a:rPr lang="en-GB" altLang="zh-CN" sz="1100" dirty="0">
                <a:ln w="6350">
                  <a:noFill/>
                </a:ln>
                <a:solidFill>
                  <a:schemeClr val="bg1"/>
                </a:solidFill>
                <a:latin typeface="Impact" pitchFamily="34" charset="0"/>
                <a:ea typeface="微软雅黑" pitchFamily="34" charset="-122"/>
              </a:rPr>
              <a:t>deformation</a:t>
            </a:r>
            <a:endParaRPr lang="zh-CN" altLang="zh-CN" sz="1100" dirty="0">
              <a:ln w="6350">
                <a:noFill/>
              </a:ln>
              <a:solidFill>
                <a:schemeClr val="bg1"/>
              </a:solidFill>
              <a:latin typeface="Impact" pitchFamily="34" charset="0"/>
              <a:ea typeface="微软雅黑" pitchFamily="34" charset="-122"/>
            </a:endParaRPr>
          </a:p>
        </p:txBody>
      </p:sp>
      <p:sp>
        <p:nvSpPr>
          <p:cNvPr id="43" name="Rectangle 34">
            <a:extLst>
              <a:ext uri="{FF2B5EF4-FFF2-40B4-BE49-F238E27FC236}">
                <a16:creationId xmlns:a16="http://schemas.microsoft.com/office/drawing/2014/main" id="{E117E533-7ABA-4811-9ADD-75D1673D0FBD}"/>
              </a:ext>
            </a:extLst>
          </p:cNvPr>
          <p:cNvSpPr>
            <a:spLocks noChangeArrowheads="1"/>
          </p:cNvSpPr>
          <p:nvPr/>
        </p:nvSpPr>
        <p:spPr bwMode="auto">
          <a:xfrm>
            <a:off x="293605" y="1826738"/>
            <a:ext cx="2471789" cy="24160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lvl="0" algn="just" fontAlgn="base">
              <a:spcBef>
                <a:spcPct val="0"/>
              </a:spcBef>
              <a:spcAft>
                <a:spcPct val="0"/>
              </a:spcAft>
            </a:pPr>
            <a:r>
              <a:rPr lang="en-GB" altLang="zh-CN" sz="1000" dirty="0">
                <a:solidFill>
                  <a:prstClr val="black">
                    <a:lumMod val="50000"/>
                    <a:lumOff val="50000"/>
                  </a:prstClr>
                </a:solidFill>
                <a:latin typeface="Arial" pitchFamily="34" charset="0"/>
                <a:ea typeface="微软雅黑" pitchFamily="34" charset="-122"/>
              </a:rPr>
              <a:t>     </a:t>
            </a:r>
            <a:r>
              <a:rPr lang="en-GB" altLang="zh-CN" sz="1100" dirty="0" err="1">
                <a:solidFill>
                  <a:srgbClr val="2A95F1"/>
                </a:solidFill>
                <a:latin typeface="Arial" pitchFamily="34" charset="0"/>
                <a:ea typeface="微软雅黑" pitchFamily="34" charset="-122"/>
              </a:rPr>
              <a:t>Sederberg</a:t>
            </a:r>
            <a:r>
              <a:rPr lang="en-GB" altLang="zh-CN" sz="1100" dirty="0">
                <a:solidFill>
                  <a:srgbClr val="2A95F1"/>
                </a:solidFill>
                <a:latin typeface="Arial" pitchFamily="34" charset="0"/>
                <a:ea typeface="微软雅黑" pitchFamily="34" charset="-122"/>
              </a:rPr>
              <a:t> and Parry (1986)</a:t>
            </a:r>
          </a:p>
          <a:p>
            <a:pPr marL="171450" lvl="0" indent="-171450" algn="just" fontAlgn="base">
              <a:spcBef>
                <a:spcPct val="0"/>
              </a:spcBef>
              <a:spcAft>
                <a:spcPct val="0"/>
              </a:spcAft>
              <a:buFont typeface="Arial" panose="020B0604020202020204" pitchFamily="34" charset="0"/>
              <a:buChar char="•"/>
            </a:pPr>
            <a:r>
              <a:rPr lang="en-GB" altLang="zh-CN" sz="1200" dirty="0">
                <a:solidFill>
                  <a:prstClr val="black">
                    <a:lumMod val="50000"/>
                    <a:lumOff val="50000"/>
                  </a:prstClr>
                </a:solidFill>
                <a:latin typeface="Arial" pitchFamily="34" charset="0"/>
                <a:ea typeface="微软雅黑" pitchFamily="34" charset="-122"/>
              </a:rPr>
              <a:t>free form deformation (FFDs)</a:t>
            </a:r>
          </a:p>
          <a:p>
            <a:pPr lvl="0" algn="just" fontAlgn="base">
              <a:spcBef>
                <a:spcPct val="0"/>
              </a:spcBef>
              <a:spcAft>
                <a:spcPct val="0"/>
              </a:spcAft>
            </a:pPr>
            <a:r>
              <a:rPr lang="en-GB" altLang="zh-CN" sz="1100" dirty="0">
                <a:solidFill>
                  <a:prstClr val="black">
                    <a:lumMod val="50000"/>
                    <a:lumOff val="50000"/>
                  </a:prstClr>
                </a:solidFill>
                <a:latin typeface="Arial" pitchFamily="34" charset="0"/>
                <a:ea typeface="微软雅黑" pitchFamily="34" charset="-122"/>
              </a:rPr>
              <a:t>    </a:t>
            </a:r>
            <a:r>
              <a:rPr lang="en-GB" altLang="zh-CN" sz="1100" dirty="0">
                <a:solidFill>
                  <a:srgbClr val="00B050"/>
                </a:solidFill>
                <a:latin typeface="Arial" pitchFamily="34" charset="0"/>
                <a:ea typeface="微软雅黑" pitchFamily="34" charset="-122"/>
              </a:rPr>
              <a:t>simplicity and modelling speed</a:t>
            </a:r>
          </a:p>
          <a:p>
            <a:pPr marL="171450" lvl="0" indent="-171450" algn="just" fontAlgn="base">
              <a:spcBef>
                <a:spcPct val="0"/>
              </a:spcBef>
              <a:spcAft>
                <a:spcPct val="0"/>
              </a:spcAft>
              <a:buFont typeface="Arial" panose="020B0604020202020204" pitchFamily="34" charset="0"/>
              <a:buChar char="•"/>
            </a:pPr>
            <a:endParaRPr lang="en-GB" altLang="zh-CN" sz="1100" dirty="0">
              <a:solidFill>
                <a:prstClr val="black">
                  <a:lumMod val="50000"/>
                  <a:lumOff val="50000"/>
                </a:prstClr>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endParaRPr lang="en-GB" altLang="zh-CN" sz="1100" dirty="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GB" altLang="zh-CN" sz="1100" dirty="0">
                <a:solidFill>
                  <a:prstClr val="black">
                    <a:lumMod val="50000"/>
                    <a:lumOff val="50000"/>
                  </a:prstClr>
                </a:solidFill>
                <a:latin typeface="Arial" pitchFamily="34" charset="0"/>
                <a:ea typeface="微软雅黑" pitchFamily="34" charset="-122"/>
              </a:rPr>
              <a:t>    </a:t>
            </a:r>
            <a:r>
              <a:rPr lang="en-GB" altLang="zh-CN" sz="1100" dirty="0" err="1">
                <a:solidFill>
                  <a:srgbClr val="2A95F1"/>
                </a:solidFill>
                <a:latin typeface="Arial" pitchFamily="34" charset="0"/>
                <a:ea typeface="微软雅黑" pitchFamily="34" charset="-122"/>
              </a:rPr>
              <a:t>Magnenat-Thalmann</a:t>
            </a:r>
            <a:r>
              <a:rPr lang="en-GB" altLang="zh-CN" sz="1100" dirty="0">
                <a:solidFill>
                  <a:srgbClr val="2A95F1"/>
                </a:solidFill>
                <a:latin typeface="Arial" pitchFamily="34" charset="0"/>
                <a:ea typeface="微软雅黑" pitchFamily="34" charset="-122"/>
              </a:rPr>
              <a:t> et al.(1988)</a:t>
            </a:r>
          </a:p>
          <a:p>
            <a:pPr marL="171450" lvl="0" indent="-171450" algn="just" fontAlgn="base">
              <a:spcBef>
                <a:spcPct val="0"/>
              </a:spcBef>
              <a:spcAft>
                <a:spcPct val="0"/>
              </a:spcAft>
              <a:buFont typeface="Arial" panose="020B0604020202020204" pitchFamily="34" charset="0"/>
              <a:buChar char="•"/>
            </a:pPr>
            <a:r>
              <a:rPr lang="en-GB" altLang="zh-CN" sz="1200" dirty="0">
                <a:solidFill>
                  <a:prstClr val="black">
                    <a:lumMod val="50000"/>
                    <a:lumOff val="50000"/>
                  </a:prstClr>
                </a:solidFill>
                <a:latin typeface="Arial" pitchFamily="34" charset="0"/>
                <a:ea typeface="微软雅黑" pitchFamily="34" charset="-122"/>
              </a:rPr>
              <a:t>joint-related approaches</a:t>
            </a:r>
          </a:p>
          <a:p>
            <a:pPr lvl="0" fontAlgn="base">
              <a:spcBef>
                <a:spcPct val="0"/>
              </a:spcBef>
              <a:spcAft>
                <a:spcPct val="0"/>
              </a:spcAft>
            </a:pPr>
            <a:r>
              <a:rPr lang="en-US" altLang="zh-CN" sz="1100" dirty="0">
                <a:solidFill>
                  <a:prstClr val="black">
                    <a:lumMod val="50000"/>
                    <a:lumOff val="50000"/>
                  </a:prstClr>
                </a:solidFill>
                <a:latin typeface="Arial" pitchFamily="34" charset="0"/>
                <a:ea typeface="微软雅黑" pitchFamily="34" charset="-122"/>
              </a:rPr>
              <a:t>    </a:t>
            </a:r>
            <a:r>
              <a:rPr lang="en-US" altLang="zh-CN" sz="1100" dirty="0">
                <a:solidFill>
                  <a:srgbClr val="00B050"/>
                </a:solidFill>
                <a:latin typeface="Arial" pitchFamily="34" charset="0"/>
                <a:ea typeface="微软雅黑" pitchFamily="34" charset="-122"/>
              </a:rPr>
              <a:t>introduces vertex weights for smooth  transformation of bones</a:t>
            </a:r>
          </a:p>
          <a:p>
            <a:pPr marL="171450" lvl="0" indent="-171450" algn="just" fontAlgn="base">
              <a:spcBef>
                <a:spcPct val="0"/>
              </a:spcBef>
              <a:spcAft>
                <a:spcPct val="0"/>
              </a:spcAft>
              <a:buFont typeface="Arial" panose="020B0604020202020204" pitchFamily="34" charset="0"/>
              <a:buChar char="•"/>
            </a:pPr>
            <a:endParaRPr lang="en-US" altLang="zh-CN" sz="1100" dirty="0">
              <a:solidFill>
                <a:prstClr val="black">
                  <a:lumMod val="50000"/>
                  <a:lumOff val="50000"/>
                </a:prstClr>
              </a:solidFill>
              <a:latin typeface="Arial" pitchFamily="34" charset="0"/>
              <a:ea typeface="微软雅黑" pitchFamily="34" charset="-122"/>
            </a:endParaRPr>
          </a:p>
          <a:p>
            <a:pPr marL="171450" lvl="0" indent="-171450" algn="just" fontAlgn="base">
              <a:spcBef>
                <a:spcPct val="0"/>
              </a:spcBef>
              <a:spcAft>
                <a:spcPct val="0"/>
              </a:spcAft>
              <a:buFont typeface="Arial" panose="020B0604020202020204" pitchFamily="34" charset="0"/>
              <a:buChar char="•"/>
            </a:pPr>
            <a:endParaRPr lang="en-US" altLang="zh-CN" sz="1100" dirty="0">
              <a:solidFill>
                <a:prstClr val="black">
                  <a:lumMod val="50000"/>
                  <a:lumOff val="50000"/>
                </a:prstClr>
              </a:solidFill>
              <a:latin typeface="Arial" pitchFamily="34" charset="0"/>
              <a:ea typeface="微软雅黑" pitchFamily="34" charset="-122"/>
            </a:endParaRPr>
          </a:p>
          <a:p>
            <a:pPr lvl="0" algn="just" fontAlgn="base">
              <a:spcBef>
                <a:spcPct val="0"/>
              </a:spcBef>
              <a:spcAft>
                <a:spcPct val="0"/>
              </a:spcAft>
            </a:pPr>
            <a:r>
              <a:rPr lang="en-US" altLang="zh-CN" sz="1100" dirty="0">
                <a:solidFill>
                  <a:prstClr val="black">
                    <a:lumMod val="50000"/>
                    <a:lumOff val="50000"/>
                  </a:prstClr>
                </a:solidFill>
                <a:latin typeface="Arial" pitchFamily="34" charset="0"/>
                <a:ea typeface="微软雅黑" pitchFamily="34" charset="-122"/>
              </a:rPr>
              <a:t>    </a:t>
            </a:r>
            <a:r>
              <a:rPr lang="en-US" altLang="zh-CN" sz="1100" dirty="0">
                <a:solidFill>
                  <a:srgbClr val="2A95F1"/>
                </a:solidFill>
                <a:latin typeface="Arial" pitchFamily="34" charset="0"/>
                <a:ea typeface="微软雅黑" pitchFamily="34" charset="-122"/>
              </a:rPr>
              <a:t>Allen et al. (2002)</a:t>
            </a:r>
          </a:p>
          <a:p>
            <a:pPr marL="171450" lvl="0" indent="-171450" algn="just" fontAlgn="base">
              <a:spcBef>
                <a:spcPct val="0"/>
              </a:spcBef>
              <a:spcAft>
                <a:spcPct val="0"/>
              </a:spcAft>
              <a:buFont typeface="Arial" panose="020B0604020202020204" pitchFamily="34" charset="0"/>
              <a:buChar char="•"/>
            </a:pPr>
            <a:r>
              <a:rPr lang="en-US" altLang="zh-CN" sz="1200" dirty="0">
                <a:solidFill>
                  <a:prstClr val="black">
                    <a:lumMod val="50000"/>
                    <a:lumOff val="50000"/>
                  </a:prstClr>
                </a:solidFill>
                <a:latin typeface="Arial" pitchFamily="34" charset="0"/>
                <a:ea typeface="微软雅黑" pitchFamily="34" charset="-122"/>
              </a:rPr>
              <a:t>example-based techniques</a:t>
            </a:r>
          </a:p>
          <a:p>
            <a:pPr lvl="0" algn="just" fontAlgn="base">
              <a:spcBef>
                <a:spcPct val="0"/>
              </a:spcBef>
              <a:spcAft>
                <a:spcPct val="0"/>
              </a:spcAft>
            </a:pPr>
            <a:r>
              <a:rPr lang="en-US" altLang="zh-CN" sz="1100" dirty="0">
                <a:solidFill>
                  <a:prstClr val="black">
                    <a:lumMod val="50000"/>
                    <a:lumOff val="50000"/>
                  </a:prstClr>
                </a:solidFill>
                <a:latin typeface="Arial" pitchFamily="34" charset="0"/>
                <a:ea typeface="微软雅黑" pitchFamily="34" charset="-122"/>
              </a:rPr>
              <a:t>    </a:t>
            </a:r>
            <a:r>
              <a:rPr lang="en-US" altLang="zh-CN" sz="1100" dirty="0">
                <a:solidFill>
                  <a:srgbClr val="00B050"/>
                </a:solidFill>
                <a:latin typeface="Arial" pitchFamily="34" charset="0"/>
                <a:ea typeface="微软雅黑" pitchFamily="34" charset="-122"/>
              </a:rPr>
              <a:t>use existing poses as the base</a:t>
            </a:r>
            <a:endParaRPr lang="zh-CN" altLang="zh-CN" sz="1100" dirty="0">
              <a:solidFill>
                <a:srgbClr val="00B050"/>
              </a:solidFill>
              <a:latin typeface="Arial" pitchFamily="34" charset="0"/>
              <a:ea typeface="微软雅黑" pitchFamily="34" charset="-122"/>
            </a:endParaRPr>
          </a:p>
        </p:txBody>
      </p:sp>
      <p:sp>
        <p:nvSpPr>
          <p:cNvPr id="44" name="矩形 43">
            <a:extLst>
              <a:ext uri="{FF2B5EF4-FFF2-40B4-BE49-F238E27FC236}">
                <a16:creationId xmlns:a16="http://schemas.microsoft.com/office/drawing/2014/main" id="{F6F42F23-865E-451E-B754-D012A9C98D67}"/>
              </a:ext>
            </a:extLst>
          </p:cNvPr>
          <p:cNvSpPr/>
          <p:nvPr/>
        </p:nvSpPr>
        <p:spPr>
          <a:xfrm>
            <a:off x="2872543" y="921694"/>
            <a:ext cx="3387961" cy="310871"/>
          </a:xfrm>
          <a:prstGeom prst="rect">
            <a:avLst/>
          </a:prstGeom>
          <a:solidFill>
            <a:srgbClr val="03CCCE"/>
          </a:solidFill>
          <a:ln w="6350" cap="flat">
            <a:solidFill>
              <a:schemeClr val="bg1"/>
            </a:solidFill>
            <a:prstDash val="solid"/>
            <a:miter lim="800000"/>
          </a:ln>
        </p:spPr>
        <p:txBody>
          <a:bodyPr vert="horz" wrap="square" lIns="91440" tIns="45720" rIns="91440" bIns="45720" numCol="1" anchor="ctr" anchorCtr="0" compatLnSpc="1"/>
          <a:lstStyle/>
          <a:p>
            <a:pPr algn="ctr"/>
            <a:r>
              <a:rPr lang="en-US" altLang="zh-CN" sz="2000" dirty="0">
                <a:ln w="6350">
                  <a:noFill/>
                </a:ln>
                <a:solidFill>
                  <a:schemeClr val="bg1"/>
                </a:solidFill>
                <a:latin typeface="Impact" pitchFamily="34" charset="0"/>
                <a:ea typeface="微软雅黑" pitchFamily="34" charset="-122"/>
              </a:rPr>
              <a:t>Skin Deformation Techniques</a:t>
            </a:r>
            <a:endParaRPr lang="zh-CN" altLang="en-US" sz="2000" dirty="0">
              <a:ln w="6350">
                <a:noFill/>
              </a:ln>
              <a:solidFill>
                <a:schemeClr val="bg1"/>
              </a:solidFill>
              <a:latin typeface="Impact" pitchFamily="34" charset="0"/>
              <a:ea typeface="微软雅黑" pitchFamily="34" charset="-122"/>
            </a:endParaRPr>
          </a:p>
        </p:txBody>
      </p:sp>
    </p:spTree>
    <p:extLst>
      <p:ext uri="{BB962C8B-B14F-4D97-AF65-F5344CB8AC3E}">
        <p14:creationId xmlns:p14="http://schemas.microsoft.com/office/powerpoint/2010/main" val="223010057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2"/>
                                        </p:tgtEl>
                                        <p:attrNameLst>
                                          <p:attrName>style.visibility</p:attrName>
                                        </p:attrNameLst>
                                      </p:cBhvr>
                                      <p:to>
                                        <p:strVal val="visible"/>
                                      </p:to>
                                    </p:set>
                                    <p:animEffect transition="in" filter="fade">
                                      <p:cBhvr>
                                        <p:cTn id="7" dur="750"/>
                                        <p:tgtEl>
                                          <p:spTgt spid="32"/>
                                        </p:tgtEl>
                                      </p:cBhvr>
                                    </p:animEffect>
                                    <p:anim calcmode="lin" valueType="num">
                                      <p:cBhvr>
                                        <p:cTn id="8" dur="750" fill="hold"/>
                                        <p:tgtEl>
                                          <p:spTgt spid="32"/>
                                        </p:tgtEl>
                                        <p:attrNameLst>
                                          <p:attrName>ppt_x</p:attrName>
                                        </p:attrNameLst>
                                      </p:cBhvr>
                                      <p:tavLst>
                                        <p:tav tm="0">
                                          <p:val>
                                            <p:strVal val="#ppt_x"/>
                                          </p:val>
                                        </p:tav>
                                        <p:tav tm="100000">
                                          <p:val>
                                            <p:strVal val="#ppt_x"/>
                                          </p:val>
                                        </p:tav>
                                      </p:tavLst>
                                    </p:anim>
                                    <p:anim calcmode="lin" valueType="num">
                                      <p:cBhvr>
                                        <p:cTn id="9" dur="750" fill="hold"/>
                                        <p:tgtEl>
                                          <p:spTgt spid="32"/>
                                        </p:tgtEl>
                                        <p:attrNameLst>
                                          <p:attrName>ppt_y</p:attrName>
                                        </p:attrNameLst>
                                      </p:cBhvr>
                                      <p:tavLst>
                                        <p:tav tm="0">
                                          <p:val>
                                            <p:strVal val="#ppt_y+.1"/>
                                          </p:val>
                                        </p:tav>
                                        <p:tav tm="100000">
                                          <p:val>
                                            <p:strVal val="#ppt_y"/>
                                          </p:val>
                                        </p:tav>
                                      </p:tavLst>
                                    </p:anim>
                                  </p:childTnLst>
                                </p:cTn>
                              </p:par>
                              <p:par>
                                <p:cTn id="10" presetID="53" presetClass="entr" presetSubtype="16" fill="hold" grpId="0" nodeType="withEffect">
                                  <p:stCondLst>
                                    <p:cond delay="800"/>
                                  </p:stCondLst>
                                  <p:childTnLst>
                                    <p:set>
                                      <p:cBhvr>
                                        <p:cTn id="11" dur="1" fill="hold">
                                          <p:stCondLst>
                                            <p:cond delay="0"/>
                                          </p:stCondLst>
                                        </p:cTn>
                                        <p:tgtEl>
                                          <p:spTgt spid="39"/>
                                        </p:tgtEl>
                                        <p:attrNameLst>
                                          <p:attrName>style.visibility</p:attrName>
                                        </p:attrNameLst>
                                      </p:cBhvr>
                                      <p:to>
                                        <p:strVal val="visible"/>
                                      </p:to>
                                    </p:set>
                                    <p:anim calcmode="lin" valueType="num">
                                      <p:cBhvr>
                                        <p:cTn id="12" dur="300" fill="hold"/>
                                        <p:tgtEl>
                                          <p:spTgt spid="39"/>
                                        </p:tgtEl>
                                        <p:attrNameLst>
                                          <p:attrName>ppt_w</p:attrName>
                                        </p:attrNameLst>
                                      </p:cBhvr>
                                      <p:tavLst>
                                        <p:tav tm="0">
                                          <p:val>
                                            <p:fltVal val="0"/>
                                          </p:val>
                                        </p:tav>
                                        <p:tav tm="100000">
                                          <p:val>
                                            <p:strVal val="#ppt_w"/>
                                          </p:val>
                                        </p:tav>
                                      </p:tavLst>
                                    </p:anim>
                                    <p:anim calcmode="lin" valueType="num">
                                      <p:cBhvr>
                                        <p:cTn id="13" dur="300" fill="hold"/>
                                        <p:tgtEl>
                                          <p:spTgt spid="39"/>
                                        </p:tgtEl>
                                        <p:attrNameLst>
                                          <p:attrName>ppt_h</p:attrName>
                                        </p:attrNameLst>
                                      </p:cBhvr>
                                      <p:tavLst>
                                        <p:tav tm="0">
                                          <p:val>
                                            <p:fltVal val="0"/>
                                          </p:val>
                                        </p:tav>
                                        <p:tav tm="100000">
                                          <p:val>
                                            <p:strVal val="#ppt_h"/>
                                          </p:val>
                                        </p:tav>
                                      </p:tavLst>
                                    </p:anim>
                                    <p:animEffect transition="in" filter="fade">
                                      <p:cBhvr>
                                        <p:cTn id="14" dur="300"/>
                                        <p:tgtEl>
                                          <p:spTgt spid="39"/>
                                        </p:tgtEl>
                                      </p:cBhvr>
                                    </p:animEffect>
                                  </p:childTnLst>
                                </p:cTn>
                              </p:par>
                              <p:par>
                                <p:cTn id="15" presetID="6" presetClass="emph" presetSubtype="0" autoRev="1" fill="hold" grpId="1" nodeType="withEffect">
                                  <p:stCondLst>
                                    <p:cond delay="1100"/>
                                  </p:stCondLst>
                                  <p:childTnLst>
                                    <p:animScale>
                                      <p:cBhvr>
                                        <p:cTn id="16" dur="150" fill="hold"/>
                                        <p:tgtEl>
                                          <p:spTgt spid="39"/>
                                        </p:tgtEl>
                                      </p:cBhvr>
                                      <p:by x="110000" y="110000"/>
                                    </p:animScale>
                                  </p:childTnLst>
                                </p:cTn>
                              </p:par>
                              <p:par>
                                <p:cTn id="17" presetID="12" presetClass="entr" presetSubtype="2" fill="hold" grpId="0" nodeType="withEffect">
                                  <p:stCondLst>
                                    <p:cond delay="700"/>
                                  </p:stCondLst>
                                  <p:childTnLst>
                                    <p:set>
                                      <p:cBhvr>
                                        <p:cTn id="18" dur="1" fill="hold">
                                          <p:stCondLst>
                                            <p:cond delay="0"/>
                                          </p:stCondLst>
                                        </p:cTn>
                                        <p:tgtEl>
                                          <p:spTgt spid="30"/>
                                        </p:tgtEl>
                                        <p:attrNameLst>
                                          <p:attrName>style.visibility</p:attrName>
                                        </p:attrNameLst>
                                      </p:cBhvr>
                                      <p:to>
                                        <p:strVal val="visible"/>
                                      </p:to>
                                    </p:set>
                                    <p:anim calcmode="lin" valueType="num">
                                      <p:cBhvr additive="base">
                                        <p:cTn id="19" dur="500"/>
                                        <p:tgtEl>
                                          <p:spTgt spid="30"/>
                                        </p:tgtEl>
                                        <p:attrNameLst>
                                          <p:attrName>ppt_x</p:attrName>
                                        </p:attrNameLst>
                                      </p:cBhvr>
                                      <p:tavLst>
                                        <p:tav tm="0">
                                          <p:val>
                                            <p:strVal val="#ppt_x+#ppt_w*1.125000"/>
                                          </p:val>
                                        </p:tav>
                                        <p:tav tm="100000">
                                          <p:val>
                                            <p:strVal val="#ppt_x"/>
                                          </p:val>
                                        </p:tav>
                                      </p:tavLst>
                                    </p:anim>
                                    <p:animEffect transition="in" filter="wipe(left)">
                                      <p:cBhvr>
                                        <p:cTn id="20" dur="500"/>
                                        <p:tgtEl>
                                          <p:spTgt spid="30"/>
                                        </p:tgtEl>
                                      </p:cBhvr>
                                    </p:animEffect>
                                  </p:childTnLst>
                                </p:cTn>
                              </p:par>
                              <p:par>
                                <p:cTn id="21" presetID="12" presetClass="entr" presetSubtype="8" fill="hold" grpId="0" nodeType="withEffect">
                                  <p:stCondLst>
                                    <p:cond delay="700"/>
                                  </p:stCondLst>
                                  <p:childTnLst>
                                    <p:set>
                                      <p:cBhvr>
                                        <p:cTn id="22" dur="1" fill="hold">
                                          <p:stCondLst>
                                            <p:cond delay="0"/>
                                          </p:stCondLst>
                                        </p:cTn>
                                        <p:tgtEl>
                                          <p:spTgt spid="31"/>
                                        </p:tgtEl>
                                        <p:attrNameLst>
                                          <p:attrName>style.visibility</p:attrName>
                                        </p:attrNameLst>
                                      </p:cBhvr>
                                      <p:to>
                                        <p:strVal val="visible"/>
                                      </p:to>
                                    </p:set>
                                    <p:anim calcmode="lin" valueType="num">
                                      <p:cBhvr additive="base">
                                        <p:cTn id="23" dur="500"/>
                                        <p:tgtEl>
                                          <p:spTgt spid="31"/>
                                        </p:tgtEl>
                                        <p:attrNameLst>
                                          <p:attrName>ppt_x</p:attrName>
                                        </p:attrNameLst>
                                      </p:cBhvr>
                                      <p:tavLst>
                                        <p:tav tm="0">
                                          <p:val>
                                            <p:strVal val="#ppt_x-#ppt_w*1.125000"/>
                                          </p:val>
                                        </p:tav>
                                        <p:tav tm="100000">
                                          <p:val>
                                            <p:strVal val="#ppt_x"/>
                                          </p:val>
                                        </p:tav>
                                      </p:tavLst>
                                    </p:anim>
                                    <p:animEffect transition="in" filter="wipe(right)">
                                      <p:cBhvr>
                                        <p:cTn id="24" dur="500"/>
                                        <p:tgtEl>
                                          <p:spTgt spid="31"/>
                                        </p:tgtEl>
                                      </p:cBhvr>
                                    </p:animEffect>
                                  </p:childTnLst>
                                </p:cTn>
                              </p:par>
                              <p:par>
                                <p:cTn id="25" presetID="53" presetClass="entr" presetSubtype="16" fill="hold" grpId="0" nodeType="withEffect">
                                  <p:stCondLst>
                                    <p:cond delay="1100"/>
                                  </p:stCondLst>
                                  <p:childTnLst>
                                    <p:set>
                                      <p:cBhvr>
                                        <p:cTn id="26" dur="1" fill="hold">
                                          <p:stCondLst>
                                            <p:cond delay="0"/>
                                          </p:stCondLst>
                                        </p:cTn>
                                        <p:tgtEl>
                                          <p:spTgt spid="42"/>
                                        </p:tgtEl>
                                        <p:attrNameLst>
                                          <p:attrName>style.visibility</p:attrName>
                                        </p:attrNameLst>
                                      </p:cBhvr>
                                      <p:to>
                                        <p:strVal val="visible"/>
                                      </p:to>
                                    </p:set>
                                    <p:anim calcmode="lin" valueType="num">
                                      <p:cBhvr>
                                        <p:cTn id="27" dur="300" fill="hold"/>
                                        <p:tgtEl>
                                          <p:spTgt spid="42"/>
                                        </p:tgtEl>
                                        <p:attrNameLst>
                                          <p:attrName>ppt_w</p:attrName>
                                        </p:attrNameLst>
                                      </p:cBhvr>
                                      <p:tavLst>
                                        <p:tav tm="0">
                                          <p:val>
                                            <p:fltVal val="0"/>
                                          </p:val>
                                        </p:tav>
                                        <p:tav tm="100000">
                                          <p:val>
                                            <p:strVal val="#ppt_w"/>
                                          </p:val>
                                        </p:tav>
                                      </p:tavLst>
                                    </p:anim>
                                    <p:anim calcmode="lin" valueType="num">
                                      <p:cBhvr>
                                        <p:cTn id="28" dur="300" fill="hold"/>
                                        <p:tgtEl>
                                          <p:spTgt spid="42"/>
                                        </p:tgtEl>
                                        <p:attrNameLst>
                                          <p:attrName>ppt_h</p:attrName>
                                        </p:attrNameLst>
                                      </p:cBhvr>
                                      <p:tavLst>
                                        <p:tav tm="0">
                                          <p:val>
                                            <p:fltVal val="0"/>
                                          </p:val>
                                        </p:tav>
                                        <p:tav tm="100000">
                                          <p:val>
                                            <p:strVal val="#ppt_h"/>
                                          </p:val>
                                        </p:tav>
                                      </p:tavLst>
                                    </p:anim>
                                    <p:animEffect transition="in" filter="fade">
                                      <p:cBhvr>
                                        <p:cTn id="29" dur="300"/>
                                        <p:tgtEl>
                                          <p:spTgt spid="42"/>
                                        </p:tgtEl>
                                      </p:cBhvr>
                                    </p:animEffect>
                                  </p:childTnLst>
                                </p:cTn>
                              </p:par>
                              <p:par>
                                <p:cTn id="30" presetID="6" presetClass="emph" presetSubtype="0" autoRev="1" fill="hold" grpId="1" nodeType="withEffect">
                                  <p:stCondLst>
                                    <p:cond delay="1400"/>
                                  </p:stCondLst>
                                  <p:childTnLst>
                                    <p:animScale>
                                      <p:cBhvr>
                                        <p:cTn id="31" dur="150" fill="hold"/>
                                        <p:tgtEl>
                                          <p:spTgt spid="42"/>
                                        </p:tgtEl>
                                      </p:cBhvr>
                                      <p:by x="110000" y="110000"/>
                                    </p:animScale>
                                  </p:childTnLst>
                                </p:cTn>
                              </p:par>
                              <p:par>
                                <p:cTn id="32" presetID="53" presetClass="entr" presetSubtype="16" fill="hold" grpId="0" nodeType="withEffect">
                                  <p:stCondLst>
                                    <p:cond delay="1100"/>
                                  </p:stCondLst>
                                  <p:childTnLst>
                                    <p:set>
                                      <p:cBhvr>
                                        <p:cTn id="33" dur="1" fill="hold">
                                          <p:stCondLst>
                                            <p:cond delay="0"/>
                                          </p:stCondLst>
                                        </p:cTn>
                                        <p:tgtEl>
                                          <p:spTgt spid="40"/>
                                        </p:tgtEl>
                                        <p:attrNameLst>
                                          <p:attrName>style.visibility</p:attrName>
                                        </p:attrNameLst>
                                      </p:cBhvr>
                                      <p:to>
                                        <p:strVal val="visible"/>
                                      </p:to>
                                    </p:set>
                                    <p:anim calcmode="lin" valueType="num">
                                      <p:cBhvr>
                                        <p:cTn id="34" dur="300" fill="hold"/>
                                        <p:tgtEl>
                                          <p:spTgt spid="40"/>
                                        </p:tgtEl>
                                        <p:attrNameLst>
                                          <p:attrName>ppt_w</p:attrName>
                                        </p:attrNameLst>
                                      </p:cBhvr>
                                      <p:tavLst>
                                        <p:tav tm="0">
                                          <p:val>
                                            <p:fltVal val="0"/>
                                          </p:val>
                                        </p:tav>
                                        <p:tav tm="100000">
                                          <p:val>
                                            <p:strVal val="#ppt_w"/>
                                          </p:val>
                                        </p:tav>
                                      </p:tavLst>
                                    </p:anim>
                                    <p:anim calcmode="lin" valueType="num">
                                      <p:cBhvr>
                                        <p:cTn id="35" dur="300" fill="hold"/>
                                        <p:tgtEl>
                                          <p:spTgt spid="40"/>
                                        </p:tgtEl>
                                        <p:attrNameLst>
                                          <p:attrName>ppt_h</p:attrName>
                                        </p:attrNameLst>
                                      </p:cBhvr>
                                      <p:tavLst>
                                        <p:tav tm="0">
                                          <p:val>
                                            <p:fltVal val="0"/>
                                          </p:val>
                                        </p:tav>
                                        <p:tav tm="100000">
                                          <p:val>
                                            <p:strVal val="#ppt_h"/>
                                          </p:val>
                                        </p:tav>
                                      </p:tavLst>
                                    </p:anim>
                                    <p:animEffect transition="in" filter="fade">
                                      <p:cBhvr>
                                        <p:cTn id="36" dur="300"/>
                                        <p:tgtEl>
                                          <p:spTgt spid="40"/>
                                        </p:tgtEl>
                                      </p:cBhvr>
                                    </p:animEffect>
                                  </p:childTnLst>
                                </p:cTn>
                              </p:par>
                              <p:par>
                                <p:cTn id="37" presetID="6" presetClass="emph" presetSubtype="0" autoRev="1" fill="hold" grpId="1" nodeType="withEffect">
                                  <p:stCondLst>
                                    <p:cond delay="1400"/>
                                  </p:stCondLst>
                                  <p:childTnLst>
                                    <p:animScale>
                                      <p:cBhvr>
                                        <p:cTn id="38" dur="150" fill="hold"/>
                                        <p:tgtEl>
                                          <p:spTgt spid="40"/>
                                        </p:tgtEl>
                                      </p:cBhvr>
                                      <p:by x="110000" y="110000"/>
                                    </p:animScale>
                                  </p:childTnLst>
                                </p:cTn>
                              </p:par>
                              <p:par>
                                <p:cTn id="39" presetID="55" presetClass="entr" presetSubtype="0" fill="hold" grpId="0" nodeType="withEffect">
                                  <p:stCondLst>
                                    <p:cond delay="1500"/>
                                  </p:stCondLst>
                                  <p:childTnLst>
                                    <p:set>
                                      <p:cBhvr>
                                        <p:cTn id="40" dur="1" fill="hold">
                                          <p:stCondLst>
                                            <p:cond delay="0"/>
                                          </p:stCondLst>
                                        </p:cTn>
                                        <p:tgtEl>
                                          <p:spTgt spid="41"/>
                                        </p:tgtEl>
                                        <p:attrNameLst>
                                          <p:attrName>style.visibility</p:attrName>
                                        </p:attrNameLst>
                                      </p:cBhvr>
                                      <p:to>
                                        <p:strVal val="visible"/>
                                      </p:to>
                                    </p:set>
                                    <p:anim calcmode="lin" valueType="num">
                                      <p:cBhvr>
                                        <p:cTn id="41" dur="500" fill="hold"/>
                                        <p:tgtEl>
                                          <p:spTgt spid="41"/>
                                        </p:tgtEl>
                                        <p:attrNameLst>
                                          <p:attrName>ppt_w</p:attrName>
                                        </p:attrNameLst>
                                      </p:cBhvr>
                                      <p:tavLst>
                                        <p:tav tm="0">
                                          <p:val>
                                            <p:strVal val="#ppt_w*0.70"/>
                                          </p:val>
                                        </p:tav>
                                        <p:tav tm="100000">
                                          <p:val>
                                            <p:strVal val="#ppt_w"/>
                                          </p:val>
                                        </p:tav>
                                      </p:tavLst>
                                    </p:anim>
                                    <p:anim calcmode="lin" valueType="num">
                                      <p:cBhvr>
                                        <p:cTn id="42" dur="500" fill="hold"/>
                                        <p:tgtEl>
                                          <p:spTgt spid="41"/>
                                        </p:tgtEl>
                                        <p:attrNameLst>
                                          <p:attrName>ppt_h</p:attrName>
                                        </p:attrNameLst>
                                      </p:cBhvr>
                                      <p:tavLst>
                                        <p:tav tm="0">
                                          <p:val>
                                            <p:strVal val="#ppt_h"/>
                                          </p:val>
                                        </p:tav>
                                        <p:tav tm="100000">
                                          <p:val>
                                            <p:strVal val="#ppt_h"/>
                                          </p:val>
                                        </p:tav>
                                      </p:tavLst>
                                    </p:anim>
                                    <p:animEffect transition="in" filter="fade">
                                      <p:cBhvr>
                                        <p:cTn id="43" dur="500"/>
                                        <p:tgtEl>
                                          <p:spTgt spid="41"/>
                                        </p:tgtEl>
                                      </p:cBhvr>
                                    </p:animEffect>
                                  </p:childTnLst>
                                </p:cTn>
                              </p:par>
                              <p:par>
                                <p:cTn id="44" presetID="55" presetClass="entr" presetSubtype="0" fill="hold" grpId="0" nodeType="withEffect">
                                  <p:stCondLst>
                                    <p:cond delay="1500"/>
                                  </p:stCondLst>
                                  <p:childTnLst>
                                    <p:set>
                                      <p:cBhvr>
                                        <p:cTn id="45" dur="1" fill="hold">
                                          <p:stCondLst>
                                            <p:cond delay="0"/>
                                          </p:stCondLst>
                                        </p:cTn>
                                        <p:tgtEl>
                                          <p:spTgt spid="43"/>
                                        </p:tgtEl>
                                        <p:attrNameLst>
                                          <p:attrName>style.visibility</p:attrName>
                                        </p:attrNameLst>
                                      </p:cBhvr>
                                      <p:to>
                                        <p:strVal val="visible"/>
                                      </p:to>
                                    </p:set>
                                    <p:anim calcmode="lin" valueType="num">
                                      <p:cBhvr>
                                        <p:cTn id="46" dur="500" fill="hold"/>
                                        <p:tgtEl>
                                          <p:spTgt spid="43"/>
                                        </p:tgtEl>
                                        <p:attrNameLst>
                                          <p:attrName>ppt_w</p:attrName>
                                        </p:attrNameLst>
                                      </p:cBhvr>
                                      <p:tavLst>
                                        <p:tav tm="0">
                                          <p:val>
                                            <p:strVal val="#ppt_w*0.70"/>
                                          </p:val>
                                        </p:tav>
                                        <p:tav tm="100000">
                                          <p:val>
                                            <p:strVal val="#ppt_w"/>
                                          </p:val>
                                        </p:tav>
                                      </p:tavLst>
                                    </p:anim>
                                    <p:anim calcmode="lin" valueType="num">
                                      <p:cBhvr>
                                        <p:cTn id="47" dur="500" fill="hold"/>
                                        <p:tgtEl>
                                          <p:spTgt spid="43"/>
                                        </p:tgtEl>
                                        <p:attrNameLst>
                                          <p:attrName>ppt_h</p:attrName>
                                        </p:attrNameLst>
                                      </p:cBhvr>
                                      <p:tavLst>
                                        <p:tav tm="0">
                                          <p:val>
                                            <p:strVal val="#ppt_h"/>
                                          </p:val>
                                        </p:tav>
                                        <p:tav tm="100000">
                                          <p:val>
                                            <p:strVal val="#ppt_h"/>
                                          </p:val>
                                        </p:tav>
                                      </p:tavLst>
                                    </p:anim>
                                    <p:animEffect transition="in" filter="fade">
                                      <p:cBhvr>
                                        <p:cTn id="48" dur="500"/>
                                        <p:tgtEl>
                                          <p:spTgt spid="43"/>
                                        </p:tgtEl>
                                      </p:cBhvr>
                                    </p:animEffect>
                                  </p:childTnLst>
                                </p:cTn>
                              </p:par>
                              <p:par>
                                <p:cTn id="49" presetID="47" presetClass="entr" presetSubtype="0" fill="hold" grpId="0" nodeType="withEffect">
                                  <p:stCondLst>
                                    <p:cond delay="0"/>
                                  </p:stCondLst>
                                  <p:childTnLst>
                                    <p:set>
                                      <p:cBhvr>
                                        <p:cTn id="50" dur="1" fill="hold">
                                          <p:stCondLst>
                                            <p:cond delay="0"/>
                                          </p:stCondLst>
                                        </p:cTn>
                                        <p:tgtEl>
                                          <p:spTgt spid="44"/>
                                        </p:tgtEl>
                                        <p:attrNameLst>
                                          <p:attrName>style.visibility</p:attrName>
                                        </p:attrNameLst>
                                      </p:cBhvr>
                                      <p:to>
                                        <p:strVal val="visible"/>
                                      </p:to>
                                    </p:set>
                                    <p:animEffect transition="in" filter="fade">
                                      <p:cBhvr>
                                        <p:cTn id="51" dur="500"/>
                                        <p:tgtEl>
                                          <p:spTgt spid="44"/>
                                        </p:tgtEl>
                                      </p:cBhvr>
                                    </p:animEffect>
                                    <p:anim calcmode="lin" valueType="num">
                                      <p:cBhvr>
                                        <p:cTn id="52" dur="500" fill="hold"/>
                                        <p:tgtEl>
                                          <p:spTgt spid="44"/>
                                        </p:tgtEl>
                                        <p:attrNameLst>
                                          <p:attrName>ppt_x</p:attrName>
                                        </p:attrNameLst>
                                      </p:cBhvr>
                                      <p:tavLst>
                                        <p:tav tm="0">
                                          <p:val>
                                            <p:strVal val="#ppt_x"/>
                                          </p:val>
                                        </p:tav>
                                        <p:tav tm="100000">
                                          <p:val>
                                            <p:strVal val="#ppt_x"/>
                                          </p:val>
                                        </p:tav>
                                      </p:tavLst>
                                    </p:anim>
                                    <p:anim calcmode="lin" valueType="num">
                                      <p:cBhvr>
                                        <p:cTn id="53" dur="500" fill="hold"/>
                                        <p:tgtEl>
                                          <p:spTgt spid="4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9" grpId="0" animBg="1"/>
      <p:bldP spid="39" grpId="1" animBg="1"/>
      <p:bldP spid="40" grpId="0"/>
      <p:bldP spid="40" grpId="1"/>
      <p:bldP spid="41" grpId="0"/>
      <p:bldP spid="42" grpId="0"/>
      <p:bldP spid="42" grpId="1"/>
      <p:bldP spid="43" grpId="0"/>
      <p:bldP spid="4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9"/>
          <p:cNvSpPr>
            <a:spLocks noEditPoints="1"/>
          </p:cNvSpPr>
          <p:nvPr/>
        </p:nvSpPr>
        <p:spPr bwMode="auto">
          <a:xfrm>
            <a:off x="-11400" y="934853"/>
            <a:ext cx="2931492" cy="4207060"/>
          </a:xfrm>
          <a:custGeom>
            <a:avLst/>
            <a:gdLst>
              <a:gd name="T0" fmla="*/ 51 w 1711"/>
              <a:gd name="T1" fmla="*/ 1681 h 2455"/>
              <a:gd name="T2" fmla="*/ 330 w 1711"/>
              <a:gd name="T3" fmla="*/ 1624 h 2455"/>
              <a:gd name="T4" fmla="*/ 544 w 1711"/>
              <a:gd name="T5" fmla="*/ 1032 h 2455"/>
              <a:gd name="T6" fmla="*/ 544 w 1711"/>
              <a:gd name="T7" fmla="*/ 1032 h 2455"/>
              <a:gd name="T8" fmla="*/ 544 w 1711"/>
              <a:gd name="T9" fmla="*/ 408 h 2455"/>
              <a:gd name="T10" fmla="*/ 760 w 1711"/>
              <a:gd name="T11" fmla="*/ 291 h 2455"/>
              <a:gd name="T12" fmla="*/ 856 w 1711"/>
              <a:gd name="T13" fmla="*/ 0 h 2455"/>
              <a:gd name="T14" fmla="*/ 951 w 1711"/>
              <a:gd name="T15" fmla="*/ 291 h 2455"/>
              <a:gd name="T16" fmla="*/ 1297 w 1711"/>
              <a:gd name="T17" fmla="*/ 720 h 2455"/>
              <a:gd name="T18" fmla="*/ 1163 w 1711"/>
              <a:gd name="T19" fmla="*/ 1037 h 2455"/>
              <a:gd name="T20" fmla="*/ 1382 w 1711"/>
              <a:gd name="T21" fmla="*/ 1624 h 2455"/>
              <a:gd name="T22" fmla="*/ 1660 w 1711"/>
              <a:gd name="T23" fmla="*/ 1681 h 2455"/>
              <a:gd name="T24" fmla="*/ 1438 w 1711"/>
              <a:gd name="T25" fmla="*/ 1738 h 2455"/>
              <a:gd name="T26" fmla="*/ 1635 w 1711"/>
              <a:gd name="T27" fmla="*/ 2233 h 2455"/>
              <a:gd name="T28" fmla="*/ 1698 w 1711"/>
              <a:gd name="T29" fmla="*/ 2364 h 2455"/>
              <a:gd name="T30" fmla="*/ 1595 w 1711"/>
              <a:gd name="T31" fmla="*/ 2413 h 2455"/>
              <a:gd name="T32" fmla="*/ 1532 w 1711"/>
              <a:gd name="T33" fmla="*/ 2283 h 2455"/>
              <a:gd name="T34" fmla="*/ 1226 w 1711"/>
              <a:gd name="T35" fmla="*/ 1738 h 2455"/>
              <a:gd name="T36" fmla="*/ 951 w 1711"/>
              <a:gd name="T37" fmla="*/ 1811 h 2455"/>
              <a:gd name="T38" fmla="*/ 760 w 1711"/>
              <a:gd name="T39" fmla="*/ 1811 h 2455"/>
              <a:gd name="T40" fmla="*/ 485 w 1711"/>
              <a:gd name="T41" fmla="*/ 1738 h 2455"/>
              <a:gd name="T42" fmla="*/ 180 w 1711"/>
              <a:gd name="T43" fmla="*/ 2283 h 2455"/>
              <a:gd name="T44" fmla="*/ 117 w 1711"/>
              <a:gd name="T45" fmla="*/ 2413 h 2455"/>
              <a:gd name="T46" fmla="*/ 14 w 1711"/>
              <a:gd name="T47" fmla="*/ 2364 h 2455"/>
              <a:gd name="T48" fmla="*/ 77 w 1711"/>
              <a:gd name="T49" fmla="*/ 2233 h 2455"/>
              <a:gd name="T50" fmla="*/ 273 w 1711"/>
              <a:gd name="T51" fmla="*/ 1738 h 2455"/>
              <a:gd name="T52" fmla="*/ 760 w 1711"/>
              <a:gd name="T53" fmla="*/ 1624 h 2455"/>
              <a:gd name="T54" fmla="*/ 760 w 1711"/>
              <a:gd name="T55" fmla="*/ 1550 h 2455"/>
              <a:gd name="T56" fmla="*/ 951 w 1711"/>
              <a:gd name="T57" fmla="*/ 1550 h 2455"/>
              <a:gd name="T58" fmla="*/ 1170 w 1711"/>
              <a:gd name="T59" fmla="*/ 1624 h 2455"/>
              <a:gd name="T60" fmla="*/ 769 w 1711"/>
              <a:gd name="T61" fmla="*/ 1152 h 2455"/>
              <a:gd name="T62" fmla="*/ 760 w 1711"/>
              <a:gd name="T63" fmla="*/ 1624 h 2455"/>
              <a:gd name="T64" fmla="*/ 1032 w 1711"/>
              <a:gd name="T65" fmla="*/ 543 h 2455"/>
              <a:gd name="T66" fmla="*/ 679 w 1711"/>
              <a:gd name="T67" fmla="*/ 543 h 2455"/>
              <a:gd name="T68" fmla="*/ 679 w 1711"/>
              <a:gd name="T69" fmla="*/ 897 h 2455"/>
              <a:gd name="T70" fmla="*/ 956 w 1711"/>
              <a:gd name="T71" fmla="*/ 949 h 2455"/>
              <a:gd name="T72" fmla="*/ 1032 w 1711"/>
              <a:gd name="T73" fmla="*/ 897 h 2455"/>
              <a:gd name="T74" fmla="*/ 1032 w 1711"/>
              <a:gd name="T75" fmla="*/ 543 h 24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711" h="2455">
                <a:moveTo>
                  <a:pt x="109" y="1738"/>
                </a:moveTo>
                <a:cubicBezTo>
                  <a:pt x="76" y="1738"/>
                  <a:pt x="51" y="1713"/>
                  <a:pt x="51" y="1681"/>
                </a:cubicBezTo>
                <a:cubicBezTo>
                  <a:pt x="51" y="1649"/>
                  <a:pt x="76" y="1624"/>
                  <a:pt x="109" y="1624"/>
                </a:cubicBezTo>
                <a:cubicBezTo>
                  <a:pt x="330" y="1624"/>
                  <a:pt x="330" y="1624"/>
                  <a:pt x="330" y="1624"/>
                </a:cubicBezTo>
                <a:cubicBezTo>
                  <a:pt x="594" y="1074"/>
                  <a:pt x="594" y="1074"/>
                  <a:pt x="594" y="1074"/>
                </a:cubicBezTo>
                <a:cubicBezTo>
                  <a:pt x="577" y="1061"/>
                  <a:pt x="560" y="1047"/>
                  <a:pt x="544" y="1032"/>
                </a:cubicBezTo>
                <a:cubicBezTo>
                  <a:pt x="544" y="1032"/>
                  <a:pt x="544" y="1032"/>
                  <a:pt x="544" y="1032"/>
                </a:cubicBezTo>
                <a:cubicBezTo>
                  <a:pt x="544" y="1032"/>
                  <a:pt x="544" y="1032"/>
                  <a:pt x="544" y="1032"/>
                </a:cubicBezTo>
                <a:cubicBezTo>
                  <a:pt x="464" y="951"/>
                  <a:pt x="415" y="843"/>
                  <a:pt x="415" y="720"/>
                </a:cubicBezTo>
                <a:cubicBezTo>
                  <a:pt x="415" y="599"/>
                  <a:pt x="464" y="488"/>
                  <a:pt x="544" y="408"/>
                </a:cubicBezTo>
                <a:cubicBezTo>
                  <a:pt x="549" y="403"/>
                  <a:pt x="549" y="403"/>
                  <a:pt x="549" y="403"/>
                </a:cubicBezTo>
                <a:cubicBezTo>
                  <a:pt x="606" y="348"/>
                  <a:pt x="679" y="308"/>
                  <a:pt x="760" y="291"/>
                </a:cubicBezTo>
                <a:cubicBezTo>
                  <a:pt x="760" y="95"/>
                  <a:pt x="760" y="95"/>
                  <a:pt x="760" y="95"/>
                </a:cubicBezTo>
                <a:cubicBezTo>
                  <a:pt x="760" y="43"/>
                  <a:pt x="803" y="0"/>
                  <a:pt x="856" y="0"/>
                </a:cubicBezTo>
                <a:cubicBezTo>
                  <a:pt x="908" y="0"/>
                  <a:pt x="951" y="43"/>
                  <a:pt x="951" y="95"/>
                </a:cubicBezTo>
                <a:cubicBezTo>
                  <a:pt x="951" y="291"/>
                  <a:pt x="951" y="291"/>
                  <a:pt x="951" y="291"/>
                </a:cubicBezTo>
                <a:cubicBezTo>
                  <a:pt x="1034" y="308"/>
                  <a:pt x="1108" y="349"/>
                  <a:pt x="1167" y="408"/>
                </a:cubicBezTo>
                <a:cubicBezTo>
                  <a:pt x="1247" y="488"/>
                  <a:pt x="1297" y="599"/>
                  <a:pt x="1297" y="720"/>
                </a:cubicBezTo>
                <a:cubicBezTo>
                  <a:pt x="1297" y="843"/>
                  <a:pt x="1247" y="951"/>
                  <a:pt x="1167" y="1032"/>
                </a:cubicBezTo>
                <a:cubicBezTo>
                  <a:pt x="1163" y="1037"/>
                  <a:pt x="1163" y="1037"/>
                  <a:pt x="1163" y="1037"/>
                </a:cubicBezTo>
                <a:cubicBezTo>
                  <a:pt x="1148" y="1049"/>
                  <a:pt x="1133" y="1063"/>
                  <a:pt x="1116" y="1074"/>
                </a:cubicBezTo>
                <a:cubicBezTo>
                  <a:pt x="1382" y="1624"/>
                  <a:pt x="1382" y="1624"/>
                  <a:pt x="1382" y="1624"/>
                </a:cubicBezTo>
                <a:cubicBezTo>
                  <a:pt x="1603" y="1624"/>
                  <a:pt x="1603" y="1624"/>
                  <a:pt x="1603" y="1624"/>
                </a:cubicBezTo>
                <a:cubicBezTo>
                  <a:pt x="1635" y="1624"/>
                  <a:pt x="1660" y="1649"/>
                  <a:pt x="1660" y="1681"/>
                </a:cubicBezTo>
                <a:cubicBezTo>
                  <a:pt x="1660" y="1713"/>
                  <a:pt x="1635" y="1738"/>
                  <a:pt x="1603" y="1738"/>
                </a:cubicBezTo>
                <a:cubicBezTo>
                  <a:pt x="1438" y="1738"/>
                  <a:pt x="1438" y="1738"/>
                  <a:pt x="1438" y="1738"/>
                </a:cubicBezTo>
                <a:cubicBezTo>
                  <a:pt x="1636" y="2147"/>
                  <a:pt x="1636" y="2147"/>
                  <a:pt x="1636" y="2147"/>
                </a:cubicBezTo>
                <a:cubicBezTo>
                  <a:pt x="1648" y="2176"/>
                  <a:pt x="1648" y="2208"/>
                  <a:pt x="1635" y="2233"/>
                </a:cubicBezTo>
                <a:cubicBezTo>
                  <a:pt x="1657" y="2278"/>
                  <a:pt x="1657" y="2278"/>
                  <a:pt x="1657" y="2278"/>
                </a:cubicBezTo>
                <a:cubicBezTo>
                  <a:pt x="1698" y="2364"/>
                  <a:pt x="1698" y="2364"/>
                  <a:pt x="1698" y="2364"/>
                </a:cubicBezTo>
                <a:cubicBezTo>
                  <a:pt x="1711" y="2392"/>
                  <a:pt x="1701" y="2427"/>
                  <a:pt x="1671" y="2440"/>
                </a:cubicBezTo>
                <a:cubicBezTo>
                  <a:pt x="1643" y="2455"/>
                  <a:pt x="1609" y="2442"/>
                  <a:pt x="1595" y="2413"/>
                </a:cubicBezTo>
                <a:cubicBezTo>
                  <a:pt x="1555" y="2328"/>
                  <a:pt x="1555" y="2328"/>
                  <a:pt x="1555" y="2328"/>
                </a:cubicBezTo>
                <a:cubicBezTo>
                  <a:pt x="1532" y="2283"/>
                  <a:pt x="1532" y="2283"/>
                  <a:pt x="1532" y="2283"/>
                </a:cubicBezTo>
                <a:cubicBezTo>
                  <a:pt x="1503" y="2278"/>
                  <a:pt x="1477" y="2259"/>
                  <a:pt x="1464" y="2231"/>
                </a:cubicBezTo>
                <a:cubicBezTo>
                  <a:pt x="1226" y="1738"/>
                  <a:pt x="1226" y="1738"/>
                  <a:pt x="1226" y="1738"/>
                </a:cubicBezTo>
                <a:cubicBezTo>
                  <a:pt x="951" y="1738"/>
                  <a:pt x="951" y="1738"/>
                  <a:pt x="951" y="1738"/>
                </a:cubicBezTo>
                <a:cubicBezTo>
                  <a:pt x="951" y="1811"/>
                  <a:pt x="951" y="1811"/>
                  <a:pt x="951" y="1811"/>
                </a:cubicBezTo>
                <a:cubicBezTo>
                  <a:pt x="951" y="1863"/>
                  <a:pt x="908" y="1907"/>
                  <a:pt x="856" y="1907"/>
                </a:cubicBezTo>
                <a:cubicBezTo>
                  <a:pt x="803" y="1907"/>
                  <a:pt x="760" y="1863"/>
                  <a:pt x="760" y="1811"/>
                </a:cubicBezTo>
                <a:cubicBezTo>
                  <a:pt x="760" y="1738"/>
                  <a:pt x="760" y="1738"/>
                  <a:pt x="760" y="1738"/>
                </a:cubicBezTo>
                <a:cubicBezTo>
                  <a:pt x="485" y="1738"/>
                  <a:pt x="485" y="1738"/>
                  <a:pt x="485" y="1738"/>
                </a:cubicBezTo>
                <a:cubicBezTo>
                  <a:pt x="246" y="2231"/>
                  <a:pt x="246" y="2231"/>
                  <a:pt x="246" y="2231"/>
                </a:cubicBezTo>
                <a:cubicBezTo>
                  <a:pt x="235" y="2259"/>
                  <a:pt x="208" y="2278"/>
                  <a:pt x="180" y="2283"/>
                </a:cubicBezTo>
                <a:cubicBezTo>
                  <a:pt x="158" y="2328"/>
                  <a:pt x="158" y="2328"/>
                  <a:pt x="158" y="2328"/>
                </a:cubicBezTo>
                <a:cubicBezTo>
                  <a:pt x="117" y="2413"/>
                  <a:pt x="117" y="2413"/>
                  <a:pt x="117" y="2413"/>
                </a:cubicBezTo>
                <a:cubicBezTo>
                  <a:pt x="103" y="2442"/>
                  <a:pt x="69" y="2455"/>
                  <a:pt x="41" y="2440"/>
                </a:cubicBezTo>
                <a:cubicBezTo>
                  <a:pt x="12" y="2427"/>
                  <a:pt x="0" y="2392"/>
                  <a:pt x="14" y="2364"/>
                </a:cubicBezTo>
                <a:cubicBezTo>
                  <a:pt x="56" y="2278"/>
                  <a:pt x="56" y="2278"/>
                  <a:pt x="56" y="2278"/>
                </a:cubicBezTo>
                <a:cubicBezTo>
                  <a:pt x="77" y="2233"/>
                  <a:pt x="77" y="2233"/>
                  <a:pt x="77" y="2233"/>
                </a:cubicBezTo>
                <a:cubicBezTo>
                  <a:pt x="63" y="2208"/>
                  <a:pt x="62" y="2176"/>
                  <a:pt x="76" y="2147"/>
                </a:cubicBezTo>
                <a:cubicBezTo>
                  <a:pt x="273" y="1738"/>
                  <a:pt x="273" y="1738"/>
                  <a:pt x="273" y="1738"/>
                </a:cubicBezTo>
                <a:cubicBezTo>
                  <a:pt x="109" y="1738"/>
                  <a:pt x="109" y="1738"/>
                  <a:pt x="109" y="1738"/>
                </a:cubicBezTo>
                <a:close/>
                <a:moveTo>
                  <a:pt x="760" y="1624"/>
                </a:moveTo>
                <a:cubicBezTo>
                  <a:pt x="760" y="1624"/>
                  <a:pt x="760" y="1624"/>
                  <a:pt x="760" y="1624"/>
                </a:cubicBezTo>
                <a:cubicBezTo>
                  <a:pt x="760" y="1550"/>
                  <a:pt x="760" y="1550"/>
                  <a:pt x="760" y="1550"/>
                </a:cubicBezTo>
                <a:cubicBezTo>
                  <a:pt x="760" y="1498"/>
                  <a:pt x="803" y="1455"/>
                  <a:pt x="856" y="1455"/>
                </a:cubicBezTo>
                <a:cubicBezTo>
                  <a:pt x="908" y="1455"/>
                  <a:pt x="951" y="1498"/>
                  <a:pt x="951" y="1550"/>
                </a:cubicBezTo>
                <a:cubicBezTo>
                  <a:pt x="951" y="1624"/>
                  <a:pt x="951" y="1624"/>
                  <a:pt x="951" y="1624"/>
                </a:cubicBezTo>
                <a:cubicBezTo>
                  <a:pt x="1170" y="1624"/>
                  <a:pt x="1170" y="1624"/>
                  <a:pt x="1170" y="1624"/>
                </a:cubicBezTo>
                <a:cubicBezTo>
                  <a:pt x="942" y="1152"/>
                  <a:pt x="942" y="1152"/>
                  <a:pt x="942" y="1152"/>
                </a:cubicBezTo>
                <a:cubicBezTo>
                  <a:pt x="886" y="1163"/>
                  <a:pt x="825" y="1163"/>
                  <a:pt x="769" y="1152"/>
                </a:cubicBezTo>
                <a:cubicBezTo>
                  <a:pt x="541" y="1624"/>
                  <a:pt x="541" y="1624"/>
                  <a:pt x="541" y="1624"/>
                </a:cubicBezTo>
                <a:cubicBezTo>
                  <a:pt x="760" y="1624"/>
                  <a:pt x="760" y="1624"/>
                  <a:pt x="760" y="1624"/>
                </a:cubicBezTo>
                <a:close/>
                <a:moveTo>
                  <a:pt x="1032" y="543"/>
                </a:moveTo>
                <a:cubicBezTo>
                  <a:pt x="1032" y="543"/>
                  <a:pt x="1032" y="543"/>
                  <a:pt x="1032" y="543"/>
                </a:cubicBezTo>
                <a:cubicBezTo>
                  <a:pt x="936" y="447"/>
                  <a:pt x="781" y="445"/>
                  <a:pt x="683" y="539"/>
                </a:cubicBezTo>
                <a:cubicBezTo>
                  <a:pt x="679" y="543"/>
                  <a:pt x="679" y="543"/>
                  <a:pt x="679" y="543"/>
                </a:cubicBezTo>
                <a:cubicBezTo>
                  <a:pt x="634" y="589"/>
                  <a:pt x="606" y="651"/>
                  <a:pt x="606" y="720"/>
                </a:cubicBezTo>
                <a:cubicBezTo>
                  <a:pt x="606" y="789"/>
                  <a:pt x="634" y="852"/>
                  <a:pt x="679" y="897"/>
                </a:cubicBezTo>
                <a:cubicBezTo>
                  <a:pt x="750" y="968"/>
                  <a:pt x="861" y="989"/>
                  <a:pt x="954" y="949"/>
                </a:cubicBezTo>
                <a:cubicBezTo>
                  <a:pt x="956" y="949"/>
                  <a:pt x="956" y="949"/>
                  <a:pt x="956" y="949"/>
                </a:cubicBezTo>
                <a:cubicBezTo>
                  <a:pt x="982" y="938"/>
                  <a:pt x="1007" y="922"/>
                  <a:pt x="1028" y="901"/>
                </a:cubicBezTo>
                <a:cubicBezTo>
                  <a:pt x="1032" y="897"/>
                  <a:pt x="1032" y="897"/>
                  <a:pt x="1032" y="897"/>
                </a:cubicBezTo>
                <a:cubicBezTo>
                  <a:pt x="1076" y="852"/>
                  <a:pt x="1105" y="789"/>
                  <a:pt x="1105" y="720"/>
                </a:cubicBezTo>
                <a:cubicBezTo>
                  <a:pt x="1105" y="651"/>
                  <a:pt x="1076" y="589"/>
                  <a:pt x="1032" y="543"/>
                </a:cubicBezTo>
                <a:cubicBezTo>
                  <a:pt x="1032" y="543"/>
                  <a:pt x="1032" y="543"/>
                  <a:pt x="1032" y="543"/>
                </a:cubicBezTo>
                <a:close/>
              </a:path>
            </a:pathLst>
          </a:custGeom>
          <a:solidFill>
            <a:schemeClr val="bg1">
              <a:alpha val="5000"/>
            </a:schemeClr>
          </a:solidFill>
          <a:ln>
            <a:noFill/>
          </a:ln>
        </p:spPr>
        <p:txBody>
          <a:bodyPr vert="horz" wrap="square" lIns="91440" tIns="45720" rIns="91440" bIns="45720" numCol="1" anchor="t" anchorCtr="0" compatLnSpc="1"/>
          <a:lstStyle/>
          <a:p>
            <a:endParaRPr lang="zh-CN" altLang="en-US"/>
          </a:p>
        </p:txBody>
      </p:sp>
      <p:sp>
        <p:nvSpPr>
          <p:cNvPr id="8" name="矩形 7"/>
          <p:cNvSpPr/>
          <p:nvPr/>
        </p:nvSpPr>
        <p:spPr>
          <a:xfrm>
            <a:off x="3851920" y="1994099"/>
            <a:ext cx="5292080" cy="1152128"/>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 name="圆角矩形 1"/>
          <p:cNvSpPr/>
          <p:nvPr/>
        </p:nvSpPr>
        <p:spPr>
          <a:xfrm>
            <a:off x="3923928" y="1490836"/>
            <a:ext cx="3672260" cy="474741"/>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Algorithm</a:t>
            </a:r>
            <a:endParaRPr lang="zh-CN" altLang="en-US" sz="2400" b="1"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endParaRPr>
          </a:p>
        </p:txBody>
      </p:sp>
      <p:sp>
        <p:nvSpPr>
          <p:cNvPr id="3" name="矩形 2"/>
          <p:cNvSpPr/>
          <p:nvPr/>
        </p:nvSpPr>
        <p:spPr>
          <a:xfrm>
            <a:off x="2564466" y="1881356"/>
            <a:ext cx="1236236" cy="1107996"/>
          </a:xfrm>
          <a:prstGeom prst="rect">
            <a:avLst/>
          </a:prstGeom>
        </p:spPr>
        <p:txBody>
          <a:bodyPr wrap="none">
            <a:spAutoFit/>
          </a:bodyPr>
          <a:lstStyle/>
          <a:p>
            <a:pPr algn="ctr"/>
            <a:r>
              <a:rPr lang="en-US" altLang="zh-CN" sz="6600" dirty="0">
                <a:ln w="6350">
                  <a:solidFill>
                    <a:srgbClr val="EFF6FC"/>
                  </a:solidFill>
                </a:ln>
                <a:noFill/>
                <a:latin typeface="Impact" pitchFamily="34" charset="0"/>
                <a:ea typeface="微软雅黑" pitchFamily="34" charset="-122"/>
              </a:rPr>
              <a:t>0 3</a:t>
            </a:r>
            <a:endParaRPr lang="zh-CN" altLang="en-US" sz="6600" dirty="0">
              <a:ln w="6350">
                <a:solidFill>
                  <a:srgbClr val="EFF6FC"/>
                </a:solidFill>
              </a:ln>
              <a:noFill/>
              <a:latin typeface="Impact" pitchFamily="34" charset="0"/>
              <a:ea typeface="微软雅黑" pitchFamily="34" charset="-122"/>
            </a:endParaRPr>
          </a:p>
        </p:txBody>
      </p:sp>
      <p:sp>
        <p:nvSpPr>
          <p:cNvPr id="4" name="矩形 3"/>
          <p:cNvSpPr/>
          <p:nvPr/>
        </p:nvSpPr>
        <p:spPr>
          <a:xfrm>
            <a:off x="3923928" y="2026680"/>
            <a:ext cx="1625766" cy="1097480"/>
          </a:xfrm>
          <a:prstGeom prst="rect">
            <a:avLst/>
          </a:prstGeom>
        </p:spPr>
        <p:txBody>
          <a:bodyPr wrap="none">
            <a:spAutoFit/>
          </a:bodyPr>
          <a:lstStyle/>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Mathematical Model</a:t>
            </a:r>
          </a:p>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Solution to ODEs</a:t>
            </a:r>
          </a:p>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Edge Continuities</a:t>
            </a:r>
          </a:p>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Patch Separation</a:t>
            </a:r>
          </a:p>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Interpolation</a:t>
            </a:r>
          </a:p>
        </p:txBody>
      </p:sp>
      <p:sp>
        <p:nvSpPr>
          <p:cNvPr id="5" name="矩形 4"/>
          <p:cNvSpPr/>
          <p:nvPr/>
        </p:nvSpPr>
        <p:spPr>
          <a:xfrm>
            <a:off x="2502180" y="2817460"/>
            <a:ext cx="1349740" cy="307777"/>
          </a:xfrm>
          <a:prstGeom prst="rect">
            <a:avLst/>
          </a:prstGeom>
        </p:spPr>
        <p:txBody>
          <a:bodyPr wrap="square">
            <a:spAutoFit/>
          </a:bodyPr>
          <a:lstStyle/>
          <a:p>
            <a:pPr algn="ctr"/>
            <a:r>
              <a:rPr lang="en-US" altLang="zh-CN" sz="1400" dirty="0">
                <a:solidFill>
                  <a:schemeClr val="bg1"/>
                </a:solidFill>
                <a:latin typeface="微软雅黑" pitchFamily="34" charset="-122"/>
                <a:ea typeface="微软雅黑" pitchFamily="34" charset="-122"/>
              </a:rPr>
              <a:t>PART THREE</a:t>
            </a:r>
            <a:endParaRPr lang="zh-CN" altLang="en-US" sz="700"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41" presetClass="entr" presetSubtype="0" fill="hold" grpId="0" nodeType="withEffect">
                                      <p:stCondLst>
                                        <p:cond delay="2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par>
                                    <p:cTn id="24" presetID="2" presetClass="entr" presetSubtype="4" fill="hold" grpId="0" nodeType="withEffect" p14:presetBounceEnd="60000">
                                      <p:stCondLst>
                                        <p:cond delay="450"/>
                                      </p:stCondLst>
                                      <p:childTnLst>
                                        <p:set>
                                          <p:cBhvr>
                                            <p:cTn id="25" dur="1" fill="hold">
                                              <p:stCondLst>
                                                <p:cond delay="0"/>
                                              </p:stCondLst>
                                            </p:cTn>
                                            <p:tgtEl>
                                              <p:spTgt spid="4"/>
                                            </p:tgtEl>
                                            <p:attrNameLst>
                                              <p:attrName>style.visibility</p:attrName>
                                            </p:attrNameLst>
                                          </p:cBhvr>
                                          <p:to>
                                            <p:strVal val="visible"/>
                                          </p:to>
                                        </p:set>
                                        <p:anim calcmode="lin" valueType="num" p14:bounceEnd="60000">
                                          <p:cBhvr additive="base">
                                            <p:cTn id="26" dur="5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4"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41" presetClass="entr" presetSubtype="0" fill="hold" grpId="0" nodeType="withEffect">
                                      <p:stCondLst>
                                        <p:cond delay="2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par>
                                    <p:cTn id="24" presetID="2" presetClass="entr" presetSubtype="4" fill="hold" grpId="0" nodeType="withEffect">
                                      <p:stCondLst>
                                        <p:cond delay="45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4" grpId="0"/>
          <p:bldP spid="5" grpId="0"/>
        </p:bldLst>
      </p:timing>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4164562" y="378109"/>
            <a:ext cx="908775"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Reference</a:t>
            </a:r>
            <a:endParaRPr lang="zh-CN" altLang="en-US" sz="1200" dirty="0">
              <a:solidFill>
                <a:srgbClr val="03CCCE"/>
              </a:solidFill>
              <a:latin typeface="微软雅黑" pitchFamily="34" charset="-122"/>
              <a:ea typeface="微软雅黑" pitchFamily="34" charset="-122"/>
            </a:endParaRPr>
          </a:p>
        </p:txBody>
      </p:sp>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7" name="文本框 46">
            <a:extLst>
              <a:ext uri="{FF2B5EF4-FFF2-40B4-BE49-F238E27FC236}">
                <a16:creationId xmlns:a16="http://schemas.microsoft.com/office/drawing/2014/main" id="{F0197E4B-4F36-4049-A07F-9744E8F7B502}"/>
              </a:ext>
            </a:extLst>
          </p:cNvPr>
          <p:cNvSpPr txBox="1"/>
          <p:nvPr/>
        </p:nvSpPr>
        <p:spPr>
          <a:xfrm>
            <a:off x="1043608" y="1274812"/>
            <a:ext cx="7560839" cy="1015663"/>
          </a:xfrm>
          <a:prstGeom prst="rect">
            <a:avLst/>
          </a:prstGeom>
          <a:noFill/>
        </p:spPr>
        <p:txBody>
          <a:bodyPr wrap="square">
            <a:spAutoFit/>
          </a:bodyPr>
          <a:lstStyle/>
          <a:p>
            <a:r>
              <a:rPr lang="en-US" altLang="zh-CN" sz="1800" b="0" dirty="0" err="1">
                <a:solidFill>
                  <a:schemeClr val="bg1">
                    <a:lumMod val="50000"/>
                  </a:schemeClr>
                </a:solidFill>
                <a:latin typeface="+mn-lt"/>
                <a:ea typeface="微软雅黑" pitchFamily="34" charset="-122"/>
              </a:rPr>
              <a:t>Bian</a:t>
            </a:r>
            <a:r>
              <a:rPr lang="en-US" altLang="zh-CN" sz="1800" b="0" dirty="0">
                <a:solidFill>
                  <a:schemeClr val="bg1">
                    <a:lumMod val="50000"/>
                  </a:schemeClr>
                </a:solidFill>
                <a:latin typeface="+mn-lt"/>
                <a:ea typeface="微软雅黑" pitchFamily="34" charset="-122"/>
              </a:rPr>
              <a:t> S., Maguire G., </a:t>
            </a:r>
            <a:r>
              <a:rPr lang="en-US" altLang="zh-CN" sz="1800" b="0" dirty="0" err="1">
                <a:solidFill>
                  <a:schemeClr val="bg1">
                    <a:lumMod val="50000"/>
                  </a:schemeClr>
                </a:solidFill>
                <a:latin typeface="+mn-lt"/>
                <a:ea typeface="微软雅黑" pitchFamily="34" charset="-122"/>
              </a:rPr>
              <a:t>Kokke</a:t>
            </a:r>
            <a:r>
              <a:rPr lang="en-US" altLang="zh-CN" sz="1800" b="0" dirty="0">
                <a:solidFill>
                  <a:schemeClr val="bg1">
                    <a:lumMod val="50000"/>
                  </a:schemeClr>
                </a:solidFill>
                <a:ea typeface="微软雅黑" pitchFamily="34" charset="-122"/>
              </a:rPr>
              <a:t> W., You L. and Zhang J. J., 2020. </a:t>
            </a:r>
          </a:p>
          <a:p>
            <a:r>
              <a:rPr lang="en-US" altLang="zh-CN" sz="2000" b="1" dirty="0">
                <a:solidFill>
                  <a:srgbClr val="FF0000"/>
                </a:solidFill>
                <a:ea typeface="微软雅黑" pitchFamily="34" charset="-122"/>
              </a:rPr>
              <a:t>Efficient c2 continuous surface creation technique based on ordinary differential equation</a:t>
            </a:r>
            <a:endParaRPr lang="zh-CN" altLang="en-US" dirty="0">
              <a:solidFill>
                <a:schemeClr val="bg1">
                  <a:lumMod val="50000"/>
                </a:schemeClr>
              </a:solidFill>
            </a:endParaRPr>
          </a:p>
        </p:txBody>
      </p:sp>
      <p:pic>
        <p:nvPicPr>
          <p:cNvPr id="8" name="图片 7">
            <a:extLst>
              <a:ext uri="{FF2B5EF4-FFF2-40B4-BE49-F238E27FC236}">
                <a16:creationId xmlns:a16="http://schemas.microsoft.com/office/drawing/2014/main" id="{12193E53-33C2-4748-BD44-4252E4206DD8}"/>
              </a:ext>
            </a:extLst>
          </p:cNvPr>
          <p:cNvPicPr>
            <a:picLocks noChangeAspect="1"/>
          </p:cNvPicPr>
          <p:nvPr/>
        </p:nvPicPr>
        <p:blipFill>
          <a:blip r:embed="rId3"/>
          <a:stretch>
            <a:fillRect/>
          </a:stretch>
        </p:blipFill>
        <p:spPr>
          <a:xfrm>
            <a:off x="928760" y="2642964"/>
            <a:ext cx="4372930" cy="1581783"/>
          </a:xfrm>
          <a:prstGeom prst="rect">
            <a:avLst/>
          </a:prstGeom>
        </p:spPr>
      </p:pic>
      <p:sp>
        <p:nvSpPr>
          <p:cNvPr id="52" name="文本框 51">
            <a:extLst>
              <a:ext uri="{FF2B5EF4-FFF2-40B4-BE49-F238E27FC236}">
                <a16:creationId xmlns:a16="http://schemas.microsoft.com/office/drawing/2014/main" id="{B7123DDD-1F3D-48B9-8DB3-FA214D7640E8}"/>
              </a:ext>
            </a:extLst>
          </p:cNvPr>
          <p:cNvSpPr txBox="1"/>
          <p:nvPr/>
        </p:nvSpPr>
        <p:spPr>
          <a:xfrm>
            <a:off x="5494631" y="2387414"/>
            <a:ext cx="3196602" cy="2308324"/>
          </a:xfrm>
          <a:prstGeom prst="rect">
            <a:avLst/>
          </a:prstGeom>
          <a:noFill/>
        </p:spPr>
        <p:txBody>
          <a:bodyPr wrap="square">
            <a:spAutoFit/>
          </a:bodyPr>
          <a:lstStyle/>
          <a:p>
            <a:r>
              <a:rPr lang="en-US" altLang="zh-CN" sz="1400" b="0" i="0" dirty="0">
                <a:solidFill>
                  <a:schemeClr val="bg1">
                    <a:lumMod val="50000"/>
                  </a:schemeClr>
                </a:solidFill>
                <a:effectLst/>
                <a:latin typeface="LinLibertineT"/>
              </a:rPr>
              <a:t>6 curves to control the shape of surface patches:</a:t>
            </a:r>
          </a:p>
          <a:p>
            <a:pPr marL="285750" indent="-285750">
              <a:buFont typeface="Arial" panose="020B0604020202020204" pitchFamily="34" charset="0"/>
              <a:buChar char="•"/>
            </a:pPr>
            <a:r>
              <a:rPr lang="en-US" altLang="zh-CN" sz="1400" b="0" i="0" dirty="0">
                <a:solidFill>
                  <a:srgbClr val="00B050"/>
                </a:solidFill>
                <a:effectLst/>
                <a:latin typeface="LinLibertineT"/>
              </a:rPr>
              <a:t>two boundary curves</a:t>
            </a:r>
            <a:r>
              <a:rPr lang="en-US" altLang="zh-CN" sz="1400" dirty="0">
                <a:solidFill>
                  <a:schemeClr val="bg1">
                    <a:lumMod val="50000"/>
                  </a:schemeClr>
                </a:solidFill>
                <a:latin typeface="LinLibertineT"/>
              </a:rPr>
              <a:t>: </a:t>
            </a:r>
            <a:r>
              <a:rPr lang="en-US" altLang="zh-CN" sz="1400" b="0" i="0" dirty="0">
                <a:solidFill>
                  <a:schemeClr val="bg1">
                    <a:lumMod val="50000"/>
                  </a:schemeClr>
                </a:solidFill>
                <a:effectLst/>
                <a:latin typeface="LinLibertineT"/>
              </a:rPr>
              <a:t>representing the position of the patch</a:t>
            </a:r>
          </a:p>
          <a:p>
            <a:pPr marL="285750" indent="-285750">
              <a:buFont typeface="Arial" panose="020B0604020202020204" pitchFamily="34" charset="0"/>
              <a:buChar char="•"/>
            </a:pPr>
            <a:endParaRPr lang="en-US" altLang="zh-CN" sz="1400" dirty="0">
              <a:solidFill>
                <a:schemeClr val="bg1">
                  <a:lumMod val="50000"/>
                </a:schemeClr>
              </a:solidFill>
              <a:latin typeface="LinLibertineT"/>
            </a:endParaRPr>
          </a:p>
          <a:p>
            <a:pPr marL="285750" indent="-285750">
              <a:buFont typeface="Arial" panose="020B0604020202020204" pitchFamily="34" charset="0"/>
              <a:buChar char="•"/>
            </a:pPr>
            <a:r>
              <a:rPr lang="en-US" altLang="zh-CN" sz="1400" b="0" i="0" dirty="0">
                <a:solidFill>
                  <a:srgbClr val="00B050"/>
                </a:solidFill>
                <a:effectLst/>
                <a:latin typeface="LinLibertineT"/>
              </a:rPr>
              <a:t>four control curves</a:t>
            </a:r>
            <a:r>
              <a:rPr lang="en-US" altLang="zh-CN" sz="1400" dirty="0">
                <a:solidFill>
                  <a:schemeClr val="bg1">
                    <a:lumMod val="50000"/>
                  </a:schemeClr>
                </a:solidFill>
                <a:latin typeface="LinLibertineT"/>
              </a:rPr>
              <a:t>: </a:t>
            </a:r>
            <a:r>
              <a:rPr lang="en-US" altLang="zh-CN" sz="1400" b="0" i="0" dirty="0">
                <a:solidFill>
                  <a:schemeClr val="bg1">
                    <a:lumMod val="50000"/>
                  </a:schemeClr>
                </a:solidFill>
                <a:effectLst/>
                <a:latin typeface="LinLibertineT"/>
              </a:rPr>
              <a:t>describing the tangent and curvature of each vertex on the boundary curves to calculate the iso-parametric lines</a:t>
            </a:r>
            <a:r>
              <a:rPr lang="en-US" altLang="zh-CN" sz="1400" dirty="0">
                <a:solidFill>
                  <a:schemeClr val="bg1">
                    <a:lumMod val="50000"/>
                  </a:schemeClr>
                </a:solidFill>
              </a:rPr>
              <a:t> </a:t>
            </a:r>
            <a:br>
              <a:rPr lang="en-US" altLang="zh-CN" dirty="0"/>
            </a:br>
            <a:endParaRPr lang="zh-CN" altLang="en-US" dirty="0"/>
          </a:p>
        </p:txBody>
      </p:sp>
    </p:spTree>
    <p:extLst>
      <p:ext uri="{BB962C8B-B14F-4D97-AF65-F5344CB8AC3E}">
        <p14:creationId xmlns:p14="http://schemas.microsoft.com/office/powerpoint/2010/main" val="24968819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7"/>
                                        </p:tgtEl>
                                        <p:attrNameLst>
                                          <p:attrName>style.visibility</p:attrName>
                                        </p:attrNameLst>
                                      </p:cBhvr>
                                      <p:to>
                                        <p:strVal val="visible"/>
                                      </p:to>
                                    </p:set>
                                    <p:animEffect transition="in" filter="fade">
                                      <p:cBhvr>
                                        <p:cTn id="7" dur="500"/>
                                        <p:tgtEl>
                                          <p:spTgt spid="4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52"/>
                                        </p:tgtEl>
                                        <p:attrNameLst>
                                          <p:attrName>style.visibility</p:attrName>
                                        </p:attrNameLst>
                                      </p:cBhvr>
                                      <p:to>
                                        <p:strVal val="visible"/>
                                      </p:to>
                                    </p:set>
                                    <p:animEffect transition="in" filter="fade">
                                      <p:cBhvr>
                                        <p:cTn id="13" dur="500"/>
                                        <p:tgtEl>
                                          <p:spTgt spid="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7" grpId="0"/>
      <p:bldP spid="52"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707904" y="378109"/>
            <a:ext cx="1710725"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Mathematical Model</a:t>
            </a:r>
            <a:endParaRPr lang="zh-CN" altLang="en-US" sz="1200" dirty="0">
              <a:solidFill>
                <a:srgbClr val="03CCCE"/>
              </a:solidFill>
              <a:latin typeface="微软雅黑" pitchFamily="34" charset="-122"/>
              <a:ea typeface="微软雅黑" pitchFamily="34" charset="-122"/>
            </a:endParaRPr>
          </a:p>
        </p:txBody>
      </p:sp>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240C32E-7950-4DD3-A082-AEB2227A7991}"/>
                  </a:ext>
                </a:extLst>
              </p:cNvPr>
              <p:cNvSpPr txBox="1"/>
              <p:nvPr/>
            </p:nvSpPr>
            <p:spPr>
              <a:xfrm>
                <a:off x="467544" y="770756"/>
                <a:ext cx="8280919" cy="4547463"/>
              </a:xfrm>
              <a:prstGeom prst="rect">
                <a:avLst/>
              </a:prstGeom>
              <a:noFill/>
            </p:spPr>
            <p:txBody>
              <a:bodyPr wrap="square" rtlCol="0">
                <a:spAutoFit/>
              </a:bodyPr>
              <a:lstStyle/>
              <a:p>
                <a:r>
                  <a:rPr lang="en-US" altLang="zh-CN" sz="1600" dirty="0"/>
                  <a:t>Any surface could be represented by the vector-valued mathematical equation </a:t>
                </a:r>
                <a14:m>
                  <m:oMath xmlns:m="http://schemas.openxmlformats.org/officeDocument/2006/math">
                    <m:r>
                      <a:rPr lang="en-US" altLang="zh-CN" sz="1600" b="0" i="1" smtClean="0">
                        <a:latin typeface="Cambria Math" panose="02040503050406030204" pitchFamily="18" charset="0"/>
                      </a:rPr>
                      <m:t>𝑋</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𝑆</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𝑣</m:t>
                    </m:r>
                    <m:r>
                      <a:rPr lang="en-US" altLang="zh-CN" sz="1600" b="0" i="1" smtClean="0">
                        <a:latin typeface="Cambria Math" panose="02040503050406030204" pitchFamily="18" charset="0"/>
                      </a:rPr>
                      <m:t>)</m:t>
                    </m:r>
                  </m:oMath>
                </a14:m>
                <a:endParaRPr lang="en-US" altLang="zh-CN" sz="1600" dirty="0"/>
              </a:p>
              <a:p>
                <a:r>
                  <a:rPr lang="en-US" altLang="zh-CN" sz="1400" dirty="0"/>
                  <a:t>where </a:t>
                </a:r>
                <a14:m>
                  <m:oMath xmlns:m="http://schemas.openxmlformats.org/officeDocument/2006/math">
                    <m:r>
                      <a:rPr lang="en-US" altLang="zh-CN" sz="1400" b="0" i="1" smtClean="0">
                        <a:latin typeface="Cambria Math" panose="02040503050406030204" pitchFamily="18" charset="0"/>
                      </a:rPr>
                      <m:t>𝑢</m:t>
                    </m:r>
                  </m:oMath>
                </a14:m>
                <a:r>
                  <a:rPr lang="en-US" altLang="zh-CN" sz="1400" dirty="0"/>
                  <a:t> and </a:t>
                </a:r>
                <a14:m>
                  <m:oMath xmlns:m="http://schemas.openxmlformats.org/officeDocument/2006/math">
                    <m:r>
                      <a:rPr lang="en-US" altLang="zh-CN" sz="1400" b="0" i="1" smtClean="0">
                        <a:latin typeface="Cambria Math" panose="02040503050406030204" pitchFamily="18" charset="0"/>
                      </a:rPr>
                      <m:t>𝑣</m:t>
                    </m:r>
                  </m:oMath>
                </a14:m>
                <a:r>
                  <a:rPr lang="en-US" altLang="zh-CN" sz="1400" dirty="0"/>
                  <a:t> are  coordinates parametric variables defined in the interval [0,1] </a:t>
                </a:r>
              </a:p>
              <a:p>
                <a:endParaRPr lang="en-US" altLang="zh-CN" sz="1600" dirty="0"/>
              </a:p>
              <a:p>
                <a:r>
                  <a:rPr lang="en-US" altLang="zh-CN" sz="1600" dirty="0"/>
                  <a:t>The surface </a:t>
                </a:r>
                <a14:m>
                  <m:oMath xmlns:m="http://schemas.openxmlformats.org/officeDocument/2006/math">
                    <m:r>
                      <a:rPr lang="en-US" altLang="zh-CN" sz="1600" b="0" i="1" smtClean="0">
                        <a:latin typeface="Cambria Math" panose="02040503050406030204" pitchFamily="18" charset="0"/>
                      </a:rPr>
                      <m:t>𝑋</m:t>
                    </m:r>
                  </m:oMath>
                </a14:m>
                <a:r>
                  <a:rPr lang="zh-CN" altLang="en-US" sz="1600" dirty="0"/>
                  <a:t> </a:t>
                </a:r>
                <a:r>
                  <a:rPr lang="en-US" altLang="zh-CN" sz="1600" dirty="0"/>
                  <a:t>consists of a set of curves </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𝑐</m:t>
                        </m:r>
                      </m:e>
                      <m:sub>
                        <m:r>
                          <a:rPr lang="en-US" altLang="zh-CN" sz="1600" b="0" i="1" dirty="0" smtClean="0">
                            <a:latin typeface="Cambria Math" panose="02040503050406030204" pitchFamily="18" charset="0"/>
                          </a:rPr>
                          <m:t>𝑖</m:t>
                        </m:r>
                      </m:sub>
                    </m:sSub>
                    <m:r>
                      <a:rPr lang="zh-CN" altLang="en-US" sz="1600" i="1" dirty="0" smtClean="0">
                        <a:latin typeface="Cambria Math" panose="02040503050406030204" pitchFamily="18" charset="0"/>
                      </a:rPr>
                      <m:t> </m:t>
                    </m:r>
                    <m:r>
                      <a:rPr lang="en-US" altLang="zh-CN" sz="1600" i="1" dirty="0">
                        <a:latin typeface="Cambria Math" panose="02040503050406030204" pitchFamily="18" charset="0"/>
                      </a:rPr>
                      <m:t>= </m:t>
                    </m:r>
                    <m:r>
                      <a:rPr lang="zh-CN" altLang="en-US" sz="1600" i="1" dirty="0">
                        <a:latin typeface="Cambria Math" panose="02040503050406030204" pitchFamily="18" charset="0"/>
                      </a:rPr>
                      <m:t>𝑆</m:t>
                    </m:r>
                    <m:d>
                      <m:dPr>
                        <m:ctrlPr>
                          <a:rPr lang="en-US" altLang="zh-CN" sz="1600" i="1" dirty="0">
                            <a:latin typeface="Cambria Math" panose="02040503050406030204" pitchFamily="18" charset="0"/>
                          </a:rPr>
                        </m:ctrlPr>
                      </m:dPr>
                      <m:e>
                        <m:r>
                          <a:rPr lang="zh-CN" altLang="en-US" sz="1600" i="1" dirty="0">
                            <a:latin typeface="Cambria Math" panose="02040503050406030204" pitchFamily="18" charset="0"/>
                          </a:rPr>
                          <m:t>𝑢</m:t>
                        </m:r>
                        <m:r>
                          <a:rPr lang="en-US" altLang="zh-CN" sz="1600" i="1" dirty="0">
                            <a:latin typeface="Cambria Math" panose="02040503050406030204" pitchFamily="18" charset="0"/>
                          </a:rPr>
                          <m:t>,</m:t>
                        </m:r>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𝑣</m:t>
                            </m:r>
                          </m:e>
                          <m:sub>
                            <m:r>
                              <a:rPr lang="en-US" altLang="zh-CN" sz="1600" b="0" i="1" dirty="0" smtClean="0">
                                <a:latin typeface="Cambria Math" panose="02040503050406030204" pitchFamily="18" charset="0"/>
                              </a:rPr>
                              <m:t>𝑖</m:t>
                            </m:r>
                          </m:sub>
                        </m:sSub>
                      </m:e>
                    </m:d>
                    <m:r>
                      <a:rPr lang="en-US" altLang="zh-CN" sz="1600" b="0" i="1" dirty="0" smtClean="0">
                        <a:latin typeface="Cambria Math" panose="02040503050406030204" pitchFamily="18" charset="0"/>
                      </a:rPr>
                      <m:t> (</m:t>
                    </m:r>
                    <m:r>
                      <a:rPr lang="en-US" altLang="zh-CN" sz="1600" b="0" i="1" dirty="0" smtClean="0">
                        <a:latin typeface="Cambria Math" panose="02040503050406030204" pitchFamily="18" charset="0"/>
                      </a:rPr>
                      <m:t>𝑖</m:t>
                    </m:r>
                    <m:r>
                      <a:rPr lang="en-US" altLang="zh-CN" sz="1600" b="0" i="1" dirty="0" smtClean="0">
                        <a:latin typeface="Cambria Math" panose="02040503050406030204" pitchFamily="18" charset="0"/>
                      </a:rPr>
                      <m:t>=1,2,3,…) </m:t>
                    </m:r>
                  </m:oMath>
                </a14:m>
                <a:endParaRPr lang="en-US" altLang="zh-CN" sz="1600" dirty="0"/>
              </a:p>
              <a:p>
                <a:endParaRPr lang="en-US" altLang="zh-CN" sz="1600" dirty="0"/>
              </a:p>
              <a:p>
                <a:r>
                  <a:rPr lang="en-US" altLang="zh-CN" sz="1600" dirty="0"/>
                  <a:t>As mentioned before, any surface patch could be controlled by 6 curves </a:t>
                </a:r>
                <a14:m>
                  <m:oMath xmlns:m="http://schemas.openxmlformats.org/officeDocument/2006/math">
                    <m:sSub>
                      <m:sSubPr>
                        <m:ctrlPr>
                          <a:rPr lang="en-US" altLang="zh-CN" sz="1600" i="1" dirty="0" smtClean="0">
                            <a:latin typeface="Cambria Math" panose="02040503050406030204" pitchFamily="18" charset="0"/>
                          </a:rPr>
                        </m:ctrlPr>
                      </m:sSubPr>
                      <m:e>
                        <m:r>
                          <a:rPr lang="en-US" altLang="zh-CN" sz="1600" b="0" i="1" dirty="0" smtClean="0">
                            <a:latin typeface="Cambria Math" panose="02040503050406030204" pitchFamily="18" charset="0"/>
                          </a:rPr>
                          <m:t>𝑐</m:t>
                        </m:r>
                      </m:e>
                      <m:sub>
                        <m:r>
                          <a:rPr lang="en-US" altLang="zh-CN" sz="1600" b="0" i="1" dirty="0" smtClean="0">
                            <a:latin typeface="Cambria Math" panose="02040503050406030204" pitchFamily="18" charset="0"/>
                          </a:rPr>
                          <m:t>𝑗</m:t>
                        </m:r>
                      </m:sub>
                    </m:sSub>
                    <m:d>
                      <m:dPr>
                        <m:ctrlPr>
                          <a:rPr lang="en-US" altLang="zh-CN" sz="1600" i="1" dirty="0" smtClean="0">
                            <a:latin typeface="Cambria Math" panose="02040503050406030204" pitchFamily="18" charset="0"/>
                          </a:rPr>
                        </m:ctrlPr>
                      </m:dPr>
                      <m:e>
                        <m:r>
                          <a:rPr lang="zh-CN" altLang="en-US" sz="1600" i="1" dirty="0">
                            <a:latin typeface="Cambria Math" panose="02040503050406030204" pitchFamily="18" charset="0"/>
                          </a:rPr>
                          <m:t>𝑣</m:t>
                        </m:r>
                      </m:e>
                    </m:d>
                    <m:r>
                      <a:rPr lang="en-US" altLang="zh-CN" sz="1600" b="0" i="1" dirty="0" smtClean="0">
                        <a:latin typeface="Cambria Math" panose="02040503050406030204" pitchFamily="18" charset="0"/>
                      </a:rPr>
                      <m:t> </m:t>
                    </m:r>
                    <m:r>
                      <a:rPr lang="en-US" altLang="zh-CN" sz="1600" i="1" dirty="0">
                        <a:latin typeface="Cambria Math" panose="02040503050406030204" pitchFamily="18" charset="0"/>
                      </a:rPr>
                      <m:t>(</m:t>
                    </m:r>
                    <m:r>
                      <a:rPr lang="zh-CN" altLang="en-US" sz="1600" i="1" dirty="0">
                        <a:latin typeface="Cambria Math" panose="02040503050406030204" pitchFamily="18" charset="0"/>
                      </a:rPr>
                      <m:t>𝑗</m:t>
                    </m:r>
                    <m:r>
                      <a:rPr lang="zh-CN" altLang="en-US" sz="1600" i="1" dirty="0">
                        <a:latin typeface="Cambria Math" panose="02040503050406030204" pitchFamily="18" charset="0"/>
                      </a:rPr>
                      <m:t> = 1, 2, </m:t>
                    </m:r>
                    <m:r>
                      <a:rPr lang="en-US" altLang="zh-CN" sz="1600" i="1" dirty="0">
                        <a:latin typeface="Cambria Math" panose="02040503050406030204" pitchFamily="18" charset="0"/>
                      </a:rPr>
                      <m:t>3, 4, 5, 6)</m:t>
                    </m:r>
                  </m:oMath>
                </a14:m>
                <a:r>
                  <a:rPr lang="en-US" altLang="zh-CN" sz="1600" dirty="0"/>
                  <a:t>,</a:t>
                </a:r>
              </a:p>
              <a:p>
                <a:r>
                  <a:rPr lang="en-US" altLang="zh-CN" sz="1600" dirty="0"/>
                  <a:t>which are the position functions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1</m:t>
                        </m:r>
                      </m:sub>
                    </m:sSub>
                    <m:r>
                      <m:rPr>
                        <m:nor/>
                      </m:rPr>
                      <a:rPr lang="en-US" altLang="zh-CN" sz="1600"/>
                      <m:t>(</m:t>
                    </m:r>
                    <m:r>
                      <m:rPr>
                        <m:nor/>
                      </m:rPr>
                      <a:rPr lang="zh-CN" altLang="en-US" sz="1600"/>
                      <m:t>𝑣</m:t>
                    </m:r>
                    <m:r>
                      <m:rPr>
                        <m:nor/>
                      </m:rPr>
                      <a:rPr lang="en-US" altLang="zh-CN" sz="1600"/>
                      <m:t>)</m:t>
                    </m:r>
                  </m:oMath>
                </a14:m>
                <a:r>
                  <a:rPr lang="en-US" altLang="zh-CN" sz="1600" dirty="0"/>
                  <a:t> and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4</m:t>
                        </m:r>
                      </m:sub>
                    </m:sSub>
                    <m:r>
                      <m:rPr>
                        <m:nor/>
                      </m:rPr>
                      <a:rPr lang="en-US" altLang="zh-CN" sz="1600"/>
                      <m:t>(</m:t>
                    </m:r>
                    <m:r>
                      <m:rPr>
                        <m:nor/>
                      </m:rPr>
                      <a:rPr lang="zh-CN" altLang="en-US" sz="1600"/>
                      <m:t>𝑣</m:t>
                    </m:r>
                    <m:r>
                      <m:rPr>
                        <m:nor/>
                      </m:rPr>
                      <a:rPr lang="en-US" altLang="zh-CN" sz="1600"/>
                      <m:t>) </m:t>
                    </m:r>
                  </m:oMath>
                </a14:m>
                <a:r>
                  <a:rPr lang="en-US" altLang="zh-CN" sz="1600" dirty="0"/>
                  <a:t>, and first and second partial differentials with respect to </a:t>
                </a:r>
                <a:r>
                  <a:rPr lang="zh-CN" altLang="en-US" sz="1600" dirty="0"/>
                  <a:t>𝑢 </a:t>
                </a:r>
                <a:r>
                  <a:rPr lang="en-US" altLang="zh-CN" sz="1600" dirty="0"/>
                  <a:t>at edges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2</m:t>
                        </m:r>
                      </m:sub>
                    </m:sSub>
                    <m:r>
                      <m:rPr>
                        <m:nor/>
                      </m:rPr>
                      <a:rPr lang="en-US" altLang="zh-CN" sz="1600"/>
                      <m:t>(</m:t>
                    </m:r>
                    <m:r>
                      <m:rPr>
                        <m:nor/>
                      </m:rPr>
                      <a:rPr lang="zh-CN" altLang="en-US" sz="1600"/>
                      <m:t>𝑣</m:t>
                    </m:r>
                    <m:r>
                      <m:rPr>
                        <m:nor/>
                      </m:rPr>
                      <a:rPr lang="en-US" altLang="zh-CN" sz="1600"/>
                      <m:t>)</m:t>
                    </m:r>
                    <m:r>
                      <m:rPr>
                        <m:nor/>
                      </m:rPr>
                      <a:rPr lang="en-US" altLang="zh-CN" sz="1600" b="0" i="0" smtClean="0"/>
                      <m:t>,</m:t>
                    </m:r>
                    <m:r>
                      <m:rPr>
                        <m:nor/>
                      </m:rPr>
                      <a:rPr lang="en-US" altLang="zh-CN" sz="1600"/>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3</m:t>
                        </m:r>
                      </m:sub>
                    </m:sSub>
                    <m:r>
                      <m:rPr>
                        <m:nor/>
                      </m:rPr>
                      <a:rPr lang="en-US" altLang="zh-CN" sz="1600"/>
                      <m:t>(</m:t>
                    </m:r>
                    <m:r>
                      <m:rPr>
                        <m:nor/>
                      </m:rPr>
                      <a:rPr lang="zh-CN" altLang="en-US" sz="1600"/>
                      <m:t>𝑣</m:t>
                    </m:r>
                    <m:r>
                      <m:rPr>
                        <m:nor/>
                      </m:rPr>
                      <a:rPr lang="en-US" altLang="zh-CN" sz="1600"/>
                      <m:t>)</m:t>
                    </m:r>
                    <m:r>
                      <m:rPr>
                        <m:nor/>
                      </m:rPr>
                      <a:rPr lang="en-US" altLang="zh-CN" sz="1600" b="0" i="0" smtClean="0"/>
                      <m:t>,</m:t>
                    </m:r>
                    <m:r>
                      <m:rPr>
                        <m:nor/>
                      </m:rPr>
                      <a:rPr lang="en-US" altLang="zh-CN" sz="1600"/>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5</m:t>
                        </m:r>
                      </m:sub>
                    </m:sSub>
                    <m:r>
                      <m:rPr>
                        <m:nor/>
                      </m:rPr>
                      <a:rPr lang="en-US" altLang="zh-CN" sz="1600"/>
                      <m:t>(</m:t>
                    </m:r>
                    <m:r>
                      <m:rPr>
                        <m:nor/>
                      </m:rPr>
                      <a:rPr lang="zh-CN" altLang="en-US" sz="1600"/>
                      <m:t>𝑣</m:t>
                    </m:r>
                    <m:r>
                      <m:rPr>
                        <m:nor/>
                      </m:rPr>
                      <a:rPr lang="en-US" altLang="zh-CN" sz="1600"/>
                      <m:t>)</m:t>
                    </m:r>
                    <m:r>
                      <a:rPr lang="en-US" altLang="zh-CN" sz="1600" b="0" i="1" smtClean="0">
                        <a:latin typeface="Cambria Math" panose="02040503050406030204" pitchFamily="18" charset="0"/>
                      </a:rPr>
                      <m:t>, </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6</m:t>
                        </m:r>
                      </m:sub>
                    </m:sSub>
                    <m:r>
                      <m:rPr>
                        <m:nor/>
                      </m:rPr>
                      <a:rPr lang="en-US" altLang="zh-CN" sz="1600"/>
                      <m:t>(</m:t>
                    </m:r>
                    <m:r>
                      <m:rPr>
                        <m:nor/>
                      </m:rPr>
                      <a:rPr lang="zh-CN" altLang="en-US" sz="1600"/>
                      <m:t>𝑣</m:t>
                    </m:r>
                    <m:r>
                      <m:rPr>
                        <m:nor/>
                      </m:rPr>
                      <a:rPr lang="en-US" altLang="zh-CN" sz="1600"/>
                      <m:t>) </m:t>
                    </m:r>
                  </m:oMath>
                </a14:m>
                <a:r>
                  <a:rPr lang="en-US" altLang="zh-CN" sz="1600" dirty="0"/>
                  <a:t>, i.e. </a:t>
                </a:r>
                <a:r>
                  <a:rPr lang="zh-CN" altLang="en-US" sz="1600" dirty="0"/>
                  <a:t>𝑢 </a:t>
                </a:r>
                <a:r>
                  <a:rPr lang="en-US" altLang="zh-CN" sz="1600" dirty="0"/>
                  <a:t>= 0 and </a:t>
                </a:r>
                <a:r>
                  <a:rPr lang="zh-CN" altLang="en-US" sz="1600" dirty="0"/>
                  <a:t>𝑢 </a:t>
                </a:r>
                <a:r>
                  <a:rPr lang="en-US" altLang="zh-CN" sz="1600" dirty="0"/>
                  <a:t>= 1 respectively, defined by</a:t>
                </a:r>
              </a:p>
              <a:p>
                <a:endParaRPr lang="en-US" altLang="zh-CN" sz="1600" dirty="0"/>
              </a:p>
              <a:p>
                <a:pPr/>
                <a14:m>
                  <m:oMathPara xmlns:m="http://schemas.openxmlformats.org/officeDocument/2006/math">
                    <m:oMathParaPr>
                      <m:jc m:val="centerGroup"/>
                    </m:oMathParaPr>
                    <m:oMath xmlns:m="http://schemas.openxmlformats.org/officeDocument/2006/math">
                      <m:r>
                        <m:rPr>
                          <m:nor/>
                        </m:rPr>
                        <a:rPr lang="zh-CN" altLang="en-US" sz="1600"/>
                        <m:t>𝑢</m:t>
                      </m:r>
                      <m:r>
                        <m:rPr>
                          <m:nor/>
                        </m:rPr>
                        <a:rPr lang="zh-CN" altLang="en-US" sz="1600"/>
                        <m:t> </m:t>
                      </m:r>
                      <m:r>
                        <m:rPr>
                          <m:nor/>
                        </m:rPr>
                        <a:rPr lang="en-US" altLang="zh-CN" sz="1600"/>
                        <m:t>= 0</m:t>
                      </m:r>
                      <m:r>
                        <m:rPr>
                          <m:nor/>
                        </m:rPr>
                        <a:rPr lang="en-US" altLang="zh-CN" sz="1600" b="0" i="0" smtClean="0"/>
                        <m:t>     </m:t>
                      </m:r>
                      <m:r>
                        <m:rPr>
                          <m:nor/>
                        </m:rPr>
                        <a:rPr lang="en-US" altLang="zh-CN" sz="1600"/>
                        <m:t> </m:t>
                      </m:r>
                      <m:r>
                        <m:rPr>
                          <m:nor/>
                        </m:rPr>
                        <a:rPr lang="zh-CN" altLang="en-US" sz="1600"/>
                        <m:t>𝑆</m:t>
                      </m:r>
                      <m:r>
                        <m:rPr>
                          <m:nor/>
                        </m:rPr>
                        <a:rPr lang="en-US" altLang="zh-CN" sz="1600"/>
                        <m:t>(0, </m:t>
                      </m:r>
                      <m:r>
                        <m:rPr>
                          <m:nor/>
                        </m:rPr>
                        <a:rPr lang="zh-CN" altLang="en-US" sz="1600"/>
                        <m:t>𝑣</m:t>
                      </m:r>
                      <m:r>
                        <m:rPr>
                          <m:nor/>
                        </m:rPr>
                        <a:rPr lang="en-US" altLang="zh-CN" sz="1600"/>
                        <m:t>) = </m:t>
                      </m:r>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1</m:t>
                          </m:r>
                        </m:sub>
                      </m:sSub>
                      <m:r>
                        <m:rPr>
                          <m:nor/>
                        </m:rPr>
                        <a:rPr lang="en-US" altLang="zh-CN" sz="1600"/>
                        <m:t>(</m:t>
                      </m:r>
                      <m:r>
                        <m:rPr>
                          <m:nor/>
                        </m:rPr>
                        <a:rPr lang="zh-CN" altLang="en-US" sz="1600"/>
                        <m:t>𝑣</m:t>
                      </m:r>
                      <m:r>
                        <m:rPr>
                          <m:nor/>
                        </m:rPr>
                        <a:rPr lang="en-US" altLang="zh-CN" sz="1600"/>
                        <m:t>) </m:t>
                      </m:r>
                      <m:r>
                        <m:rPr>
                          <m:nor/>
                        </m:rPr>
                        <a:rPr lang="en-US" altLang="zh-CN" sz="1600" b="0" i="0" smtClean="0"/>
                        <m:t>       </m:t>
                      </m:r>
                      <m:f>
                        <m:fPr>
                          <m:ctrlPr>
                            <a:rPr lang="en-US" altLang="zh-CN" sz="1600" b="0" i="1" smtClean="0">
                              <a:latin typeface="Cambria Math" panose="02040503050406030204" pitchFamily="18" charset="0"/>
                            </a:rPr>
                          </m:ctrlPr>
                        </m:fPr>
                        <m:num>
                          <m:r>
                            <m:rPr>
                              <m:nor/>
                            </m:rPr>
                            <a:rPr lang="zh-CN" altLang="en-US" sz="1600"/>
                            <m:t>𝜕</m:t>
                          </m:r>
                          <m:r>
                            <m:rPr>
                              <m:nor/>
                            </m:rPr>
                            <a:rPr lang="zh-CN" altLang="en-US" sz="1600"/>
                            <m:t>𝑆</m:t>
                          </m:r>
                          <m:r>
                            <m:rPr>
                              <m:nor/>
                            </m:rPr>
                            <a:rPr lang="en-US" altLang="zh-CN" sz="1600"/>
                            <m:t>(0, </m:t>
                          </m:r>
                          <m:r>
                            <m:rPr>
                              <m:nor/>
                            </m:rPr>
                            <a:rPr lang="zh-CN" altLang="en-US" sz="1600"/>
                            <m:t>𝑣</m:t>
                          </m:r>
                          <m:r>
                            <m:rPr>
                              <m:nor/>
                            </m:rPr>
                            <a:rPr lang="en-US" altLang="zh-CN" sz="1600"/>
                            <m:t>)</m:t>
                          </m:r>
                          <m:r>
                            <m:rPr>
                              <m:nor/>
                            </m:rPr>
                            <a:rPr lang="zh-CN" altLang="en-US" sz="1600" dirty="0"/>
                            <m:t> </m:t>
                          </m:r>
                        </m:num>
                        <m:den>
                          <m:r>
                            <m:rPr>
                              <m:nor/>
                            </m:rPr>
                            <a:rPr lang="zh-CN" altLang="en-US" sz="1600"/>
                            <m:t>𝜕</m:t>
                          </m:r>
                          <m:r>
                            <m:rPr>
                              <m:nor/>
                            </m:rPr>
                            <a:rPr lang="zh-CN" altLang="en-US" sz="1600"/>
                            <m:t>𝑢</m:t>
                          </m:r>
                        </m:den>
                      </m:f>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2</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𝑣</m:t>
                          </m:r>
                        </m:e>
                      </m:d>
                      <m:r>
                        <a:rPr lang="en-US" altLang="zh-CN" sz="1600" b="0" i="1" smtClean="0">
                          <a:latin typeface="Cambria Math" panose="02040503050406030204" pitchFamily="18" charset="0"/>
                        </a:rPr>
                        <m:t>       </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r>
                                <m:rPr>
                                  <m:nor/>
                                </m:rPr>
                                <a:rPr lang="zh-CN" altLang="en-US" sz="1600"/>
                                <m:t>𝜕</m:t>
                              </m:r>
                            </m:e>
                            <m:sup>
                              <m:r>
                                <a:rPr lang="en-US" altLang="zh-CN" sz="1600" b="0" i="1" smtClean="0">
                                  <a:latin typeface="Cambria Math" panose="02040503050406030204" pitchFamily="18" charset="0"/>
                                </a:rPr>
                                <m:t>2</m:t>
                              </m:r>
                            </m:sup>
                          </m:sSup>
                          <m:r>
                            <m:rPr>
                              <m:nor/>
                            </m:rPr>
                            <a:rPr lang="zh-CN" altLang="en-US" sz="1600"/>
                            <m:t>𝑆</m:t>
                          </m:r>
                          <m:r>
                            <m:rPr>
                              <m:nor/>
                            </m:rPr>
                            <a:rPr lang="en-US" altLang="zh-CN" sz="1600"/>
                            <m:t>(0, </m:t>
                          </m:r>
                          <m:r>
                            <m:rPr>
                              <m:nor/>
                            </m:rPr>
                            <a:rPr lang="zh-CN" altLang="en-US" sz="1600"/>
                            <m:t>𝑣</m:t>
                          </m:r>
                          <m:r>
                            <m:rPr>
                              <m:nor/>
                            </m:rPr>
                            <a:rPr lang="en-US" altLang="zh-CN" sz="1600"/>
                            <m:t>)</m:t>
                          </m:r>
                          <m:r>
                            <m:rPr>
                              <m:nor/>
                            </m:rPr>
                            <a:rPr lang="zh-CN" altLang="en-US" sz="1600" dirty="0"/>
                            <m:t> </m:t>
                          </m:r>
                        </m:num>
                        <m:den>
                          <m:r>
                            <m:rPr>
                              <m:nor/>
                            </m:rPr>
                            <a:rPr lang="zh-CN" altLang="en-US" sz="1600"/>
                            <m:t>𝜕</m:t>
                          </m:r>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𝑢</m:t>
                              </m:r>
                            </m:e>
                            <m:sup>
                              <m:r>
                                <a:rPr lang="en-US" altLang="zh-CN" sz="1600" b="0" i="1" smtClean="0">
                                  <a:latin typeface="Cambria Math" panose="02040503050406030204" pitchFamily="18" charset="0"/>
                                </a:rPr>
                                <m:t>2</m:t>
                              </m:r>
                            </m:sup>
                          </m:sSup>
                        </m:den>
                      </m:f>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3</m:t>
                          </m:r>
                        </m:sub>
                      </m:sSub>
                      <m:r>
                        <m:rPr>
                          <m:nor/>
                        </m:rPr>
                        <a:rPr lang="en-US" altLang="zh-CN" sz="1600"/>
                        <m:t>(</m:t>
                      </m:r>
                      <m:r>
                        <m:rPr>
                          <m:nor/>
                        </m:rPr>
                        <a:rPr lang="zh-CN" altLang="en-US" sz="1600"/>
                        <m:t>𝑣</m:t>
                      </m:r>
                      <m:r>
                        <m:rPr>
                          <m:nor/>
                        </m:rPr>
                        <a:rPr lang="en-US" altLang="zh-CN" sz="1600"/>
                        <m:t>)</m:t>
                      </m:r>
                    </m:oMath>
                  </m:oMathPara>
                </a14:m>
                <a:endParaRPr lang="en-US" altLang="zh-CN" dirty="0"/>
              </a:p>
              <a:p>
                <a:r>
                  <a:rPr lang="en-US" altLang="zh-CN" dirty="0"/>
                  <a:t>                                                                                                                                             (1)</a:t>
                </a:r>
              </a:p>
              <a:p>
                <a:pPr/>
                <a14:m>
                  <m:oMathPara xmlns:m="http://schemas.openxmlformats.org/officeDocument/2006/math">
                    <m:oMathParaPr>
                      <m:jc m:val="centerGroup"/>
                    </m:oMathParaPr>
                    <m:oMath xmlns:m="http://schemas.openxmlformats.org/officeDocument/2006/math">
                      <m:r>
                        <m:rPr>
                          <m:nor/>
                        </m:rPr>
                        <a:rPr lang="zh-CN" altLang="en-US" sz="1600" smtClean="0"/>
                        <m:t>𝑢</m:t>
                      </m:r>
                      <m:r>
                        <m:rPr>
                          <m:nor/>
                        </m:rPr>
                        <a:rPr lang="zh-CN" altLang="en-US" sz="1600" smtClean="0"/>
                        <m:t> </m:t>
                      </m:r>
                      <m:r>
                        <m:rPr>
                          <m:nor/>
                        </m:rPr>
                        <a:rPr lang="en-US" altLang="zh-CN" sz="1600" smtClean="0"/>
                        <m:t>= </m:t>
                      </m:r>
                      <m:r>
                        <m:rPr>
                          <m:nor/>
                        </m:rPr>
                        <a:rPr lang="en-US" altLang="zh-CN" sz="1600" b="0" i="0" smtClean="0"/>
                        <m:t>1     </m:t>
                      </m:r>
                      <m:r>
                        <m:rPr>
                          <m:nor/>
                        </m:rPr>
                        <a:rPr lang="en-US" altLang="zh-CN" sz="1600" smtClean="0"/>
                        <m:t> </m:t>
                      </m:r>
                      <m:r>
                        <m:rPr>
                          <m:nor/>
                        </m:rPr>
                        <a:rPr lang="zh-CN" altLang="en-US" sz="1600" smtClean="0"/>
                        <m:t>𝑆</m:t>
                      </m:r>
                      <m:r>
                        <m:rPr>
                          <m:nor/>
                        </m:rPr>
                        <a:rPr lang="en-US" altLang="zh-CN" sz="1600" smtClean="0"/>
                        <m:t>(0, </m:t>
                      </m:r>
                      <m:r>
                        <m:rPr>
                          <m:nor/>
                        </m:rPr>
                        <a:rPr lang="zh-CN" altLang="en-US" sz="1600" smtClean="0"/>
                        <m:t>𝑣</m:t>
                      </m:r>
                      <m:r>
                        <m:rPr>
                          <m:nor/>
                        </m:rPr>
                        <a:rPr lang="en-US" altLang="zh-CN" sz="1600" smtClean="0"/>
                        <m:t>) = </m:t>
                      </m:r>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4</m:t>
                          </m:r>
                        </m:sub>
                      </m:sSub>
                      <m:r>
                        <m:rPr>
                          <m:nor/>
                        </m:rPr>
                        <a:rPr lang="en-US" altLang="zh-CN" sz="1600"/>
                        <m:t>(</m:t>
                      </m:r>
                      <m:r>
                        <m:rPr>
                          <m:nor/>
                        </m:rPr>
                        <a:rPr lang="zh-CN" altLang="en-US" sz="1600"/>
                        <m:t>𝑣</m:t>
                      </m:r>
                      <m:r>
                        <m:rPr>
                          <m:nor/>
                        </m:rPr>
                        <a:rPr lang="en-US" altLang="zh-CN" sz="1600"/>
                        <m:t>) </m:t>
                      </m:r>
                      <m:r>
                        <m:rPr>
                          <m:nor/>
                        </m:rPr>
                        <a:rPr lang="en-US" altLang="zh-CN" sz="1600" b="0" i="0" smtClean="0"/>
                        <m:t>       </m:t>
                      </m:r>
                      <m:f>
                        <m:fPr>
                          <m:ctrlPr>
                            <a:rPr lang="en-US" altLang="zh-CN" sz="1600" b="0" i="1" smtClean="0">
                              <a:latin typeface="Cambria Math" panose="02040503050406030204" pitchFamily="18" charset="0"/>
                            </a:rPr>
                          </m:ctrlPr>
                        </m:fPr>
                        <m:num>
                          <m:r>
                            <m:rPr>
                              <m:nor/>
                            </m:rPr>
                            <a:rPr lang="zh-CN" altLang="en-US" sz="1600"/>
                            <m:t>𝜕</m:t>
                          </m:r>
                          <m:r>
                            <m:rPr>
                              <m:nor/>
                            </m:rPr>
                            <a:rPr lang="zh-CN" altLang="en-US" sz="1600"/>
                            <m:t>𝑆</m:t>
                          </m:r>
                          <m:r>
                            <m:rPr>
                              <m:nor/>
                            </m:rPr>
                            <a:rPr lang="en-US" altLang="zh-CN" sz="1600"/>
                            <m:t>(0, </m:t>
                          </m:r>
                          <m:r>
                            <m:rPr>
                              <m:nor/>
                            </m:rPr>
                            <a:rPr lang="zh-CN" altLang="en-US" sz="1600"/>
                            <m:t>𝑣</m:t>
                          </m:r>
                          <m:r>
                            <m:rPr>
                              <m:nor/>
                            </m:rPr>
                            <a:rPr lang="en-US" altLang="zh-CN" sz="1600"/>
                            <m:t>)</m:t>
                          </m:r>
                          <m:r>
                            <m:rPr>
                              <m:nor/>
                            </m:rPr>
                            <a:rPr lang="zh-CN" altLang="en-US" sz="1600" dirty="0"/>
                            <m:t> </m:t>
                          </m:r>
                        </m:num>
                        <m:den>
                          <m:r>
                            <m:rPr>
                              <m:nor/>
                            </m:rPr>
                            <a:rPr lang="zh-CN" altLang="en-US" sz="1600"/>
                            <m:t>𝜕</m:t>
                          </m:r>
                          <m:r>
                            <m:rPr>
                              <m:nor/>
                            </m:rPr>
                            <a:rPr lang="zh-CN" altLang="en-US" sz="1600"/>
                            <m:t>𝑢</m:t>
                          </m:r>
                        </m:den>
                      </m:f>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5</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𝑣</m:t>
                          </m:r>
                        </m:e>
                      </m:d>
                      <m:r>
                        <a:rPr lang="en-US" altLang="zh-CN" sz="1600" b="0" i="1" smtClean="0">
                          <a:latin typeface="Cambria Math" panose="02040503050406030204" pitchFamily="18" charset="0"/>
                        </a:rPr>
                        <m:t>       </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r>
                                <m:rPr>
                                  <m:nor/>
                                </m:rPr>
                                <a:rPr lang="zh-CN" altLang="en-US" sz="1600"/>
                                <m:t>𝜕</m:t>
                              </m:r>
                            </m:e>
                            <m:sup>
                              <m:r>
                                <a:rPr lang="en-US" altLang="zh-CN" sz="1600" b="0" i="1" smtClean="0">
                                  <a:latin typeface="Cambria Math" panose="02040503050406030204" pitchFamily="18" charset="0"/>
                                </a:rPr>
                                <m:t>2</m:t>
                              </m:r>
                            </m:sup>
                          </m:sSup>
                          <m:r>
                            <m:rPr>
                              <m:nor/>
                            </m:rPr>
                            <a:rPr lang="zh-CN" altLang="en-US" sz="1600"/>
                            <m:t>𝑆</m:t>
                          </m:r>
                          <m:r>
                            <m:rPr>
                              <m:nor/>
                            </m:rPr>
                            <a:rPr lang="en-US" altLang="zh-CN" sz="1600"/>
                            <m:t>(0, </m:t>
                          </m:r>
                          <m:r>
                            <m:rPr>
                              <m:nor/>
                            </m:rPr>
                            <a:rPr lang="zh-CN" altLang="en-US" sz="1600"/>
                            <m:t>𝑣</m:t>
                          </m:r>
                          <m:r>
                            <m:rPr>
                              <m:nor/>
                            </m:rPr>
                            <a:rPr lang="en-US" altLang="zh-CN" sz="1600"/>
                            <m:t>)</m:t>
                          </m:r>
                          <m:r>
                            <m:rPr>
                              <m:nor/>
                            </m:rPr>
                            <a:rPr lang="zh-CN" altLang="en-US" sz="1600" dirty="0"/>
                            <m:t> </m:t>
                          </m:r>
                        </m:num>
                        <m:den>
                          <m:r>
                            <m:rPr>
                              <m:nor/>
                            </m:rPr>
                            <a:rPr lang="zh-CN" altLang="en-US" sz="1600"/>
                            <m:t>𝜕</m:t>
                          </m:r>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𝑢</m:t>
                              </m:r>
                            </m:e>
                            <m:sup>
                              <m:r>
                                <a:rPr lang="en-US" altLang="zh-CN" sz="1600" b="0" i="1" smtClean="0">
                                  <a:latin typeface="Cambria Math" panose="02040503050406030204" pitchFamily="18" charset="0"/>
                                </a:rPr>
                                <m:t>2</m:t>
                              </m:r>
                            </m:sup>
                          </m:sSup>
                        </m:den>
                      </m:f>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6</m:t>
                          </m:r>
                        </m:sub>
                      </m:sSub>
                      <m:r>
                        <m:rPr>
                          <m:nor/>
                        </m:rPr>
                        <a:rPr lang="en-US" altLang="zh-CN" sz="1600"/>
                        <m:t>(</m:t>
                      </m:r>
                      <m:r>
                        <m:rPr>
                          <m:nor/>
                        </m:rPr>
                        <a:rPr lang="zh-CN" altLang="en-US" sz="1600"/>
                        <m:t>𝑣</m:t>
                      </m:r>
                      <m:r>
                        <m:rPr>
                          <m:nor/>
                        </m:rPr>
                        <a:rPr lang="en-US" altLang="zh-CN" sz="1600"/>
                        <m:t>)</m:t>
                      </m:r>
                    </m:oMath>
                  </m:oMathPara>
                </a14:m>
                <a:br>
                  <a:rPr lang="zh-CN" altLang="en-US" dirty="0"/>
                </a:br>
                <a:endParaRPr lang="en-US" altLang="zh-CN" dirty="0"/>
              </a:p>
              <a:p>
                <a:endParaRPr lang="en-US" altLang="zh-CN" sz="1200" dirty="0"/>
              </a:p>
              <a:p>
                <a:r>
                  <a:rPr lang="en-US" altLang="zh-CN" sz="1600" dirty="0"/>
                  <a:t>Thus, determining the mathematical equation of these curves which satisfies Equation (1) at boundaries becomes the aim of surface modelling.</a:t>
                </a:r>
                <a:br>
                  <a:rPr lang="zh-CN" altLang="en-US" sz="1600" dirty="0"/>
                </a:br>
                <a:endParaRPr lang="zh-CN" altLang="en-US" sz="1600" dirty="0"/>
              </a:p>
            </p:txBody>
          </p:sp>
        </mc:Choice>
        <mc:Fallback xmlns="">
          <p:sp>
            <p:nvSpPr>
              <p:cNvPr id="7" name="文本框 6">
                <a:extLst>
                  <a:ext uri="{FF2B5EF4-FFF2-40B4-BE49-F238E27FC236}">
                    <a16:creationId xmlns:a16="http://schemas.microsoft.com/office/drawing/2014/main" id="{3240C32E-7950-4DD3-A082-AEB2227A7991}"/>
                  </a:ext>
                </a:extLst>
              </p:cNvPr>
              <p:cNvSpPr txBox="1">
                <a:spLocks noRot="1" noChangeAspect="1" noMove="1" noResize="1" noEditPoints="1" noAdjustHandles="1" noChangeArrowheads="1" noChangeShapeType="1" noTextEdit="1"/>
              </p:cNvSpPr>
              <p:nvPr/>
            </p:nvSpPr>
            <p:spPr>
              <a:xfrm>
                <a:off x="467544" y="770756"/>
                <a:ext cx="8280919" cy="4547463"/>
              </a:xfrm>
              <a:prstGeom prst="rect">
                <a:avLst/>
              </a:prstGeom>
              <a:blipFill>
                <a:blip r:embed="rId3"/>
                <a:stretch>
                  <a:fillRect l="-442" t="-402" r="-957"/>
                </a:stretch>
              </a:blipFill>
            </p:spPr>
            <p:txBody>
              <a:bodyPr/>
              <a:lstStyle/>
              <a:p>
                <a:r>
                  <a:rPr lang="zh-CN" altLang="en-US">
                    <a:noFill/>
                  </a:rPr>
                  <a:t> </a:t>
                </a:r>
              </a:p>
            </p:txBody>
          </p:sp>
        </mc:Fallback>
      </mc:AlternateContent>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707904" y="378109"/>
            <a:ext cx="1710725"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Mathematical Model</a:t>
            </a:r>
            <a:endParaRPr lang="zh-CN" altLang="en-US" sz="1200" dirty="0">
              <a:solidFill>
                <a:srgbClr val="03CCCE"/>
              </a:solidFill>
              <a:latin typeface="微软雅黑" pitchFamily="34" charset="-122"/>
              <a:ea typeface="微软雅黑" pitchFamily="34" charset="-122"/>
            </a:endParaRPr>
          </a:p>
        </p:txBody>
      </p:sp>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240C32E-7950-4DD3-A082-AEB2227A7991}"/>
                  </a:ext>
                </a:extLst>
              </p:cNvPr>
              <p:cNvSpPr txBox="1"/>
              <p:nvPr/>
            </p:nvSpPr>
            <p:spPr>
              <a:xfrm>
                <a:off x="467544" y="1177612"/>
                <a:ext cx="8280919" cy="3648819"/>
              </a:xfrm>
              <a:prstGeom prst="rect">
                <a:avLst/>
              </a:prstGeom>
              <a:noFill/>
            </p:spPr>
            <p:txBody>
              <a:bodyPr wrap="square" rtlCol="0">
                <a:spAutoFit/>
              </a:bodyPr>
              <a:lstStyle/>
              <a:p>
                <a:r>
                  <a:rPr lang="en-US" altLang="zh-CN" sz="1600" dirty="0"/>
                  <a:t>The accurate solution of second order ODEs has two constants, while that of fourth order has four.</a:t>
                </a:r>
              </a:p>
              <a:p>
                <a:r>
                  <a:rPr lang="en-US" altLang="zh-CN" sz="1600" dirty="0"/>
                  <a:t>Thus, for meeting the six curve constraints, sixth order ODEs are introduced as</a:t>
                </a:r>
              </a:p>
              <a:p>
                <a:endParaRPr lang="en-US" altLang="zh-CN" sz="1100" dirty="0"/>
              </a:p>
              <a:p>
                <a:pPr/>
                <a14:m>
                  <m:oMathPara xmlns:m="http://schemas.openxmlformats.org/officeDocument/2006/math">
                    <m:oMathParaPr>
                      <m:jc m:val="right"/>
                    </m:oMathParaPr>
                    <m:oMath xmlns:m="http://schemas.openxmlformats.org/officeDocument/2006/math">
                      <m:f>
                        <m:fPr>
                          <m:ctrlPr>
                            <a:rPr lang="en-US" altLang="zh-CN" sz="1600" i="1" smtClean="0">
                              <a:latin typeface="Cambria Math" panose="02040503050406030204" pitchFamily="18" charset="0"/>
                            </a:rPr>
                          </m:ctrlPr>
                        </m:fPr>
                        <m:num>
                          <m:r>
                            <a:rPr lang="zh-CN" altLang="en-US" sz="1600" i="1" smtClean="0">
                              <a:latin typeface="Cambria Math" panose="02040503050406030204" pitchFamily="18" charset="0"/>
                            </a:rPr>
                            <m:t>𝜌</m:t>
                          </m:r>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𝑑</m:t>
                              </m:r>
                            </m:e>
                            <m:sup>
                              <m:r>
                                <a:rPr lang="en-US" altLang="zh-CN" sz="1600" b="0" i="1" smtClean="0">
                                  <a:latin typeface="Cambria Math" panose="02040503050406030204" pitchFamily="18" charset="0"/>
                                </a:rPr>
                                <m:t>6</m:t>
                              </m:r>
                            </m:sup>
                          </m:sSup>
                          <m:r>
                            <a:rPr lang="en-US" altLang="zh-CN" sz="1600" b="0" i="1" smtClean="0">
                              <a:latin typeface="Cambria Math" panose="02040503050406030204" pitchFamily="18" charset="0"/>
                            </a:rPr>
                            <m:t>𝑆</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𝑖</m:t>
                              </m:r>
                            </m:sub>
                          </m:sSub>
                          <m:r>
                            <a:rPr lang="en-US" altLang="zh-CN" sz="1600" b="0" i="1" smtClean="0">
                              <a:latin typeface="Cambria Math" panose="02040503050406030204" pitchFamily="18" charset="0"/>
                            </a:rPr>
                            <m:t>)</m:t>
                          </m:r>
                        </m:num>
                        <m:den>
                          <m:r>
                            <a:rPr lang="en-US" altLang="zh-CN" sz="1600" b="0" i="1" smtClean="0">
                              <a:latin typeface="Cambria Math" panose="02040503050406030204" pitchFamily="18" charset="0"/>
                            </a:rPr>
                            <m:t>𝑑</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𝑢</m:t>
                              </m:r>
                            </m:e>
                            <m:sup>
                              <m:r>
                                <a:rPr lang="en-US" altLang="zh-CN" sz="1600" b="0" i="1" smtClean="0">
                                  <a:latin typeface="Cambria Math" panose="02040503050406030204" pitchFamily="18" charset="0"/>
                                </a:rPr>
                                <m:t>6</m:t>
                              </m:r>
                            </m:sup>
                          </m:sSup>
                        </m:den>
                      </m:f>
                      <m:r>
                        <a:rPr lang="en-US" altLang="zh-CN" sz="1600" b="0" i="1" smtClean="0">
                          <a:latin typeface="Cambria Math" panose="02040503050406030204" pitchFamily="18" charset="0"/>
                        </a:rPr>
                        <m:t>+</m:t>
                      </m:r>
                      <m:f>
                        <m:fPr>
                          <m:ctrlPr>
                            <a:rPr lang="en-US" altLang="zh-CN" sz="1600" i="1">
                              <a:latin typeface="Cambria Math" panose="02040503050406030204" pitchFamily="18" charset="0"/>
                            </a:rPr>
                          </m:ctrlPr>
                        </m:fPr>
                        <m:num>
                          <m:r>
                            <a:rPr lang="zh-CN" altLang="en-US" sz="1600" i="1" smtClean="0">
                              <a:latin typeface="Cambria Math" panose="02040503050406030204" pitchFamily="18" charset="0"/>
                            </a:rPr>
                            <m:t>𝜂</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b="0" i="1" smtClean="0">
                                  <a:latin typeface="Cambria Math" panose="02040503050406030204" pitchFamily="18" charset="0"/>
                                </a:rPr>
                                <m:t>4</m:t>
                              </m:r>
                            </m:sup>
                          </m:sSup>
                          <m:r>
                            <a:rPr lang="en-US" altLang="zh-CN" sz="1600" i="1">
                              <a:latin typeface="Cambria Math" panose="02040503050406030204" pitchFamily="18" charset="0"/>
                            </a:rPr>
                            <m:t>𝑆</m:t>
                          </m:r>
                          <m:r>
                            <a:rPr lang="en-US" altLang="zh-CN" sz="1600" i="1">
                              <a:latin typeface="Cambria Math" panose="02040503050406030204" pitchFamily="18" charset="0"/>
                            </a:rPr>
                            <m:t>(</m:t>
                          </m:r>
                          <m:r>
                            <a:rPr lang="en-US" altLang="zh-CN" sz="1600" i="1">
                              <a:latin typeface="Cambria Math" panose="02040503050406030204" pitchFamily="18" charset="0"/>
                            </a:rPr>
                            <m:t>𝑢</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num>
                        <m:den>
                          <m:r>
                            <a:rPr lang="en-US" altLang="zh-CN" sz="1600" i="1">
                              <a:latin typeface="Cambria Math" panose="02040503050406030204" pitchFamily="18" charset="0"/>
                            </a:rPr>
                            <m:t>𝑑</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𝑢</m:t>
                              </m:r>
                            </m:e>
                            <m:sup>
                              <m:r>
                                <a:rPr lang="en-US" altLang="zh-CN" sz="1600" b="0" i="1" smtClean="0">
                                  <a:latin typeface="Cambria Math" panose="02040503050406030204" pitchFamily="18" charset="0"/>
                                </a:rPr>
                                <m:t>4</m:t>
                              </m:r>
                            </m:sup>
                          </m:sSup>
                        </m:den>
                      </m:f>
                      <m:r>
                        <a:rPr lang="en-US" altLang="zh-CN" sz="1600" b="0" i="1" smtClean="0">
                          <a:latin typeface="Cambria Math" panose="02040503050406030204" pitchFamily="18" charset="0"/>
                        </a:rPr>
                        <m:t>+</m:t>
                      </m:r>
                      <m:f>
                        <m:fPr>
                          <m:ctrlPr>
                            <a:rPr lang="en-US" altLang="zh-CN" sz="1600" i="1">
                              <a:latin typeface="Cambria Math" panose="02040503050406030204" pitchFamily="18" charset="0"/>
                            </a:rPr>
                          </m:ctrlPr>
                        </m:fPr>
                        <m:num>
                          <m:r>
                            <a:rPr lang="zh-CN" altLang="en-US" sz="1600" i="1" smtClean="0">
                              <a:latin typeface="Cambria Math" panose="02040503050406030204" pitchFamily="18" charset="0"/>
                            </a:rPr>
                            <m:t>𝜆</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b="0" i="1" smtClean="0">
                                  <a:latin typeface="Cambria Math" panose="02040503050406030204" pitchFamily="18" charset="0"/>
                                </a:rPr>
                                <m:t>2</m:t>
                              </m:r>
                            </m:sup>
                          </m:sSup>
                          <m:r>
                            <a:rPr lang="en-US" altLang="zh-CN" sz="1600" i="1">
                              <a:latin typeface="Cambria Math" panose="02040503050406030204" pitchFamily="18" charset="0"/>
                            </a:rPr>
                            <m:t>𝑆</m:t>
                          </m:r>
                          <m:r>
                            <a:rPr lang="en-US" altLang="zh-CN" sz="1600" i="1">
                              <a:latin typeface="Cambria Math" panose="02040503050406030204" pitchFamily="18" charset="0"/>
                            </a:rPr>
                            <m:t>(</m:t>
                          </m:r>
                          <m:r>
                            <a:rPr lang="en-US" altLang="zh-CN" sz="1600" i="1">
                              <a:latin typeface="Cambria Math" panose="02040503050406030204" pitchFamily="18" charset="0"/>
                            </a:rPr>
                            <m:t>𝑢</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num>
                        <m:den>
                          <m:r>
                            <a:rPr lang="en-US" altLang="zh-CN" sz="1600" i="1">
                              <a:latin typeface="Cambria Math" panose="02040503050406030204" pitchFamily="18" charset="0"/>
                            </a:rPr>
                            <m:t>𝑑</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𝑢</m:t>
                              </m:r>
                            </m:e>
                            <m:sup>
                              <m:r>
                                <a:rPr lang="en-US" altLang="zh-CN" sz="1600" b="0" i="1" smtClean="0">
                                  <a:latin typeface="Cambria Math" panose="02040503050406030204" pitchFamily="18" charset="0"/>
                                </a:rPr>
                                <m:t>2</m:t>
                              </m:r>
                            </m:sup>
                          </m:sSup>
                        </m:den>
                      </m:f>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𝐹</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𝑢</m:t>
                          </m:r>
                        </m:e>
                      </m:d>
                      <m:r>
                        <a:rPr lang="en-US" altLang="zh-CN" sz="1600" b="0" i="1" smtClean="0">
                          <a:latin typeface="Cambria Math" panose="02040503050406030204" pitchFamily="18" charset="0"/>
                        </a:rPr>
                        <m:t>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2</m:t>
                          </m:r>
                        </m:e>
                      </m:d>
                      <m:r>
                        <a:rPr lang="en-US" altLang="zh-CN" sz="1600" b="0" i="1" smtClean="0">
                          <a:latin typeface="Cambria Math" panose="02040503050406030204" pitchFamily="18" charset="0"/>
                        </a:rPr>
                        <m:t>      </m:t>
                      </m:r>
                    </m:oMath>
                  </m:oMathPara>
                </a14:m>
                <a:endParaRPr lang="en-US" altLang="zh-CN" sz="1600" dirty="0"/>
              </a:p>
              <a:p>
                <a:r>
                  <a:rPr lang="en-US" altLang="zh-CN" sz="1400" dirty="0"/>
                  <a:t>where </a:t>
                </a:r>
                <a:r>
                  <a:rPr lang="zh-CN" altLang="en-US" sz="1400" dirty="0"/>
                  <a:t>𝜌</a:t>
                </a:r>
                <a:r>
                  <a:rPr lang="en-US" altLang="zh-CN" sz="1400" dirty="0"/>
                  <a:t>, </a:t>
                </a:r>
                <a:r>
                  <a:rPr lang="zh-CN" altLang="en-US" sz="1400" dirty="0"/>
                  <a:t>𝜂 </a:t>
                </a:r>
                <a:r>
                  <a:rPr lang="en-US" altLang="zh-CN" sz="1400" dirty="0"/>
                  <a:t>and </a:t>
                </a:r>
                <a:r>
                  <a:rPr lang="zh-CN" altLang="en-US" sz="1400" dirty="0"/>
                  <a:t>𝜆 </a:t>
                </a:r>
                <a:r>
                  <a:rPr lang="en-US" altLang="zh-CN" sz="1400" dirty="0"/>
                  <a:t>denote shape control parameters, and </a:t>
                </a:r>
                <a:r>
                  <a:rPr lang="zh-CN" altLang="en-US" sz="1400" dirty="0"/>
                  <a:t>𝐹 </a:t>
                </a:r>
                <a:r>
                  <a:rPr lang="en-US" altLang="zh-CN" sz="1400" dirty="0"/>
                  <a:t>(</a:t>
                </a:r>
                <a:r>
                  <a:rPr lang="zh-CN" altLang="en-US" sz="1400" dirty="0"/>
                  <a:t>𝑢</a:t>
                </a:r>
                <a:r>
                  <a:rPr lang="en-US" altLang="zh-CN" sz="1400" dirty="0"/>
                  <a:t>) stands for the virtual sculping force function with three components in three directions </a:t>
                </a:r>
                <a14:m>
                  <m:oMath xmlns:m="http://schemas.openxmlformats.org/officeDocument/2006/math">
                    <m:sSub>
                      <m:sSubPr>
                        <m:ctrlPr>
                          <a:rPr lang="en-US" altLang="zh-CN" sz="1400" i="1" dirty="0" smtClean="0">
                            <a:latin typeface="Cambria Math" panose="02040503050406030204" pitchFamily="18" charset="0"/>
                          </a:rPr>
                        </m:ctrlPr>
                      </m:sSubPr>
                      <m:e>
                        <m:r>
                          <a:rPr lang="en-US" altLang="zh-CN" sz="1400" b="0" i="1" dirty="0" smtClean="0">
                            <a:latin typeface="Cambria Math" panose="02040503050406030204" pitchFamily="18" charset="0"/>
                          </a:rPr>
                          <m:t>𝐹</m:t>
                        </m:r>
                      </m:e>
                      <m:sub>
                        <m:r>
                          <a:rPr lang="en-US" altLang="zh-CN" sz="1400" b="0" i="1" dirty="0" smtClean="0">
                            <a:latin typeface="Cambria Math" panose="02040503050406030204" pitchFamily="18" charset="0"/>
                          </a:rPr>
                          <m:t>𝑥</m:t>
                        </m:r>
                      </m:sub>
                    </m:sSub>
                    <m:r>
                      <a:rPr lang="en-US" altLang="zh-CN" sz="1400" b="0" i="1" dirty="0" smtClean="0">
                        <a:latin typeface="Cambria Math" panose="02040503050406030204" pitchFamily="18" charset="0"/>
                      </a:rPr>
                      <m:t>(</m:t>
                    </m:r>
                    <m:r>
                      <a:rPr lang="en-US" altLang="zh-CN" sz="1400" b="0" i="1" dirty="0" smtClean="0">
                        <a:latin typeface="Cambria Math" panose="02040503050406030204" pitchFamily="18" charset="0"/>
                      </a:rPr>
                      <m:t>𝑢</m:t>
                    </m:r>
                    <m:r>
                      <a:rPr lang="en-US" altLang="zh-CN" sz="1400" b="0" i="1" dirty="0" smtClean="0">
                        <a:latin typeface="Cambria Math" panose="02040503050406030204" pitchFamily="18" charset="0"/>
                      </a:rPr>
                      <m:t>)</m:t>
                    </m:r>
                  </m:oMath>
                </a14:m>
                <a:r>
                  <a:rPr lang="zh-CN" altLang="en-US" sz="1400" dirty="0"/>
                  <a:t> </a:t>
                </a:r>
                <a:r>
                  <a:rPr lang="en-US" altLang="zh-CN" sz="1400" dirty="0"/>
                  <a:t>,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𝐹</m:t>
                        </m:r>
                      </m:e>
                      <m:sub>
                        <m:r>
                          <a:rPr lang="en-US" altLang="zh-CN" sz="1400" b="0" i="1" dirty="0" smtClean="0">
                            <a:latin typeface="Cambria Math" panose="02040503050406030204" pitchFamily="18" charset="0"/>
                          </a:rPr>
                          <m:t>𝑦</m:t>
                        </m:r>
                      </m:sub>
                    </m:sSub>
                    <m:r>
                      <a:rPr lang="en-US" altLang="zh-CN" sz="1400" i="1" dirty="0">
                        <a:latin typeface="Cambria Math" panose="02040503050406030204" pitchFamily="18" charset="0"/>
                      </a:rPr>
                      <m:t>(</m:t>
                    </m:r>
                    <m:r>
                      <a:rPr lang="en-US" altLang="zh-CN" sz="1400" i="1" dirty="0">
                        <a:latin typeface="Cambria Math" panose="02040503050406030204" pitchFamily="18" charset="0"/>
                      </a:rPr>
                      <m:t>𝑢</m:t>
                    </m:r>
                    <m:r>
                      <a:rPr lang="en-US" altLang="zh-CN" sz="1400" i="1" dirty="0">
                        <a:latin typeface="Cambria Math" panose="02040503050406030204" pitchFamily="18" charset="0"/>
                      </a:rPr>
                      <m:t>)</m:t>
                    </m:r>
                  </m:oMath>
                </a14:m>
                <a:r>
                  <a:rPr lang="en-US" altLang="zh-CN" sz="1400" dirty="0"/>
                  <a:t> and </a:t>
                </a:r>
                <a14:m>
                  <m:oMath xmlns:m="http://schemas.openxmlformats.org/officeDocument/2006/math">
                    <m:sSub>
                      <m:sSubPr>
                        <m:ctrlPr>
                          <a:rPr lang="en-US" altLang="zh-CN" sz="1400" i="1" dirty="0">
                            <a:latin typeface="Cambria Math" panose="02040503050406030204" pitchFamily="18" charset="0"/>
                          </a:rPr>
                        </m:ctrlPr>
                      </m:sSubPr>
                      <m:e>
                        <m:r>
                          <a:rPr lang="en-US" altLang="zh-CN" sz="1400" i="1" dirty="0">
                            <a:latin typeface="Cambria Math" panose="02040503050406030204" pitchFamily="18" charset="0"/>
                          </a:rPr>
                          <m:t>𝐹</m:t>
                        </m:r>
                      </m:e>
                      <m:sub>
                        <m:r>
                          <a:rPr lang="en-US" altLang="zh-CN" sz="1400" b="0" i="1" dirty="0" smtClean="0">
                            <a:latin typeface="Cambria Math" panose="02040503050406030204" pitchFamily="18" charset="0"/>
                          </a:rPr>
                          <m:t>𝑧</m:t>
                        </m:r>
                      </m:sub>
                    </m:sSub>
                    <m:r>
                      <a:rPr lang="en-US" altLang="zh-CN" sz="1400" i="1" dirty="0">
                        <a:latin typeface="Cambria Math" panose="02040503050406030204" pitchFamily="18" charset="0"/>
                      </a:rPr>
                      <m:t>(</m:t>
                    </m:r>
                    <m:r>
                      <a:rPr lang="en-US" altLang="zh-CN" sz="1400" i="1" dirty="0">
                        <a:latin typeface="Cambria Math" panose="02040503050406030204" pitchFamily="18" charset="0"/>
                      </a:rPr>
                      <m:t>𝑢</m:t>
                    </m:r>
                    <m:r>
                      <a:rPr lang="en-US" altLang="zh-CN" sz="1400" i="1" dirty="0">
                        <a:latin typeface="Cambria Math" panose="02040503050406030204" pitchFamily="18" charset="0"/>
                      </a:rPr>
                      <m:t>)</m:t>
                    </m:r>
                  </m:oMath>
                </a14:m>
                <a:r>
                  <a:rPr lang="en-US" altLang="zh-CN" sz="1600" dirty="0"/>
                  <a:t>.</a:t>
                </a:r>
                <a:br>
                  <a:rPr lang="zh-CN" altLang="en-US" sz="1600" dirty="0"/>
                </a:br>
                <a:endParaRPr lang="en-US" altLang="zh-CN" sz="1600" dirty="0"/>
              </a:p>
              <a:p>
                <a:endParaRPr lang="en-US" altLang="zh-CN" sz="1600" dirty="0"/>
              </a:p>
              <a:p>
                <a:r>
                  <a:rPr lang="en-US" altLang="zh-CN" sz="1600" dirty="0"/>
                  <a:t>To get the solution of this equation, first manually find 6 curves in the model,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1</m:t>
                        </m:r>
                      </m:sub>
                    </m:sSub>
                    <m:r>
                      <m:rPr>
                        <m:nor/>
                      </m:rPr>
                      <a:rPr lang="en-US" altLang="zh-CN" sz="1600"/>
                      <m:t>(</m:t>
                    </m:r>
                    <m:r>
                      <m:rPr>
                        <m:nor/>
                      </m:rPr>
                      <a:rPr lang="zh-CN" altLang="en-US" sz="1600"/>
                      <m:t>𝑣</m:t>
                    </m:r>
                    <m:r>
                      <m:rPr>
                        <m:nor/>
                      </m:rPr>
                      <a:rPr lang="en-US" altLang="zh-CN" sz="1600"/>
                      <m:t>)</m:t>
                    </m:r>
                  </m:oMath>
                </a14:m>
                <a:r>
                  <a:rPr lang="en-US" altLang="zh-CN" sz="1600" dirty="0"/>
                  <a:t> and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4</m:t>
                        </m:r>
                      </m:sub>
                    </m:sSub>
                    <m:r>
                      <m:rPr>
                        <m:nor/>
                      </m:rPr>
                      <a:rPr lang="en-US" altLang="zh-CN" sz="1600"/>
                      <m:t>(</m:t>
                    </m:r>
                    <m:r>
                      <m:rPr>
                        <m:nor/>
                      </m:rPr>
                      <a:rPr lang="zh-CN" altLang="en-US" sz="1600"/>
                      <m:t>𝑣</m:t>
                    </m:r>
                    <m:r>
                      <m:rPr>
                        <m:nor/>
                      </m:rPr>
                      <a:rPr lang="en-US" altLang="zh-CN" sz="1600"/>
                      <m:t>) </m:t>
                    </m:r>
                  </m:oMath>
                </a14:m>
                <a:r>
                  <a:rPr lang="en-US" altLang="zh-CN" sz="1600" dirty="0"/>
                  <a:t> at </a:t>
                </a:r>
                <a14:m>
                  <m:oMath xmlns:m="http://schemas.openxmlformats.org/officeDocument/2006/math">
                    <m:r>
                      <a:rPr lang="en-US" altLang="zh-CN" sz="1600" b="0" i="1" dirty="0" smtClean="0">
                        <a:latin typeface="Cambria Math" panose="02040503050406030204" pitchFamily="18" charset="0"/>
                      </a:rPr>
                      <m:t>𝑢</m:t>
                    </m:r>
                    <m:r>
                      <a:rPr lang="zh-CN" altLang="en-US" sz="1600" i="1" dirty="0">
                        <a:latin typeface="Cambria Math" panose="02040503050406030204" pitchFamily="18" charset="0"/>
                      </a:rPr>
                      <m:t> =</m:t>
                    </m:r>
                    <m:r>
                      <a:rPr lang="en-US" altLang="zh-CN" sz="1600" b="0" i="1" dirty="0" smtClean="0">
                        <a:latin typeface="Cambria Math" panose="02040503050406030204" pitchFamily="18" charset="0"/>
                      </a:rPr>
                      <m:t>0, 1</m:t>
                    </m:r>
                  </m:oMath>
                </a14:m>
                <a:r>
                  <a:rPr lang="en-US" altLang="zh-CN" sz="1600" dirty="0"/>
                  <a:t>, </a:t>
                </a:r>
                <a14:m>
                  <m:oMath xmlns:m="http://schemas.openxmlformats.org/officeDocument/2006/math">
                    <m:sSub>
                      <m:sSubPr>
                        <m:ctrlPr>
                          <a:rPr lang="en-US" altLang="zh-CN" sz="1600" i="1" smtClean="0">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𝑐</m:t>
                            </m:r>
                          </m:e>
                        </m:acc>
                      </m:e>
                      <m:sub>
                        <m:r>
                          <a:rPr lang="en-US" altLang="zh-CN" sz="1600" b="0" i="1" smtClean="0">
                            <a:latin typeface="Cambria Math" panose="02040503050406030204" pitchFamily="18" charset="0"/>
                          </a:rPr>
                          <m:t>2</m:t>
                        </m:r>
                      </m:sub>
                    </m:sSub>
                    <m:r>
                      <a:rPr lang="en-US" altLang="zh-CN" sz="1600" i="1" smtClean="0">
                        <a:latin typeface="Cambria Math" panose="02040503050406030204" pitchFamily="18" charset="0"/>
                      </a:rPr>
                      <m:t> </m:t>
                    </m:r>
                    <m:r>
                      <m:rPr>
                        <m:nor/>
                      </m:rPr>
                      <a:rPr lang="en-US" altLang="zh-CN" sz="1600"/>
                      <m:t>(</m:t>
                    </m:r>
                    <m:r>
                      <m:rPr>
                        <m:nor/>
                      </m:rPr>
                      <a:rPr lang="zh-CN" altLang="en-US" sz="1600"/>
                      <m:t>𝑣</m:t>
                    </m:r>
                    <m:r>
                      <m:rPr>
                        <m:nor/>
                      </m:rPr>
                      <a:rPr lang="en-US" altLang="zh-CN" sz="1600"/>
                      <m:t>)</m:t>
                    </m:r>
                  </m:oMath>
                </a14:m>
                <a:r>
                  <a:rPr lang="en-US" altLang="zh-CN" sz="1600" dirty="0"/>
                  <a:t> at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𝑢</m:t>
                        </m:r>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(0&lt;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2</m:t>
                        </m:r>
                      </m:sub>
                    </m:sSub>
                    <m:r>
                      <a:rPr lang="en-US" altLang="zh-CN" sz="1600" b="0" i="1" smtClean="0">
                        <a:latin typeface="Cambria Math" panose="02040503050406030204" pitchFamily="18" charset="0"/>
                      </a:rPr>
                      <m:t>&lt;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b="0" i="1" smtClean="0">
                            <a:latin typeface="Cambria Math" panose="02040503050406030204" pitchFamily="18" charset="0"/>
                          </a:rPr>
                          <m:t>3</m:t>
                        </m:r>
                      </m:sub>
                    </m:sSub>
                    <m:r>
                      <a:rPr lang="en-US" altLang="zh-CN" sz="1600" b="0" i="1" smtClean="0">
                        <a:latin typeface="Cambria Math" panose="02040503050406030204" pitchFamily="18" charset="0"/>
                      </a:rPr>
                      <m:t>)</m:t>
                    </m:r>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𝑐</m:t>
                            </m:r>
                          </m:e>
                        </m:acc>
                      </m:e>
                      <m:sub>
                        <m:r>
                          <a:rPr lang="en-US" altLang="zh-CN" sz="1600" b="0" i="1" smtClean="0">
                            <a:latin typeface="Cambria Math" panose="02040503050406030204" pitchFamily="18" charset="0"/>
                          </a:rPr>
                          <m:t>3</m:t>
                        </m:r>
                      </m:sub>
                    </m:sSub>
                    <m:r>
                      <a:rPr lang="en-US" altLang="zh-CN" sz="1600" i="1">
                        <a:latin typeface="Cambria Math" panose="02040503050406030204" pitchFamily="18" charset="0"/>
                      </a:rPr>
                      <m:t> </m:t>
                    </m:r>
                    <m:r>
                      <m:rPr>
                        <m:nor/>
                      </m:rPr>
                      <a:rPr lang="en-US" altLang="zh-CN" sz="1600"/>
                      <m:t>(</m:t>
                    </m:r>
                    <m:r>
                      <m:rPr>
                        <m:nor/>
                      </m:rPr>
                      <a:rPr lang="zh-CN" altLang="en-US" sz="1600"/>
                      <m:t>𝑣</m:t>
                    </m:r>
                    <m:r>
                      <m:rPr>
                        <m:nor/>
                      </m:rPr>
                      <a:rPr lang="en-US" altLang="zh-CN" sz="1600"/>
                      <m:t>)</m:t>
                    </m:r>
                  </m:oMath>
                </a14:m>
                <a:r>
                  <a:rPr lang="en-US" altLang="zh-CN" sz="1600" dirty="0"/>
                  <a:t>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b="0" i="1" smtClean="0">
                            <a:latin typeface="Cambria Math" panose="02040503050406030204" pitchFamily="18" charset="0"/>
                          </a:rPr>
                          <m:t>3</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2</m:t>
                        </m:r>
                      </m:sub>
                    </m:sSub>
                    <m:r>
                      <a:rPr lang="en-US" altLang="zh-CN" sz="1600" i="1">
                        <a:latin typeface="Cambria Math" panose="02040503050406030204" pitchFamily="18" charset="0"/>
                      </a:rPr>
                      <m:t>&lt;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b="0" i="1" smtClean="0">
                            <a:latin typeface="Cambria Math" panose="02040503050406030204" pitchFamily="18" charset="0"/>
                          </a:rPr>
                          <m:t>3</m:t>
                        </m:r>
                      </m:sub>
                    </m:sSub>
                    <m:r>
                      <a:rPr lang="en-US" altLang="zh-CN" sz="1600" i="1">
                        <a:latin typeface="Cambria Math" panose="02040503050406030204" pitchFamily="18" charset="0"/>
                      </a:rPr>
                      <m:t>&lt;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b="0" i="1" smtClean="0">
                            <a:latin typeface="Cambria Math" panose="02040503050406030204" pitchFamily="18" charset="0"/>
                          </a:rPr>
                          <m:t>4</m:t>
                        </m:r>
                      </m:sub>
                    </m:sSub>
                    <m:r>
                      <a:rPr lang="en-US" altLang="zh-CN" sz="1600" b="0" i="0" smtClean="0">
                        <a:latin typeface="Cambria Math" panose="02040503050406030204" pitchFamily="18" charset="0"/>
                      </a:rPr>
                      <m:t>)</m:t>
                    </m:r>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𝑐</m:t>
                            </m:r>
                          </m:e>
                        </m:acc>
                      </m:e>
                      <m:sub>
                        <m:r>
                          <a:rPr lang="en-US" altLang="zh-CN" sz="1600" b="0" i="1" smtClean="0">
                            <a:latin typeface="Cambria Math" panose="02040503050406030204" pitchFamily="18" charset="0"/>
                          </a:rPr>
                          <m:t>5</m:t>
                        </m:r>
                      </m:sub>
                    </m:sSub>
                    <m:r>
                      <a:rPr lang="en-US" altLang="zh-CN" sz="1600" i="1">
                        <a:latin typeface="Cambria Math" panose="02040503050406030204" pitchFamily="18" charset="0"/>
                      </a:rPr>
                      <m:t> </m:t>
                    </m:r>
                    <m:r>
                      <m:rPr>
                        <m:nor/>
                      </m:rPr>
                      <a:rPr lang="en-US" altLang="zh-CN" sz="1600"/>
                      <m:t>(</m:t>
                    </m:r>
                    <m:r>
                      <m:rPr>
                        <m:nor/>
                      </m:rPr>
                      <a:rPr lang="zh-CN" altLang="en-US" sz="1600"/>
                      <m:t>𝑣</m:t>
                    </m:r>
                    <m:r>
                      <m:rPr>
                        <m:nor/>
                      </m:rPr>
                      <a:rPr lang="en-US" altLang="zh-CN" sz="1600"/>
                      <m:t>)</m:t>
                    </m:r>
                  </m:oMath>
                </a14:m>
                <a:r>
                  <a:rPr lang="en-US" altLang="zh-CN" sz="1600" dirty="0"/>
                  <a:t>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b="0" i="1" smtClean="0">
                            <a:latin typeface="Cambria Math" panose="02040503050406030204" pitchFamily="18" charset="0"/>
                          </a:rPr>
                          <m:t>5</m:t>
                        </m:r>
                      </m:sub>
                    </m:sSub>
                    <m:d>
                      <m:dPr>
                        <m:ctrlPr>
                          <a:rPr lang="en-US" altLang="zh-CN" sz="1600" i="1">
                            <a:latin typeface="Cambria Math" panose="02040503050406030204" pitchFamily="18" charset="0"/>
                          </a:rPr>
                        </m:ctrlPr>
                      </m:dPr>
                      <m:e>
                        <m:sSub>
                          <m:sSubPr>
                            <m:ctrlPr>
                              <a:rPr lang="en-US" altLang="zh-CN" sz="1600" i="1" smtClean="0">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𝑢</m:t>
                                </m:r>
                              </m:e>
                            </m:acc>
                          </m:e>
                          <m:sub>
                            <m:r>
                              <a:rPr lang="en-US" altLang="zh-CN" sz="1600" b="0" i="1" smtClean="0">
                                <a:latin typeface="Cambria Math" panose="02040503050406030204" pitchFamily="18" charset="0"/>
                              </a:rPr>
                              <m:t>4</m:t>
                            </m:r>
                          </m:sub>
                        </m:sSub>
                        <m:r>
                          <a:rPr lang="en-US" altLang="zh-CN" sz="1600" i="1">
                            <a:latin typeface="Cambria Math" panose="02040503050406030204" pitchFamily="18" charset="0"/>
                          </a:rPr>
                          <m:t>&lt;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b="0" i="1" smtClean="0">
                                <a:latin typeface="Cambria Math" panose="02040503050406030204" pitchFamily="18" charset="0"/>
                              </a:rPr>
                              <m:t>5</m:t>
                            </m:r>
                          </m:sub>
                        </m:sSub>
                        <m:r>
                          <a:rPr lang="en-US" altLang="zh-CN" sz="1600" i="1">
                            <a:latin typeface="Cambria Math" panose="02040503050406030204" pitchFamily="18" charset="0"/>
                          </a:rPr>
                          <m:t>&lt;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b="0" i="1" smtClean="0">
                                <a:latin typeface="Cambria Math" panose="02040503050406030204" pitchFamily="18" charset="0"/>
                              </a:rPr>
                              <m:t>6</m:t>
                            </m:r>
                          </m:sub>
                        </m:sSub>
                      </m:e>
                    </m:d>
                  </m:oMath>
                </a14:m>
                <a:r>
                  <a:rPr lang="en-US" altLang="zh-CN" sz="1600" dirty="0"/>
                  <a:t> and </a:t>
                </a:r>
                <a14:m>
                  <m:oMath xmlns:m="http://schemas.openxmlformats.org/officeDocument/2006/math">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𝑐</m:t>
                            </m:r>
                          </m:e>
                        </m:acc>
                      </m:e>
                      <m:sub>
                        <m:r>
                          <a:rPr lang="en-US" altLang="zh-CN" sz="1600" b="0" i="1" smtClean="0">
                            <a:latin typeface="Cambria Math" panose="02040503050406030204" pitchFamily="18" charset="0"/>
                          </a:rPr>
                          <m:t>6</m:t>
                        </m:r>
                      </m:sub>
                    </m:sSub>
                    <m:r>
                      <a:rPr lang="en-US" altLang="zh-CN" sz="1600" i="1">
                        <a:latin typeface="Cambria Math" panose="02040503050406030204" pitchFamily="18" charset="0"/>
                      </a:rPr>
                      <m:t> </m:t>
                    </m:r>
                    <m:r>
                      <m:rPr>
                        <m:nor/>
                      </m:rPr>
                      <a:rPr lang="en-US" altLang="zh-CN" sz="1600"/>
                      <m:t>(</m:t>
                    </m:r>
                    <m:r>
                      <m:rPr>
                        <m:nor/>
                      </m:rPr>
                      <a:rPr lang="zh-CN" altLang="en-US" sz="1600"/>
                      <m:t>𝑣</m:t>
                    </m:r>
                    <m:r>
                      <m:rPr>
                        <m:nor/>
                      </m:rPr>
                      <a:rPr lang="en-US" altLang="zh-CN" sz="1600"/>
                      <m:t>)</m:t>
                    </m:r>
                  </m:oMath>
                </a14:m>
                <a:r>
                  <a:rPr lang="en-US" altLang="zh-CN" sz="1600" dirty="0"/>
                  <a:t>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b="0" i="1" smtClean="0">
                            <a:latin typeface="Cambria Math" panose="02040503050406030204" pitchFamily="18" charset="0"/>
                          </a:rPr>
                          <m:t>6</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𝑢</m:t>
                                </m:r>
                              </m:e>
                            </m:acc>
                          </m:e>
                          <m:sub>
                            <m:r>
                              <a:rPr lang="en-US" altLang="zh-CN" sz="1600" b="0" i="1" smtClean="0">
                                <a:latin typeface="Cambria Math" panose="02040503050406030204" pitchFamily="18" charset="0"/>
                              </a:rPr>
                              <m:t>5</m:t>
                            </m:r>
                          </m:sub>
                        </m:sSub>
                        <m:r>
                          <a:rPr lang="en-US" altLang="zh-CN" sz="1600" i="1">
                            <a:latin typeface="Cambria Math" panose="02040503050406030204" pitchFamily="18" charset="0"/>
                          </a:rPr>
                          <m:t>&lt;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b="0" i="1" smtClean="0">
                                <a:latin typeface="Cambria Math" panose="02040503050406030204" pitchFamily="18" charset="0"/>
                              </a:rPr>
                              <m:t>6</m:t>
                            </m:r>
                          </m:sub>
                        </m:sSub>
                        <m:r>
                          <a:rPr lang="en-US" altLang="zh-CN" sz="1600" i="1">
                            <a:latin typeface="Cambria Math" panose="02040503050406030204" pitchFamily="18" charset="0"/>
                          </a:rPr>
                          <m:t>&lt;</m:t>
                        </m:r>
                        <m:r>
                          <a:rPr lang="en-US" altLang="zh-CN" sz="1600" b="0" i="1" smtClean="0">
                            <a:latin typeface="Cambria Math" panose="02040503050406030204" pitchFamily="18" charset="0"/>
                          </a:rPr>
                          <m:t>1</m:t>
                        </m:r>
                      </m:e>
                    </m:d>
                  </m:oMath>
                </a14:m>
                <a:r>
                  <a:rPr lang="en-US" altLang="zh-CN" sz="1600" dirty="0"/>
                  <a:t>, where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𝑢</m:t>
                        </m:r>
                      </m:e>
                      <m:sub>
                        <m:r>
                          <a:rPr lang="en-US" altLang="zh-CN" sz="1600" i="1">
                            <a:latin typeface="Cambria Math" panose="02040503050406030204" pitchFamily="18" charset="0"/>
                          </a:rPr>
                          <m:t>4</m:t>
                        </m:r>
                      </m:sub>
                    </m:sSub>
                  </m:oMath>
                </a14:m>
                <a:r>
                  <a:rPr lang="en-US" altLang="zh-CN" sz="1600" dirty="0"/>
                  <a:t> and </a:t>
                </a:r>
                <a14:m>
                  <m:oMath xmlns:m="http://schemas.openxmlformats.org/officeDocument/2006/math">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𝑢</m:t>
                            </m:r>
                          </m:e>
                        </m:acc>
                      </m:e>
                      <m:sub>
                        <m:r>
                          <a:rPr lang="en-US" altLang="zh-CN" sz="1600" i="1">
                            <a:latin typeface="Cambria Math" panose="02040503050406030204" pitchFamily="18" charset="0"/>
                          </a:rPr>
                          <m:t>4</m:t>
                        </m:r>
                      </m:sub>
                    </m:sSub>
                  </m:oMath>
                </a14:m>
                <a:r>
                  <a:rPr lang="en-US" altLang="zh-CN" sz="1600" dirty="0"/>
                  <a:t> are two different values.</a:t>
                </a:r>
              </a:p>
              <a:p>
                <a:endParaRPr lang="en-US" altLang="zh-CN" sz="1600" dirty="0"/>
              </a:p>
              <a:p>
                <a:endParaRPr lang="en-US" altLang="zh-CN" sz="1600" dirty="0"/>
              </a:p>
              <a:p>
                <a:endParaRPr lang="en-US" altLang="zh-CN" sz="1600" dirty="0"/>
              </a:p>
            </p:txBody>
          </p:sp>
        </mc:Choice>
        <mc:Fallback xmlns="">
          <p:sp>
            <p:nvSpPr>
              <p:cNvPr id="7" name="文本框 6">
                <a:extLst>
                  <a:ext uri="{FF2B5EF4-FFF2-40B4-BE49-F238E27FC236}">
                    <a16:creationId xmlns:a16="http://schemas.microsoft.com/office/drawing/2014/main" id="{3240C32E-7950-4DD3-A082-AEB2227A7991}"/>
                  </a:ext>
                </a:extLst>
              </p:cNvPr>
              <p:cNvSpPr txBox="1">
                <a:spLocks noRot="1" noChangeAspect="1" noMove="1" noResize="1" noEditPoints="1" noAdjustHandles="1" noChangeArrowheads="1" noChangeShapeType="1" noTextEdit="1"/>
              </p:cNvSpPr>
              <p:nvPr/>
            </p:nvSpPr>
            <p:spPr>
              <a:xfrm>
                <a:off x="467544" y="1177612"/>
                <a:ext cx="8280919" cy="3648819"/>
              </a:xfrm>
              <a:prstGeom prst="rect">
                <a:avLst/>
              </a:prstGeom>
              <a:blipFill>
                <a:blip r:embed="rId3"/>
                <a:stretch>
                  <a:fillRect l="-442" t="-501" r="-442"/>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36573541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707904" y="378109"/>
            <a:ext cx="1710725"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Mathematical Model</a:t>
            </a:r>
            <a:endParaRPr lang="zh-CN" altLang="en-US" sz="1200" dirty="0">
              <a:solidFill>
                <a:srgbClr val="03CCCE"/>
              </a:solidFill>
              <a:latin typeface="微软雅黑" pitchFamily="34" charset="-122"/>
              <a:ea typeface="微软雅黑" pitchFamily="34" charset="-122"/>
            </a:endParaRPr>
          </a:p>
        </p:txBody>
      </p:sp>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240C32E-7950-4DD3-A082-AEB2227A7991}"/>
                  </a:ext>
                </a:extLst>
              </p:cNvPr>
              <p:cNvSpPr txBox="1"/>
              <p:nvPr/>
            </p:nvSpPr>
            <p:spPr>
              <a:xfrm>
                <a:off x="314793" y="897859"/>
                <a:ext cx="8496944" cy="604589"/>
              </a:xfrm>
              <a:prstGeom prst="rect">
                <a:avLst/>
              </a:prstGeom>
              <a:noFill/>
            </p:spPr>
            <p:txBody>
              <a:bodyPr wrap="square" rtlCol="0">
                <a:spAutoFit/>
              </a:bodyPr>
              <a:lstStyle/>
              <a:p>
                <a:r>
                  <a:rPr lang="en-US" altLang="zh-CN" sz="1600" dirty="0"/>
                  <a:t>The next step is to use the 6 curves to compute the first and second differentials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b="0" i="1" smtClean="0">
                            <a:latin typeface="Cambria Math" panose="02040503050406030204" pitchFamily="18" charset="0"/>
                          </a:rPr>
                          <m:t>𝑐</m:t>
                        </m:r>
                      </m:e>
                      <m:sub>
                        <m:r>
                          <a:rPr lang="en-US" altLang="zh-CN" sz="1600" b="0" i="1" smtClean="0">
                            <a:latin typeface="Cambria Math" panose="02040503050406030204" pitchFamily="18" charset="0"/>
                          </a:rPr>
                          <m:t>𝑗</m:t>
                        </m:r>
                      </m:sub>
                    </m:sSub>
                    <m:d>
                      <m:dPr>
                        <m:ctrlPr>
                          <a:rPr lang="en-US" altLang="zh-CN" sz="1600" b="0" i="1" smtClean="0">
                            <a:latin typeface="Cambria Math" panose="02040503050406030204" pitchFamily="18" charset="0"/>
                          </a:rPr>
                        </m:ctrlPr>
                      </m:dPr>
                      <m:e>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𝑖</m:t>
                            </m:r>
                          </m:sub>
                        </m:sSub>
                      </m:e>
                    </m:d>
                    <m:r>
                      <a:rPr lang="en-US" altLang="zh-CN" sz="1600" b="0" i="1" smtClean="0">
                        <a:latin typeface="Cambria Math" panose="02040503050406030204" pitchFamily="18" charset="0"/>
                      </a:rPr>
                      <m:t> </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𝑗</m:t>
                        </m:r>
                        <m:r>
                          <a:rPr lang="en-US" altLang="zh-CN" sz="1600" b="0" i="1" smtClean="0">
                            <a:latin typeface="Cambria Math" panose="02040503050406030204" pitchFamily="18" charset="0"/>
                          </a:rPr>
                          <m:t>=2,3,5,6</m:t>
                        </m:r>
                      </m:e>
                    </m:d>
                  </m:oMath>
                </a14:m>
                <a:r>
                  <a:rPr lang="en-US" altLang="zh-CN" sz="1600" dirty="0"/>
                  <a:t>. using the following forward difference formula:</a:t>
                </a:r>
              </a:p>
            </p:txBody>
          </p:sp>
        </mc:Choice>
        <mc:Fallback xmlns="">
          <p:sp>
            <p:nvSpPr>
              <p:cNvPr id="7" name="文本框 6">
                <a:extLst>
                  <a:ext uri="{FF2B5EF4-FFF2-40B4-BE49-F238E27FC236}">
                    <a16:creationId xmlns:a16="http://schemas.microsoft.com/office/drawing/2014/main" id="{3240C32E-7950-4DD3-A082-AEB2227A7991}"/>
                  </a:ext>
                </a:extLst>
              </p:cNvPr>
              <p:cNvSpPr txBox="1">
                <a:spLocks noRot="1" noChangeAspect="1" noMove="1" noResize="1" noEditPoints="1" noAdjustHandles="1" noChangeArrowheads="1" noChangeShapeType="1" noTextEdit="1"/>
              </p:cNvSpPr>
              <p:nvPr/>
            </p:nvSpPr>
            <p:spPr>
              <a:xfrm>
                <a:off x="314793" y="897859"/>
                <a:ext cx="8496944" cy="604589"/>
              </a:xfrm>
              <a:prstGeom prst="rect">
                <a:avLst/>
              </a:prstGeom>
              <a:blipFill>
                <a:blip r:embed="rId3"/>
                <a:stretch>
                  <a:fillRect l="-431" t="-2020" r="-1508" b="-1212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文本框 7">
                <a:extLst>
                  <a:ext uri="{FF2B5EF4-FFF2-40B4-BE49-F238E27FC236}">
                    <a16:creationId xmlns:a16="http://schemas.microsoft.com/office/drawing/2014/main" id="{0DBAC17C-9D87-4D90-A106-BE8A8EFE0CE3}"/>
                  </a:ext>
                </a:extLst>
              </p:cNvPr>
              <p:cNvSpPr txBox="1"/>
              <p:nvPr/>
            </p:nvSpPr>
            <p:spPr>
              <a:xfrm>
                <a:off x="422806" y="1274812"/>
                <a:ext cx="8280919" cy="3445367"/>
              </a:xfrm>
              <a:prstGeom prst="rect">
                <a:avLst/>
              </a:prstGeom>
              <a:noFill/>
            </p:spPr>
            <p:txBody>
              <a:bodyPr wrap="square" rtlCol="0">
                <a:spAutoFit/>
              </a:bodyPr>
              <a:lstStyle/>
              <a:p>
                <a:endParaRPr lang="en-US" altLang="zh-CN" sz="1100" dirty="0"/>
              </a:p>
              <a:p>
                <a:pPr algn="ct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𝑐</m:t>
                          </m:r>
                        </m:e>
                        <m:sub>
                          <m:r>
                            <a:rPr lang="en-US" altLang="zh-CN" sz="1400" b="0" i="1" smtClean="0">
                              <a:latin typeface="Cambria Math" panose="02040503050406030204" pitchFamily="18" charset="0"/>
                            </a:rPr>
                            <m:t>2</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𝑖</m:t>
                              </m:r>
                            </m:sub>
                          </m:sSub>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acc>
                                <m:accPr>
                                  <m:chr m:val="̅"/>
                                  <m:ctrlPr>
                                    <a:rPr lang="en-US" altLang="zh-CN" sz="1400" b="0" i="1" smtClean="0">
                                      <a:latin typeface="Cambria Math" panose="02040503050406030204" pitchFamily="18" charset="0"/>
                                    </a:rPr>
                                  </m:ctrlPr>
                                </m:accPr>
                                <m:e>
                                  <m:r>
                                    <a:rPr lang="en-US" altLang="zh-CN" sz="1400" b="0" i="1" smtClean="0">
                                      <a:latin typeface="Cambria Math" panose="02040503050406030204" pitchFamily="18" charset="0"/>
                                    </a:rPr>
                                    <m:t>𝑐</m:t>
                                  </m:r>
                                </m:e>
                              </m:acc>
                            </m:e>
                            <m:sub>
                              <m:r>
                                <a:rPr lang="en-US" altLang="zh-CN" sz="1400" b="0" i="1" smtClean="0">
                                  <a:latin typeface="Cambria Math" panose="02040503050406030204" pitchFamily="18" charset="0"/>
                                </a:rPr>
                                <m:t>2</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𝑖</m:t>
                                  </m:r>
                                </m:sub>
                              </m:sSub>
                            </m:e>
                          </m:d>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𝑐</m:t>
                              </m:r>
                            </m:e>
                            <m:sub>
                              <m:r>
                                <a:rPr lang="en-US" altLang="zh-CN" sz="1400" b="0" i="1" smtClean="0">
                                  <a:latin typeface="Cambria Math" panose="02040503050406030204" pitchFamily="18" charset="0"/>
                                </a:rPr>
                                <m:t>1</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num>
                        <m:den>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2</m:t>
                              </m:r>
                            </m:sub>
                          </m:sSub>
                        </m:den>
                      </m:f>
                      <m:r>
                        <a:rPr lang="en-US" altLang="zh-CN" sz="1400" b="0" i="0" smtClean="0">
                          <a:latin typeface="Cambria Math" panose="02040503050406030204" pitchFamily="18" charset="0"/>
                        </a:rPr>
                        <m:t>                                </m:t>
                      </m:r>
                      <m:sSubSup>
                        <m:sSubSupPr>
                          <m:ctrlPr>
                            <a:rPr lang="en-US" altLang="zh-CN" sz="1400" b="0" i="1" smtClean="0">
                              <a:latin typeface="Cambria Math" panose="02040503050406030204" pitchFamily="18" charset="0"/>
                            </a:rPr>
                          </m:ctrlPr>
                        </m:sSubSup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b="0" i="1" smtClean="0">
                              <a:latin typeface="Cambria Math" panose="02040503050406030204" pitchFamily="18" charset="0"/>
                            </a:rPr>
                            <m:t>2</m:t>
                          </m:r>
                        </m:sub>
                        <m:sup>
                          <m:r>
                            <a:rPr lang="en-US" altLang="zh-CN" sz="1400" b="0" i="1" smtClean="0">
                              <a:latin typeface="Cambria Math" panose="02040503050406030204" pitchFamily="18" charset="0"/>
                            </a:rPr>
                            <m:t>′</m:t>
                          </m:r>
                        </m:sup>
                      </m:sSubSup>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𝑖</m:t>
                              </m:r>
                            </m:sub>
                          </m:sSub>
                        </m:e>
                      </m:d>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b="0" i="1" smtClean="0">
                                  <a:latin typeface="Cambria Math" panose="02040503050406030204" pitchFamily="18" charset="0"/>
                                </a:rPr>
                              </m:ctrlPr>
                            </m:sSubPr>
                            <m:e>
                              <m:acc>
                                <m:accPr>
                                  <m:chr m:val="̅"/>
                                  <m:ctrlPr>
                                    <a:rPr lang="en-US" altLang="zh-CN" sz="1400" b="0" i="1" smtClean="0">
                                      <a:latin typeface="Cambria Math" panose="02040503050406030204" pitchFamily="18" charset="0"/>
                                    </a:rPr>
                                  </m:ctrlPr>
                                </m:accPr>
                                <m:e>
                                  <m:r>
                                    <a:rPr lang="en-US" altLang="zh-CN" sz="1400" b="0" i="1" smtClean="0">
                                      <a:latin typeface="Cambria Math" panose="02040503050406030204" pitchFamily="18" charset="0"/>
                                    </a:rPr>
                                    <m:t>𝑐</m:t>
                                  </m:r>
                                </m:e>
                              </m:acc>
                            </m:e>
                            <m:sub>
                              <m:r>
                                <a:rPr lang="en-US" altLang="zh-CN" sz="1400" b="0" i="1" smtClean="0">
                                  <a:latin typeface="Cambria Math" panose="02040503050406030204" pitchFamily="18" charset="0"/>
                                </a:rPr>
                                <m:t>3</m:t>
                              </m:r>
                            </m:sub>
                          </m:sSub>
                          <m:d>
                            <m:dPr>
                              <m:ctrlPr>
                                <a:rPr lang="en-US" altLang="zh-CN" sz="1400" b="0" i="1" smtClean="0">
                                  <a:latin typeface="Cambria Math" panose="02040503050406030204" pitchFamily="18" charset="0"/>
                                </a:rPr>
                              </m:ctrlPr>
                            </m:dPr>
                            <m:e>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𝑣</m:t>
                                  </m:r>
                                </m:e>
                                <m:sub>
                                  <m:r>
                                    <a:rPr lang="en-US" altLang="zh-CN" sz="1400" b="0" i="1" smtClean="0">
                                      <a:latin typeface="Cambria Math" panose="02040503050406030204" pitchFamily="18" charset="0"/>
                                    </a:rPr>
                                    <m:t>𝑖</m:t>
                                  </m:r>
                                </m:sub>
                              </m:sSub>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2</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3</m:t>
                              </m:r>
                            </m:sub>
                          </m:sSub>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𝑢</m:t>
                              </m:r>
                            </m:e>
                            <m:sub>
                              <m:r>
                                <a:rPr lang="en-US" altLang="zh-CN" sz="1400" b="0" i="1" smtClean="0">
                                  <a:latin typeface="Cambria Math" panose="02040503050406030204" pitchFamily="18" charset="0"/>
                                </a:rPr>
                                <m:t>2</m:t>
                              </m:r>
                            </m:sub>
                          </m:sSub>
                        </m:den>
                      </m:f>
                    </m:oMath>
                  </m:oMathPara>
                </a14:m>
                <a:endParaRPr lang="en-US" altLang="zh-CN" sz="1400" dirty="0"/>
              </a:p>
              <a:p>
                <a:pPr algn="ctr"/>
                <a:endParaRPr lang="en-US" altLang="zh-CN" sz="1400" dirty="0"/>
              </a:p>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b="0" i="1" smtClean="0">
                              <a:latin typeface="Cambria Math" panose="02040503050406030204" pitchFamily="18" charset="0"/>
                            </a:rPr>
                            <m:t>3</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b="0" i="1" smtClean="0">
                          <a:latin typeface="Cambria Math" panose="02040503050406030204" pitchFamily="18" charset="0"/>
                        </a:rPr>
                        <m:t>=</m:t>
                      </m:r>
                      <m:f>
                        <m:fPr>
                          <m:ctrlPr>
                            <a:rPr lang="en-US" altLang="zh-CN" sz="1400" i="1">
                              <a:latin typeface="Cambria Math" panose="02040503050406030204" pitchFamily="18" charset="0"/>
                            </a:rPr>
                          </m:ctrlPr>
                        </m:fPr>
                        <m:num>
                          <m:sSubSup>
                            <m:sSubSupPr>
                              <m:ctrlPr>
                                <a:rPr lang="en-US" altLang="zh-CN" sz="1400" i="1" smtClean="0">
                                  <a:latin typeface="Cambria Math" panose="02040503050406030204" pitchFamily="18" charset="0"/>
                                </a:rPr>
                              </m:ctrlPr>
                            </m:sSubSup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b="0" i="1" smtClean="0">
                                  <a:latin typeface="Cambria Math" panose="02040503050406030204" pitchFamily="18" charset="0"/>
                                </a:rPr>
                                <m:t>2</m:t>
                              </m:r>
                            </m:sub>
                            <m:sup>
                              <m:r>
                                <a:rPr lang="en-US" altLang="zh-CN" sz="1400" b="0" i="1" smtClean="0">
                                  <a:latin typeface="Cambria Math" panose="02040503050406030204" pitchFamily="18" charset="0"/>
                                </a:rPr>
                                <m:t>′</m:t>
                              </m:r>
                            </m:sup>
                          </m:sSubSup>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b="0" i="1" smtClean="0">
                                  <a:latin typeface="Cambria Math" panose="02040503050406030204" pitchFamily="18" charset="0"/>
                                </a:rPr>
                                <m:t>2</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2</m:t>
                              </m:r>
                            </m:sub>
                          </m:sSub>
                        </m:den>
                      </m:f>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2</m:t>
                              </m:r>
                            </m:sub>
                          </m:s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3</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3</m:t>
                              </m:r>
                            </m:sub>
                          </m:sSub>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b="0" i="1" smtClean="0">
                                  <a:latin typeface="Cambria Math" panose="02040503050406030204" pitchFamily="18" charset="0"/>
                                </a:rPr>
                                <m:t>2</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3</m:t>
                                  </m:r>
                                </m:sub>
                              </m:sSub>
                              <m:r>
                                <a:rPr lang="en-US" altLang="zh-CN" sz="1400" b="0" i="1" smtClean="0">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2</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i="1">
                                  <a:latin typeface="Cambria Math" panose="02040503050406030204" pitchFamily="18" charset="0"/>
                                </a:rPr>
                                <m:t>1</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num>
                        <m:den>
                          <m:sSup>
                            <m:sSupPr>
                              <m:ctrlPr>
                                <a:rPr lang="en-US" altLang="zh-CN" sz="1400" b="0" i="1" smtClean="0">
                                  <a:latin typeface="Cambria Math" panose="02040503050406030204" pitchFamily="18" charset="0"/>
                                </a:rPr>
                              </m:ctrlPr>
                            </m:sSup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2</m:t>
                                  </m:r>
                                </m:sub>
                              </m:sSub>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i="1">
                                      <a:latin typeface="Cambria Math" panose="02040503050406030204" pitchFamily="18" charset="0"/>
                                    </a:rPr>
                                    <m:t>3</m:t>
                                  </m:r>
                                </m:sub>
                              </m:sSub>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i="1">
                                  <a:latin typeface="Cambria Math" panose="02040503050406030204" pitchFamily="18" charset="0"/>
                                </a:rPr>
                                <m:t>2</m:t>
                              </m:r>
                            </m:sub>
                          </m:sSub>
                          <m:r>
                            <a:rPr lang="en-US" altLang="zh-CN" sz="1400" b="0" i="1" smtClean="0">
                              <a:latin typeface="Cambria Math" panose="02040503050406030204" pitchFamily="18" charset="0"/>
                            </a:rPr>
                            <m:t>)</m:t>
                          </m:r>
                        </m:den>
                      </m:f>
                    </m:oMath>
                  </m:oMathPara>
                </a14:m>
                <a:endParaRPr lang="en-US" altLang="zh-CN" sz="1400" dirty="0"/>
              </a:p>
              <a:p>
                <a:endParaRPr lang="en-US" altLang="zh-CN" sz="1400" dirty="0"/>
              </a:p>
              <a:p>
                <a:pPr/>
                <a14:m>
                  <m:oMathPara xmlns:m="http://schemas.openxmlformats.org/officeDocument/2006/math">
                    <m:oMathParaPr>
                      <m:jc m:val="centerGroup"/>
                    </m:oMathParaPr>
                    <m:oMath xmlns:m="http://schemas.openxmlformats.org/officeDocument/2006/math">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b="0" i="1" smtClean="0">
                              <a:latin typeface="Cambria Math" panose="02040503050406030204" pitchFamily="18" charset="0"/>
                            </a:rPr>
                            <m:t>5</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𝑐</m:t>
                              </m:r>
                            </m:e>
                            <m:sub>
                              <m:r>
                                <a:rPr lang="en-US" altLang="zh-CN" sz="1400" b="0" i="1" smtClean="0">
                                  <a:latin typeface="Cambria Math" panose="02040503050406030204" pitchFamily="18" charset="0"/>
                                </a:rPr>
                                <m:t>4</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smtClean="0">
                                      <a:latin typeface="Cambria Math" panose="02040503050406030204" pitchFamily="18" charset="0"/>
                                    </a:rPr>
                                  </m:ctrlPr>
                                </m:accPr>
                                <m:e>
                                  <m:r>
                                    <a:rPr lang="en-US" altLang="zh-CN" sz="1400" b="0" i="1" smtClean="0">
                                      <a:latin typeface="Cambria Math" panose="02040503050406030204" pitchFamily="18" charset="0"/>
                                    </a:rPr>
                                    <m:t>𝑐</m:t>
                                  </m:r>
                                </m:e>
                              </m:acc>
                            </m:e>
                            <m:sub>
                              <m:r>
                                <a:rPr lang="en-US" altLang="zh-CN" sz="1400" b="0" i="1" smtClean="0">
                                  <a:latin typeface="Cambria Math" panose="02040503050406030204" pitchFamily="18" charset="0"/>
                                </a:rPr>
                                <m:t>6</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num>
                        <m:den>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1−</m:t>
                              </m:r>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6</m:t>
                              </m:r>
                            </m:sub>
                          </m:sSub>
                        </m:den>
                      </m:f>
                      <m:r>
                        <a:rPr lang="en-US" altLang="zh-CN" sz="1400" b="0" i="1" smtClean="0">
                          <a:latin typeface="Cambria Math" panose="02040503050406030204" pitchFamily="18" charset="0"/>
                        </a:rPr>
                        <m:t>                                </m:t>
                      </m:r>
                      <m:sSubSup>
                        <m:sSubSupPr>
                          <m:ctrlPr>
                            <a:rPr lang="en-US" altLang="zh-CN" sz="1400" i="1">
                              <a:latin typeface="Cambria Math" panose="02040503050406030204" pitchFamily="18" charset="0"/>
                            </a:rPr>
                          </m:ctrlPr>
                        </m:sSubSup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b="0" i="1" smtClean="0">
                              <a:latin typeface="Cambria Math" panose="02040503050406030204" pitchFamily="18" charset="0"/>
                            </a:rPr>
                            <m:t>6</m:t>
                          </m:r>
                        </m:sub>
                        <m:sup>
                          <m:r>
                            <a:rPr lang="en-US" altLang="zh-CN" sz="1400" i="1">
                              <a:latin typeface="Cambria Math" panose="02040503050406030204" pitchFamily="18" charset="0"/>
                            </a:rPr>
                            <m:t>′</m:t>
                          </m:r>
                        </m:sup>
                      </m:sSubSup>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i="1">
                          <a:latin typeface="Cambria Math" panose="02040503050406030204" pitchFamily="18" charset="0"/>
                        </a:rPr>
                        <m:t>=</m:t>
                      </m:r>
                      <m:f>
                        <m:fPr>
                          <m:ctrlPr>
                            <a:rPr lang="en-US" altLang="zh-CN" sz="1400" i="1">
                              <a:latin typeface="Cambria Math" panose="02040503050406030204" pitchFamily="18" charset="0"/>
                            </a:rPr>
                          </m:ctrlPr>
                        </m:fPr>
                        <m:num>
                          <m:sSub>
                            <m:sSubPr>
                              <m:ctrlPr>
                                <a:rPr lang="en-US" altLang="zh-CN" sz="1400" i="1">
                                  <a:latin typeface="Cambria Math" panose="02040503050406030204" pitchFamily="18" charset="0"/>
                                </a:rPr>
                              </m:ctrlPr>
                            </m:sSubPr>
                            <m:e>
                              <m:acc>
                                <m:accPr>
                                  <m:chr m:val="̅"/>
                                  <m:ctrlPr>
                                    <a:rPr lang="en-US" altLang="zh-CN" sz="1400" i="1" smtClean="0">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b="0" i="1" smtClean="0">
                                  <a:latin typeface="Cambria Math" panose="02040503050406030204" pitchFamily="18" charset="0"/>
                                </a:rPr>
                                <m:t>6</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b="0" i="1" smtClean="0">
                                  <a:latin typeface="Cambria Math" panose="02040503050406030204" pitchFamily="18" charset="0"/>
                                </a:rPr>
                                <m:t>5</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6</m:t>
                              </m:r>
                            </m:sub>
                          </m:sSub>
                          <m:r>
                            <a:rPr lang="en-US" altLang="zh-CN" sz="1400" i="1">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5</m:t>
                              </m:r>
                            </m:sub>
                          </m:sSub>
                        </m:den>
                      </m:f>
                    </m:oMath>
                  </m:oMathPara>
                </a14:m>
                <a:endParaRPr lang="en-US" altLang="zh-CN" sz="1400" dirty="0"/>
              </a:p>
              <a:p>
                <a:endParaRPr lang="en-US" altLang="zh-CN" sz="1400" dirty="0"/>
              </a:p>
              <a:p>
                <a:pPr/>
                <a14:m>
                  <m:oMathPara xmlns:m="http://schemas.openxmlformats.org/officeDocument/2006/math">
                    <m:oMathParaPr>
                      <m:jc m:val="centerGroup"/>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b="0" i="1" smtClean="0">
                              <a:latin typeface="Cambria Math" panose="02040503050406030204" pitchFamily="18" charset="0"/>
                            </a:rPr>
                            <m:t>6</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b="0" i="1" smtClean="0">
                          <a:latin typeface="Cambria Math" panose="02040503050406030204" pitchFamily="18" charset="0"/>
                        </a:rPr>
                        <m:t>=</m:t>
                      </m:r>
                      <m:f>
                        <m:fPr>
                          <m:ctrlPr>
                            <a:rPr lang="en-US" altLang="zh-CN" sz="1400" i="1">
                              <a:latin typeface="Cambria Math" panose="02040503050406030204" pitchFamily="18" charset="0"/>
                            </a:rPr>
                          </m:ctrlPr>
                        </m:fPr>
                        <m:num>
                          <m:sSub>
                            <m:sSubPr>
                              <m:ctrlPr>
                                <a:rPr lang="en-US" altLang="zh-CN" sz="1400" i="1">
                                  <a:latin typeface="Cambria Math" panose="02040503050406030204" pitchFamily="18" charset="0"/>
                                </a:rPr>
                              </m:ctrlPr>
                            </m:sSubPr>
                            <m:e>
                              <m:r>
                                <a:rPr lang="en-US" altLang="zh-CN" sz="1400" b="0" i="1" smtClean="0">
                                  <a:latin typeface="Cambria Math" panose="02040503050406030204" pitchFamily="18" charset="0"/>
                                </a:rPr>
                                <m:t>𝑐</m:t>
                              </m:r>
                            </m:e>
                            <m:sub>
                              <m:r>
                                <a:rPr lang="en-US" altLang="zh-CN" sz="1400" b="0" i="1" smtClean="0">
                                  <a:latin typeface="Cambria Math" panose="02040503050406030204" pitchFamily="18" charset="0"/>
                                </a:rPr>
                                <m:t>5</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i="1">
                              <a:latin typeface="Cambria Math" panose="02040503050406030204" pitchFamily="18" charset="0"/>
                            </a:rPr>
                            <m:t>−</m:t>
                          </m:r>
                          <m:sSubSup>
                            <m:sSubSupPr>
                              <m:ctrlPr>
                                <a:rPr lang="en-US" altLang="zh-CN" sz="1400" i="1">
                                  <a:latin typeface="Cambria Math" panose="02040503050406030204" pitchFamily="18" charset="0"/>
                                </a:rPr>
                              </m:ctrlPr>
                            </m:sSubSup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i="1">
                                  <a:latin typeface="Cambria Math" panose="02040503050406030204" pitchFamily="18" charset="0"/>
                                </a:rPr>
                                <m:t>6</m:t>
                              </m:r>
                            </m:sub>
                            <m:sup>
                              <m:r>
                                <a:rPr lang="en-US" altLang="zh-CN" sz="1400" i="1">
                                  <a:latin typeface="Cambria Math" panose="02040503050406030204" pitchFamily="18" charset="0"/>
                                </a:rPr>
                                <m:t>′</m:t>
                              </m:r>
                            </m:sup>
                          </m:sSubSup>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num>
                        <m:den>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1−</m:t>
                              </m:r>
                              <m:r>
                                <a:rPr lang="en-US" altLang="zh-CN" sz="1400" i="1">
                                  <a:latin typeface="Cambria Math" panose="02040503050406030204" pitchFamily="18" charset="0"/>
                                </a:rPr>
                                <m:t>𝑢</m:t>
                              </m:r>
                            </m:e>
                            <m:sub>
                              <m:r>
                                <a:rPr lang="en-US" altLang="zh-CN" sz="1400" i="1">
                                  <a:latin typeface="Cambria Math" panose="02040503050406030204" pitchFamily="18" charset="0"/>
                                </a:rPr>
                                <m:t>6</m:t>
                              </m:r>
                            </m:sub>
                          </m:sSub>
                        </m:den>
                      </m:f>
                      <m:r>
                        <a:rPr lang="en-US" altLang="zh-CN" sz="1400" b="0" i="1" smtClean="0">
                          <a:latin typeface="Cambria Math" panose="02040503050406030204" pitchFamily="18" charset="0"/>
                        </a:rPr>
                        <m:t>=</m:t>
                      </m:r>
                      <m:f>
                        <m:fPr>
                          <m:ctrlPr>
                            <a:rPr lang="en-US" altLang="zh-CN" sz="1400" b="0" i="1" smtClean="0">
                              <a:latin typeface="Cambria Math" panose="02040503050406030204" pitchFamily="18" charset="0"/>
                            </a:rPr>
                          </m:ctrlPr>
                        </m:fPr>
                        <m:num>
                          <m:d>
                            <m:dPr>
                              <m:ctrlPr>
                                <a:rPr lang="en-US" altLang="zh-CN" sz="1400" b="0" i="1" smtClean="0">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6</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5</m:t>
                                  </m:r>
                                </m:sub>
                              </m:sSub>
                            </m:e>
                          </m:d>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𝑐</m:t>
                              </m:r>
                            </m:e>
                            <m:sub>
                              <m:r>
                                <a:rPr lang="en-US" altLang="zh-CN" sz="1400" i="1">
                                  <a:latin typeface="Cambria Math" panose="02040503050406030204" pitchFamily="18" charset="0"/>
                                </a:rPr>
                                <m:t>4</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1−</m:t>
                              </m:r>
                              <m:r>
                                <a:rPr lang="en-US" altLang="zh-CN" sz="1400" i="1">
                                  <a:latin typeface="Cambria Math" panose="02040503050406030204" pitchFamily="18" charset="0"/>
                                </a:rPr>
                                <m:t>𝑢</m:t>
                              </m:r>
                            </m:e>
                            <m:sub>
                              <m:r>
                                <a:rPr lang="en-US" altLang="zh-CN" sz="1400" i="1">
                                  <a:latin typeface="Cambria Math" panose="02040503050406030204" pitchFamily="18" charset="0"/>
                                </a:rPr>
                                <m:t>6</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b="0" i="1" smtClean="0">
                                  <a:latin typeface="Cambria Math" panose="02040503050406030204" pitchFamily="18" charset="0"/>
                                </a:rPr>
                                <m:t>5</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1−</m:t>
                              </m:r>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6</m:t>
                              </m:r>
                            </m:sub>
                          </m:sSub>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acc>
                                <m:accPr>
                                  <m:chr m:val="̅"/>
                                  <m:ctrlPr>
                                    <a:rPr lang="en-US" altLang="zh-CN" sz="1400" i="1">
                                      <a:latin typeface="Cambria Math" panose="02040503050406030204" pitchFamily="18" charset="0"/>
                                    </a:rPr>
                                  </m:ctrlPr>
                                </m:accPr>
                                <m:e>
                                  <m:r>
                                    <a:rPr lang="en-US" altLang="zh-CN" sz="1400" i="1">
                                      <a:latin typeface="Cambria Math" panose="02040503050406030204" pitchFamily="18" charset="0"/>
                                    </a:rPr>
                                    <m:t>𝑐</m:t>
                                  </m:r>
                                </m:e>
                              </m:acc>
                            </m:e>
                            <m:sub>
                              <m:r>
                                <a:rPr lang="en-US" altLang="zh-CN" sz="1400" b="0" i="1" smtClean="0">
                                  <a:latin typeface="Cambria Math" panose="02040503050406030204" pitchFamily="18" charset="0"/>
                                </a:rPr>
                                <m:t>6</m:t>
                              </m:r>
                            </m:sub>
                          </m:sSub>
                          <m:d>
                            <m:dPr>
                              <m:ctrlPr>
                                <a:rPr lang="en-US" altLang="zh-CN" sz="1400" i="1">
                                  <a:latin typeface="Cambria Math" panose="02040503050406030204" pitchFamily="18" charset="0"/>
                                </a:rPr>
                              </m:ctrlPr>
                            </m:d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𝑣</m:t>
                                  </m:r>
                                </m:e>
                                <m:sub>
                                  <m:r>
                                    <a:rPr lang="en-US" altLang="zh-CN" sz="1400" i="1">
                                      <a:latin typeface="Cambria Math" panose="02040503050406030204" pitchFamily="18" charset="0"/>
                                    </a:rPr>
                                    <m:t>𝑖</m:t>
                                  </m:r>
                                </m:sub>
                              </m:sSub>
                            </m:e>
                          </m:d>
                        </m:num>
                        <m:den>
                          <m:sSup>
                            <m:sSupPr>
                              <m:ctrlPr>
                                <a:rPr lang="en-US" altLang="zh-CN" sz="1400" b="0" i="1" smtClean="0">
                                  <a:latin typeface="Cambria Math" panose="02040503050406030204" pitchFamily="18" charset="0"/>
                                </a:rPr>
                              </m:ctrlPr>
                            </m:sSupPr>
                            <m:e>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1−</m:t>
                                  </m:r>
                                  <m:r>
                                    <a:rPr lang="en-US" altLang="zh-CN" sz="1400" i="1">
                                      <a:latin typeface="Cambria Math" panose="02040503050406030204" pitchFamily="18" charset="0"/>
                                    </a:rPr>
                                    <m:t>𝑢</m:t>
                                  </m:r>
                                </m:e>
                                <m:sub>
                                  <m:r>
                                    <a:rPr lang="en-US" altLang="zh-CN" sz="1400" i="1">
                                      <a:latin typeface="Cambria Math" panose="02040503050406030204" pitchFamily="18" charset="0"/>
                                    </a:rPr>
                                    <m:t>6</m:t>
                                  </m:r>
                                </m:sub>
                              </m:sSub>
                              <m:r>
                                <a:rPr lang="en-US" altLang="zh-CN" sz="1400" b="0" i="1" smtClean="0">
                                  <a:latin typeface="Cambria Math" panose="02040503050406030204" pitchFamily="18" charset="0"/>
                                </a:rPr>
                                <m:t>)</m:t>
                              </m:r>
                            </m:e>
                            <m:sup>
                              <m:r>
                                <a:rPr lang="en-US" altLang="zh-CN" sz="1400" b="0" i="1" smtClean="0">
                                  <a:latin typeface="Cambria Math" panose="02040503050406030204" pitchFamily="18" charset="0"/>
                                </a:rPr>
                                <m:t>2</m:t>
                              </m:r>
                            </m:sup>
                          </m:sSup>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6</m:t>
                                  </m:r>
                                </m:sub>
                              </m:sSub>
                              <m:r>
                                <a:rPr lang="en-US" altLang="zh-CN" sz="1400" i="1">
                                  <a:latin typeface="Cambria Math" panose="02040503050406030204" pitchFamily="18" charset="0"/>
                                </a:rPr>
                                <m:t>−</m:t>
                              </m:r>
                              <m:r>
                                <a:rPr lang="en-US" altLang="zh-CN" sz="1400" i="1">
                                  <a:latin typeface="Cambria Math" panose="02040503050406030204" pitchFamily="18" charset="0"/>
                                </a:rPr>
                                <m:t>𝑢</m:t>
                              </m:r>
                            </m:e>
                            <m:sub>
                              <m:r>
                                <a:rPr lang="en-US" altLang="zh-CN" sz="1400" b="0" i="1" smtClean="0">
                                  <a:latin typeface="Cambria Math" panose="02040503050406030204" pitchFamily="18" charset="0"/>
                                </a:rPr>
                                <m:t>5</m:t>
                              </m:r>
                            </m:sub>
                          </m:sSub>
                          <m:r>
                            <a:rPr lang="en-US" altLang="zh-CN" sz="1400" b="0" i="1" smtClean="0">
                              <a:latin typeface="Cambria Math" panose="02040503050406030204" pitchFamily="18" charset="0"/>
                            </a:rPr>
                            <m:t>)</m:t>
                          </m:r>
                        </m:den>
                      </m:f>
                    </m:oMath>
                  </m:oMathPara>
                </a14:m>
                <a:endParaRPr lang="en-US" altLang="zh-CN" sz="1400" dirty="0"/>
              </a:p>
              <a:p>
                <a:endParaRPr lang="en-US" altLang="zh-CN" sz="1400" dirty="0"/>
              </a:p>
              <a:p>
                <a:endParaRPr lang="en-US" altLang="zh-CN" sz="1400" dirty="0"/>
              </a:p>
              <a:p>
                <a:endParaRPr lang="en-US" altLang="zh-CN" sz="1400" dirty="0"/>
              </a:p>
            </p:txBody>
          </p:sp>
        </mc:Choice>
        <mc:Fallback xmlns="">
          <p:sp>
            <p:nvSpPr>
              <p:cNvPr id="8" name="文本框 7">
                <a:extLst>
                  <a:ext uri="{FF2B5EF4-FFF2-40B4-BE49-F238E27FC236}">
                    <a16:creationId xmlns:a16="http://schemas.microsoft.com/office/drawing/2014/main" id="{0DBAC17C-9D87-4D90-A106-BE8A8EFE0CE3}"/>
                  </a:ext>
                </a:extLst>
              </p:cNvPr>
              <p:cNvSpPr txBox="1">
                <a:spLocks noRot="1" noChangeAspect="1" noMove="1" noResize="1" noEditPoints="1" noAdjustHandles="1" noChangeArrowheads="1" noChangeShapeType="1" noTextEdit="1"/>
              </p:cNvSpPr>
              <p:nvPr/>
            </p:nvSpPr>
            <p:spPr>
              <a:xfrm>
                <a:off x="422806" y="1274812"/>
                <a:ext cx="8280919" cy="3445367"/>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1B78AE41-4FBA-4AE1-BAD8-08A2D26AB023}"/>
                  </a:ext>
                </a:extLst>
              </p:cNvPr>
              <p:cNvSpPr txBox="1"/>
              <p:nvPr/>
            </p:nvSpPr>
            <p:spPr>
              <a:xfrm>
                <a:off x="323528" y="4155132"/>
                <a:ext cx="8496944" cy="604589"/>
              </a:xfrm>
              <a:prstGeom prst="rect">
                <a:avLst/>
              </a:prstGeom>
              <a:noFill/>
            </p:spPr>
            <p:txBody>
              <a:bodyPr wrap="square" rtlCol="0">
                <a:spAutoFit/>
              </a:bodyPr>
              <a:lstStyle/>
              <a:p>
                <a:r>
                  <a:rPr lang="en-US" altLang="zh-CN" sz="1600" dirty="0"/>
                  <a:t>Since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oMath>
                </a14:m>
                <a:r>
                  <a:rPr lang="en-US" altLang="zh-CN" sz="1600" dirty="0"/>
                  <a:t> monotonously changes in the interval [0, 1], the tangents and curvature of the boundary are continuous functions of the parametric variable </a:t>
                </a:r>
                <a14:m>
                  <m:oMath xmlns:m="http://schemas.openxmlformats.org/officeDocument/2006/math">
                    <m:r>
                      <a:rPr lang="en-US" altLang="zh-CN" sz="1600" b="0" i="1" smtClean="0">
                        <a:latin typeface="Cambria Math" panose="02040503050406030204" pitchFamily="18" charset="0"/>
                      </a:rPr>
                      <m:t>𝑣</m:t>
                    </m:r>
                  </m:oMath>
                </a14:m>
                <a:r>
                  <a:rPr lang="en-US" altLang="zh-CN" sz="1600" dirty="0"/>
                  <a:t>, these curves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𝑗</m:t>
                        </m:r>
                      </m:sub>
                    </m:sSub>
                    <m:d>
                      <m:dPr>
                        <m:ctrlPr>
                          <a:rPr lang="en-US" altLang="zh-CN" sz="1600" i="1">
                            <a:latin typeface="Cambria Math" panose="02040503050406030204" pitchFamily="18" charset="0"/>
                          </a:rPr>
                        </m:ctrlPr>
                      </m:dPr>
                      <m:e>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e>
                    </m:d>
                    <m:r>
                      <a:rPr lang="en-US" altLang="zh-CN" sz="1600" i="1">
                        <a:latin typeface="Cambria Math" panose="02040503050406030204" pitchFamily="18" charset="0"/>
                      </a:rPr>
                      <m:t> </m:t>
                    </m:r>
                  </m:oMath>
                </a14:m>
                <a:r>
                  <a:rPr lang="en-US" altLang="zh-CN" sz="1600" dirty="0"/>
                  <a:t>can be  written as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i="1">
                            <a:latin typeface="Cambria Math" panose="02040503050406030204" pitchFamily="18" charset="0"/>
                          </a:rPr>
                          <m:t>𝑗</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𝑣</m:t>
                        </m:r>
                      </m:e>
                    </m:d>
                  </m:oMath>
                </a14:m>
                <a:r>
                  <a:rPr lang="en-US" altLang="zh-CN" sz="1600" dirty="0"/>
                  <a:t>.</a:t>
                </a:r>
              </a:p>
            </p:txBody>
          </p:sp>
        </mc:Choice>
        <mc:Fallback xmlns="">
          <p:sp>
            <p:nvSpPr>
              <p:cNvPr id="13" name="文本框 12">
                <a:extLst>
                  <a:ext uri="{FF2B5EF4-FFF2-40B4-BE49-F238E27FC236}">
                    <a16:creationId xmlns:a16="http://schemas.microsoft.com/office/drawing/2014/main" id="{1B78AE41-4FBA-4AE1-BAD8-08A2D26AB023}"/>
                  </a:ext>
                </a:extLst>
              </p:cNvPr>
              <p:cNvSpPr txBox="1">
                <a:spLocks noRot="1" noChangeAspect="1" noMove="1" noResize="1" noEditPoints="1" noAdjustHandles="1" noChangeArrowheads="1" noChangeShapeType="1" noTextEdit="1"/>
              </p:cNvSpPr>
              <p:nvPr/>
            </p:nvSpPr>
            <p:spPr>
              <a:xfrm>
                <a:off x="323528" y="4155132"/>
                <a:ext cx="8496944" cy="604589"/>
              </a:xfrm>
              <a:prstGeom prst="rect">
                <a:avLst/>
              </a:prstGeom>
              <a:blipFill>
                <a:blip r:embed="rId5"/>
                <a:stretch>
                  <a:fillRect l="-359" t="-3030" r="-789" b="-1010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05125228"/>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3"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 name="矩形 53"/>
          <p:cNvSpPr/>
          <p:nvPr/>
        </p:nvSpPr>
        <p:spPr>
          <a:xfrm>
            <a:off x="3851942" y="378109"/>
            <a:ext cx="1440138"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Solution to ODEs</a:t>
            </a:r>
            <a:endParaRPr lang="zh-CN" altLang="en-US" sz="1200" dirty="0">
              <a:solidFill>
                <a:srgbClr val="03CCCE"/>
              </a:solidFill>
              <a:latin typeface="微软雅黑" pitchFamily="34" charset="-122"/>
              <a:ea typeface="微软雅黑" pitchFamily="34" charset="-122"/>
            </a:endParaRPr>
          </a:p>
        </p:txBody>
      </p:sp>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mc:AlternateContent xmlns:mc="http://schemas.openxmlformats.org/markup-compatibility/2006" xmlns:a14="http://schemas.microsoft.com/office/drawing/2010/main">
        <mc:Choice Requires="a14">
          <p:sp>
            <p:nvSpPr>
              <p:cNvPr id="7" name="文本框 6">
                <a:extLst>
                  <a:ext uri="{FF2B5EF4-FFF2-40B4-BE49-F238E27FC236}">
                    <a16:creationId xmlns:a16="http://schemas.microsoft.com/office/drawing/2014/main" id="{3240C32E-7950-4DD3-A082-AEB2227A7991}"/>
                  </a:ext>
                </a:extLst>
              </p:cNvPr>
              <p:cNvSpPr txBox="1"/>
              <p:nvPr/>
            </p:nvSpPr>
            <p:spPr>
              <a:xfrm>
                <a:off x="314793" y="897859"/>
                <a:ext cx="8496944" cy="584775"/>
              </a:xfrm>
              <a:prstGeom prst="rect">
                <a:avLst/>
              </a:prstGeom>
              <a:noFill/>
            </p:spPr>
            <p:txBody>
              <a:bodyPr wrap="square" rtlCol="0">
                <a:spAutoFit/>
              </a:bodyPr>
              <a:lstStyle/>
              <a:p>
                <a:r>
                  <a:rPr lang="en-US" altLang="zh-CN" sz="1600" dirty="0"/>
                  <a:t>Since we only use the complementary solution of Equation (2) to manipulate the surface, whilst the particular solution allows further deformation control with </a:t>
                </a:r>
                <a14:m>
                  <m:oMath xmlns:m="http://schemas.openxmlformats.org/officeDocument/2006/math">
                    <m:r>
                      <a:rPr lang="en-US" altLang="zh-CN" sz="1600" b="0" i="1" smtClean="0">
                        <a:latin typeface="Cambria Math" panose="02040503050406030204" pitchFamily="18" charset="0"/>
                      </a:rPr>
                      <m:t>𝐹</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𝑢</m:t>
                        </m:r>
                      </m:e>
                    </m:d>
                  </m:oMath>
                </a14:m>
                <a:r>
                  <a:rPr lang="en-US" altLang="zh-CN" sz="1600" dirty="0"/>
                  <a:t>, Equation (2) could be written as</a:t>
                </a:r>
              </a:p>
            </p:txBody>
          </p:sp>
        </mc:Choice>
        <mc:Fallback xmlns="">
          <p:sp>
            <p:nvSpPr>
              <p:cNvPr id="7" name="文本框 6">
                <a:extLst>
                  <a:ext uri="{FF2B5EF4-FFF2-40B4-BE49-F238E27FC236}">
                    <a16:creationId xmlns:a16="http://schemas.microsoft.com/office/drawing/2014/main" id="{3240C32E-7950-4DD3-A082-AEB2227A7991}"/>
                  </a:ext>
                </a:extLst>
              </p:cNvPr>
              <p:cNvSpPr txBox="1">
                <a:spLocks noRot="1" noChangeAspect="1" noMove="1" noResize="1" noEditPoints="1" noAdjustHandles="1" noChangeArrowheads="1" noChangeShapeType="1" noTextEdit="1"/>
              </p:cNvSpPr>
              <p:nvPr/>
            </p:nvSpPr>
            <p:spPr>
              <a:xfrm>
                <a:off x="314793" y="897859"/>
                <a:ext cx="8496944" cy="584775"/>
              </a:xfrm>
              <a:prstGeom prst="rect">
                <a:avLst/>
              </a:prstGeom>
              <a:blipFill>
                <a:blip r:embed="rId3"/>
                <a:stretch>
                  <a:fillRect l="-431" t="-3125" b="-1250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9" name="文本框 8">
                <a:extLst>
                  <a:ext uri="{FF2B5EF4-FFF2-40B4-BE49-F238E27FC236}">
                    <a16:creationId xmlns:a16="http://schemas.microsoft.com/office/drawing/2014/main" id="{1454F8F3-F735-4580-9BE5-98FBBD3E4BC2}"/>
                  </a:ext>
                </a:extLst>
              </p:cNvPr>
              <p:cNvSpPr txBox="1"/>
              <p:nvPr/>
            </p:nvSpPr>
            <p:spPr>
              <a:xfrm>
                <a:off x="431540" y="1482634"/>
                <a:ext cx="8280919" cy="586443"/>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f>
                        <m:fPr>
                          <m:ctrlPr>
                            <a:rPr lang="en-US" altLang="zh-CN" sz="1600" i="1">
                              <a:latin typeface="Cambria Math" panose="02040503050406030204" pitchFamily="18" charset="0"/>
                            </a:rPr>
                          </m:ctrlPr>
                        </m:fPr>
                        <m:num>
                          <m:r>
                            <a:rPr lang="zh-CN" altLang="en-US" sz="1600" i="1">
                              <a:latin typeface="Cambria Math" panose="02040503050406030204" pitchFamily="18" charset="0"/>
                            </a:rPr>
                            <m:t>𝜌</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i="1">
                                  <a:latin typeface="Cambria Math" panose="02040503050406030204" pitchFamily="18" charset="0"/>
                                </a:rPr>
                                <m:t>6</m:t>
                              </m:r>
                            </m:sup>
                          </m:sSup>
                          <m:r>
                            <a:rPr lang="en-US" altLang="zh-CN" sz="1600" i="1">
                              <a:latin typeface="Cambria Math" panose="02040503050406030204" pitchFamily="18" charset="0"/>
                            </a:rPr>
                            <m:t>𝑆</m:t>
                          </m:r>
                          <m:r>
                            <a:rPr lang="en-US" altLang="zh-CN" sz="1600" i="1">
                              <a:latin typeface="Cambria Math" panose="02040503050406030204" pitchFamily="18" charset="0"/>
                            </a:rPr>
                            <m:t>(</m:t>
                          </m:r>
                          <m:r>
                            <a:rPr lang="en-US" altLang="zh-CN" sz="1600" i="1">
                              <a:latin typeface="Cambria Math" panose="02040503050406030204" pitchFamily="18" charset="0"/>
                            </a:rPr>
                            <m:t>𝑢</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num>
                        <m:den>
                          <m:r>
                            <a:rPr lang="en-US" altLang="zh-CN" sz="1600" i="1">
                              <a:latin typeface="Cambria Math" panose="02040503050406030204" pitchFamily="18" charset="0"/>
                            </a:rPr>
                            <m:t>𝑑</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𝑢</m:t>
                              </m:r>
                            </m:e>
                            <m:sup>
                              <m:r>
                                <a:rPr lang="en-US" altLang="zh-CN" sz="1600" i="1">
                                  <a:latin typeface="Cambria Math" panose="02040503050406030204" pitchFamily="18" charset="0"/>
                                </a:rPr>
                                <m:t>6</m:t>
                              </m:r>
                            </m:sup>
                          </m:sSup>
                        </m:den>
                      </m:f>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zh-CN" altLang="en-US" sz="1600" i="1">
                              <a:latin typeface="Cambria Math" panose="02040503050406030204" pitchFamily="18" charset="0"/>
                            </a:rPr>
                            <m:t>𝜂</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i="1">
                                  <a:latin typeface="Cambria Math" panose="02040503050406030204" pitchFamily="18" charset="0"/>
                                </a:rPr>
                                <m:t>4</m:t>
                              </m:r>
                            </m:sup>
                          </m:sSup>
                          <m:r>
                            <a:rPr lang="en-US" altLang="zh-CN" sz="1600" i="1">
                              <a:latin typeface="Cambria Math" panose="02040503050406030204" pitchFamily="18" charset="0"/>
                            </a:rPr>
                            <m:t>𝑆</m:t>
                          </m:r>
                          <m:r>
                            <a:rPr lang="en-US" altLang="zh-CN" sz="1600" i="1">
                              <a:latin typeface="Cambria Math" panose="02040503050406030204" pitchFamily="18" charset="0"/>
                            </a:rPr>
                            <m:t>(</m:t>
                          </m:r>
                          <m:r>
                            <a:rPr lang="en-US" altLang="zh-CN" sz="1600" i="1">
                              <a:latin typeface="Cambria Math" panose="02040503050406030204" pitchFamily="18" charset="0"/>
                            </a:rPr>
                            <m:t>𝑢</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num>
                        <m:den>
                          <m:r>
                            <a:rPr lang="en-US" altLang="zh-CN" sz="1600" i="1">
                              <a:latin typeface="Cambria Math" panose="02040503050406030204" pitchFamily="18" charset="0"/>
                            </a:rPr>
                            <m:t>𝑑</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𝑢</m:t>
                              </m:r>
                            </m:e>
                            <m:sup>
                              <m:r>
                                <a:rPr lang="en-US" altLang="zh-CN" sz="1600" i="1">
                                  <a:latin typeface="Cambria Math" panose="02040503050406030204" pitchFamily="18" charset="0"/>
                                </a:rPr>
                                <m:t>4</m:t>
                              </m:r>
                            </m:sup>
                          </m:sSup>
                        </m:den>
                      </m:f>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zh-CN" altLang="en-US" sz="1600" i="1">
                              <a:latin typeface="Cambria Math" panose="02040503050406030204" pitchFamily="18" charset="0"/>
                            </a:rPr>
                            <m:t>𝜆</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i="1">
                                  <a:latin typeface="Cambria Math" panose="02040503050406030204" pitchFamily="18" charset="0"/>
                                </a:rPr>
                                <m:t>2</m:t>
                              </m:r>
                            </m:sup>
                          </m:sSup>
                          <m:r>
                            <a:rPr lang="en-US" altLang="zh-CN" sz="1600" i="1">
                              <a:latin typeface="Cambria Math" panose="02040503050406030204" pitchFamily="18" charset="0"/>
                            </a:rPr>
                            <m:t>𝑆</m:t>
                          </m:r>
                          <m:r>
                            <a:rPr lang="en-US" altLang="zh-CN" sz="1600" i="1">
                              <a:latin typeface="Cambria Math" panose="02040503050406030204" pitchFamily="18" charset="0"/>
                            </a:rPr>
                            <m:t>(</m:t>
                          </m:r>
                          <m:r>
                            <a:rPr lang="en-US" altLang="zh-CN" sz="1600" i="1">
                              <a:latin typeface="Cambria Math" panose="02040503050406030204" pitchFamily="18" charset="0"/>
                            </a:rPr>
                            <m:t>𝑢</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num>
                        <m:den>
                          <m:r>
                            <a:rPr lang="en-US" altLang="zh-CN" sz="1600" i="1">
                              <a:latin typeface="Cambria Math" panose="02040503050406030204" pitchFamily="18" charset="0"/>
                            </a:rPr>
                            <m:t>𝑑</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𝑢</m:t>
                              </m:r>
                            </m:e>
                            <m:sup>
                              <m:r>
                                <a:rPr lang="en-US" altLang="zh-CN" sz="1600" i="1">
                                  <a:latin typeface="Cambria Math" panose="02040503050406030204" pitchFamily="18" charset="0"/>
                                </a:rPr>
                                <m:t>2</m:t>
                              </m:r>
                            </m:sup>
                          </m:sSup>
                        </m:den>
                      </m:f>
                      <m:r>
                        <a:rPr lang="en-US" altLang="zh-CN" sz="1600" i="1">
                          <a:latin typeface="Cambria Math" panose="02040503050406030204" pitchFamily="18" charset="0"/>
                        </a:rPr>
                        <m:t>=</m:t>
                      </m:r>
                      <m:r>
                        <a:rPr lang="en-US" altLang="zh-CN" sz="1600" b="0" i="1" smtClean="0">
                          <a:latin typeface="Cambria Math" panose="02040503050406030204" pitchFamily="18" charset="0"/>
                        </a:rPr>
                        <m:t>0     </m:t>
                      </m:r>
                      <m:r>
                        <a:rPr lang="en-US" altLang="zh-CN" sz="1600" i="1">
                          <a:latin typeface="Cambria Math" panose="02040503050406030204" pitchFamily="18" charset="0"/>
                        </a:rPr>
                        <m:t>  </m:t>
                      </m:r>
                      <m:r>
                        <a:rPr lang="en-US" altLang="zh-CN" sz="1600" b="0" i="1" smtClean="0">
                          <a:latin typeface="Cambria Math" panose="02040503050406030204" pitchFamily="18" charset="0"/>
                        </a:rPr>
                        <m:t>        </m:t>
                      </m:r>
                      <m:r>
                        <a:rPr lang="en-US" altLang="zh-CN" sz="1600" i="1">
                          <a:latin typeface="Cambria Math" panose="02040503050406030204" pitchFamily="18" charset="0"/>
                        </a:rPr>
                        <m:t>                       </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3</m:t>
                          </m:r>
                        </m:e>
                      </m:d>
                    </m:oMath>
                  </m:oMathPara>
                </a14:m>
                <a:endParaRPr lang="en-US" altLang="zh-CN" sz="1400" dirty="0"/>
              </a:p>
            </p:txBody>
          </p:sp>
        </mc:Choice>
        <mc:Fallback xmlns="">
          <p:sp>
            <p:nvSpPr>
              <p:cNvPr id="9" name="文本框 8">
                <a:extLst>
                  <a:ext uri="{FF2B5EF4-FFF2-40B4-BE49-F238E27FC236}">
                    <a16:creationId xmlns:a16="http://schemas.microsoft.com/office/drawing/2014/main" id="{1454F8F3-F735-4580-9BE5-98FBBD3E4BC2}"/>
                  </a:ext>
                </a:extLst>
              </p:cNvPr>
              <p:cNvSpPr txBox="1">
                <a:spLocks noRot="1" noChangeAspect="1" noMove="1" noResize="1" noEditPoints="1" noAdjustHandles="1" noChangeArrowheads="1" noChangeShapeType="1" noTextEdit="1"/>
              </p:cNvSpPr>
              <p:nvPr/>
            </p:nvSpPr>
            <p:spPr>
              <a:xfrm>
                <a:off x="431540" y="1482634"/>
                <a:ext cx="8280919" cy="586443"/>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0" name="文本框 9">
                <a:extLst>
                  <a:ext uri="{FF2B5EF4-FFF2-40B4-BE49-F238E27FC236}">
                    <a16:creationId xmlns:a16="http://schemas.microsoft.com/office/drawing/2014/main" id="{EC677CD4-D78F-4A51-B244-995A719F817F}"/>
                  </a:ext>
                </a:extLst>
              </p:cNvPr>
              <p:cNvSpPr txBox="1"/>
              <p:nvPr/>
            </p:nvSpPr>
            <p:spPr>
              <a:xfrm>
                <a:off x="314793" y="2138908"/>
                <a:ext cx="8496944" cy="476221"/>
              </a:xfrm>
              <a:prstGeom prst="rect">
                <a:avLst/>
              </a:prstGeom>
              <a:noFill/>
            </p:spPr>
            <p:txBody>
              <a:bodyPr wrap="square" rtlCol="0">
                <a:spAutoFit/>
              </a:bodyPr>
              <a:lstStyle/>
              <a:p>
                <a:r>
                  <a:rPr lang="en-US" altLang="zh-CN" sz="1600" dirty="0"/>
                  <a:t>Introducing </a:t>
                </a:r>
                <a14:m>
                  <m:oMath xmlns:m="http://schemas.openxmlformats.org/officeDocument/2006/math">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𝑆</m:t>
                        </m:r>
                      </m:e>
                    </m:acc>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e>
                    </m:d>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𝑑</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𝑆</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e>
                        </m:d>
                      </m:num>
                      <m:den>
                        <m:r>
                          <a:rPr lang="en-US" altLang="zh-CN" sz="1600" b="0" i="1" smtClean="0">
                            <a:latin typeface="Cambria Math" panose="02040503050406030204" pitchFamily="18" charset="0"/>
                          </a:rPr>
                          <m:t>𝑑</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𝑢</m:t>
                            </m:r>
                          </m:e>
                          <m:sup>
                            <m:r>
                              <a:rPr lang="en-US" altLang="zh-CN" sz="1600" b="0" i="1" smtClean="0">
                                <a:latin typeface="Cambria Math" panose="02040503050406030204" pitchFamily="18" charset="0"/>
                              </a:rPr>
                              <m:t>2</m:t>
                            </m:r>
                          </m:sup>
                        </m:sSup>
                      </m:den>
                    </m:f>
                  </m:oMath>
                </a14:m>
                <a:r>
                  <a:rPr lang="en-US" altLang="zh-CN" sz="1600" dirty="0"/>
                  <a:t>  into Equation (3), we can get</a:t>
                </a:r>
              </a:p>
            </p:txBody>
          </p:sp>
        </mc:Choice>
        <mc:Fallback xmlns="">
          <p:sp>
            <p:nvSpPr>
              <p:cNvPr id="10" name="文本框 9">
                <a:extLst>
                  <a:ext uri="{FF2B5EF4-FFF2-40B4-BE49-F238E27FC236}">
                    <a16:creationId xmlns:a16="http://schemas.microsoft.com/office/drawing/2014/main" id="{EC677CD4-D78F-4A51-B244-995A719F817F}"/>
                  </a:ext>
                </a:extLst>
              </p:cNvPr>
              <p:cNvSpPr txBox="1">
                <a:spLocks noRot="1" noChangeAspect="1" noMove="1" noResize="1" noEditPoints="1" noAdjustHandles="1" noChangeArrowheads="1" noChangeShapeType="1" noTextEdit="1"/>
              </p:cNvSpPr>
              <p:nvPr/>
            </p:nvSpPr>
            <p:spPr>
              <a:xfrm>
                <a:off x="314793" y="2138908"/>
                <a:ext cx="8496944" cy="476221"/>
              </a:xfrm>
              <a:prstGeom prst="rect">
                <a:avLst/>
              </a:prstGeom>
              <a:blipFill>
                <a:blip r:embed="rId5"/>
                <a:stretch>
                  <a:fillRect l="-431" b="-5128"/>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2" name="文本框 11">
                <a:extLst>
                  <a:ext uri="{FF2B5EF4-FFF2-40B4-BE49-F238E27FC236}">
                    <a16:creationId xmlns:a16="http://schemas.microsoft.com/office/drawing/2014/main" id="{84E06186-80F4-47C2-BEBF-672FC5BE94B8}"/>
                  </a:ext>
                </a:extLst>
              </p:cNvPr>
              <p:cNvSpPr txBox="1"/>
              <p:nvPr/>
            </p:nvSpPr>
            <p:spPr>
              <a:xfrm>
                <a:off x="431540" y="2570956"/>
                <a:ext cx="8280919" cy="587725"/>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f>
                        <m:fPr>
                          <m:ctrlPr>
                            <a:rPr lang="en-US" altLang="zh-CN" sz="1600" i="1" smtClean="0">
                              <a:latin typeface="Cambria Math" panose="02040503050406030204" pitchFamily="18" charset="0"/>
                            </a:rPr>
                          </m:ctrlPr>
                        </m:fPr>
                        <m:num>
                          <m:r>
                            <a:rPr lang="zh-CN" altLang="en-US" sz="1600" i="1">
                              <a:latin typeface="Cambria Math" panose="02040503050406030204" pitchFamily="18" charset="0"/>
                            </a:rPr>
                            <m:t>𝜌</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b="0" i="1" smtClean="0">
                                  <a:latin typeface="Cambria Math" panose="02040503050406030204" pitchFamily="18" charset="0"/>
                                </a:rPr>
                                <m:t>4</m:t>
                              </m:r>
                            </m:sup>
                          </m:sSup>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𝑆</m:t>
                              </m:r>
                            </m:e>
                          </m:acc>
                          <m:r>
                            <a:rPr lang="en-US" altLang="zh-CN" sz="1600" i="1">
                              <a:latin typeface="Cambria Math" panose="02040503050406030204" pitchFamily="18" charset="0"/>
                            </a:rPr>
                            <m:t>(</m:t>
                          </m:r>
                          <m:r>
                            <a:rPr lang="en-US" altLang="zh-CN" sz="1600" i="1">
                              <a:latin typeface="Cambria Math" panose="02040503050406030204" pitchFamily="18" charset="0"/>
                            </a:rPr>
                            <m:t>𝑢</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num>
                        <m:den>
                          <m:r>
                            <a:rPr lang="en-US" altLang="zh-CN" sz="1600" i="1">
                              <a:latin typeface="Cambria Math" panose="02040503050406030204" pitchFamily="18" charset="0"/>
                            </a:rPr>
                            <m:t>𝑑</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𝑢</m:t>
                              </m:r>
                            </m:e>
                            <m:sup>
                              <m:r>
                                <a:rPr lang="en-US" altLang="zh-CN" sz="1600" b="0" i="1" smtClean="0">
                                  <a:latin typeface="Cambria Math" panose="02040503050406030204" pitchFamily="18" charset="0"/>
                                </a:rPr>
                                <m:t>4</m:t>
                              </m:r>
                            </m:sup>
                          </m:sSup>
                        </m:den>
                      </m:f>
                      <m:r>
                        <a:rPr lang="en-US" altLang="zh-CN" sz="1600" i="1">
                          <a:latin typeface="Cambria Math" panose="02040503050406030204" pitchFamily="18" charset="0"/>
                        </a:rPr>
                        <m:t>+</m:t>
                      </m:r>
                      <m:f>
                        <m:fPr>
                          <m:ctrlPr>
                            <a:rPr lang="en-US" altLang="zh-CN" sz="1600" i="1">
                              <a:latin typeface="Cambria Math" panose="02040503050406030204" pitchFamily="18" charset="0"/>
                            </a:rPr>
                          </m:ctrlPr>
                        </m:fPr>
                        <m:num>
                          <m:r>
                            <a:rPr lang="zh-CN" altLang="en-US" sz="1600" i="1">
                              <a:latin typeface="Cambria Math" panose="02040503050406030204" pitchFamily="18" charset="0"/>
                            </a:rPr>
                            <m:t>𝜂</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b="0" i="1" smtClean="0">
                                  <a:latin typeface="Cambria Math" panose="02040503050406030204" pitchFamily="18" charset="0"/>
                                </a:rPr>
                                <m:t>2</m:t>
                              </m:r>
                            </m:sup>
                          </m:sSup>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𝑆</m:t>
                              </m:r>
                            </m:e>
                          </m:acc>
                          <m:r>
                            <a:rPr lang="en-US" altLang="zh-CN" sz="1600" i="1">
                              <a:latin typeface="Cambria Math" panose="02040503050406030204" pitchFamily="18" charset="0"/>
                            </a:rPr>
                            <m:t>(</m:t>
                          </m:r>
                          <m:r>
                            <a:rPr lang="en-US" altLang="zh-CN" sz="1600" i="1">
                              <a:latin typeface="Cambria Math" panose="02040503050406030204" pitchFamily="18" charset="0"/>
                            </a:rPr>
                            <m:t>𝑢</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num>
                        <m:den>
                          <m:r>
                            <a:rPr lang="en-US" altLang="zh-CN" sz="1600" i="1">
                              <a:latin typeface="Cambria Math" panose="02040503050406030204" pitchFamily="18" charset="0"/>
                            </a:rPr>
                            <m:t>𝑑</m:t>
                          </m:r>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𝑢</m:t>
                              </m:r>
                            </m:e>
                            <m:sup>
                              <m:r>
                                <a:rPr lang="en-US" altLang="zh-CN" sz="1600" b="0" i="1" smtClean="0">
                                  <a:latin typeface="Cambria Math" panose="02040503050406030204" pitchFamily="18" charset="0"/>
                                </a:rPr>
                                <m:t>2</m:t>
                              </m:r>
                            </m:sup>
                          </m:sSup>
                        </m:den>
                      </m:f>
                      <m:r>
                        <a:rPr lang="en-US" altLang="zh-CN" sz="1600" i="1">
                          <a:latin typeface="Cambria Math" panose="02040503050406030204" pitchFamily="18" charset="0"/>
                        </a:rPr>
                        <m:t>+</m:t>
                      </m:r>
                      <m:r>
                        <a:rPr lang="zh-CN" altLang="en-US" sz="1600" i="1" smtClean="0">
                          <a:latin typeface="Cambria Math" panose="02040503050406030204" pitchFamily="18" charset="0"/>
                        </a:rPr>
                        <m:t>𝜆</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𝑆</m:t>
                          </m:r>
                        </m:e>
                      </m:acc>
                      <m:r>
                        <a:rPr lang="en-US" altLang="zh-CN" sz="1600" i="1">
                          <a:latin typeface="Cambria Math" panose="02040503050406030204" pitchFamily="18" charset="0"/>
                        </a:rPr>
                        <m:t>(</m:t>
                      </m:r>
                      <m:r>
                        <a:rPr lang="en-US" altLang="zh-CN" sz="1600" i="1">
                          <a:latin typeface="Cambria Math" panose="02040503050406030204" pitchFamily="18" charset="0"/>
                        </a:rPr>
                        <m:t>𝑢</m:t>
                      </m:r>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r>
                        <a:rPr lang="en-US" altLang="zh-CN" sz="1600" i="1">
                          <a:latin typeface="Cambria Math" panose="02040503050406030204" pitchFamily="18" charset="0"/>
                        </a:rPr>
                        <m:t>)=</m:t>
                      </m:r>
                      <m:r>
                        <a:rPr lang="en-US" altLang="zh-CN" sz="1600" b="0" i="1" smtClean="0">
                          <a:latin typeface="Cambria Math" panose="02040503050406030204" pitchFamily="18" charset="0"/>
                        </a:rPr>
                        <m:t>0     </m:t>
                      </m:r>
                      <m:r>
                        <a:rPr lang="en-US" altLang="zh-CN" sz="1600" i="1">
                          <a:latin typeface="Cambria Math" panose="02040503050406030204" pitchFamily="18" charset="0"/>
                        </a:rPr>
                        <m:t>  </m:t>
                      </m:r>
                      <m:r>
                        <a:rPr lang="en-US" altLang="zh-CN" sz="1600" b="0" i="1" smtClean="0">
                          <a:latin typeface="Cambria Math" panose="02040503050406030204" pitchFamily="18" charset="0"/>
                        </a:rPr>
                        <m:t>        </m:t>
                      </m:r>
                      <m:r>
                        <a:rPr lang="en-US" altLang="zh-CN" sz="1600" i="1">
                          <a:latin typeface="Cambria Math" panose="02040503050406030204" pitchFamily="18" charset="0"/>
                        </a:rPr>
                        <m:t>                       </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4</m:t>
                          </m:r>
                        </m:e>
                      </m:d>
                    </m:oMath>
                  </m:oMathPara>
                </a14:m>
                <a:endParaRPr lang="en-US" altLang="zh-CN" sz="1400" dirty="0"/>
              </a:p>
            </p:txBody>
          </p:sp>
        </mc:Choice>
        <mc:Fallback xmlns="">
          <p:sp>
            <p:nvSpPr>
              <p:cNvPr id="12" name="文本框 11">
                <a:extLst>
                  <a:ext uri="{FF2B5EF4-FFF2-40B4-BE49-F238E27FC236}">
                    <a16:creationId xmlns:a16="http://schemas.microsoft.com/office/drawing/2014/main" id="{84E06186-80F4-47C2-BEBF-672FC5BE94B8}"/>
                  </a:ext>
                </a:extLst>
              </p:cNvPr>
              <p:cNvSpPr txBox="1">
                <a:spLocks noRot="1" noChangeAspect="1" noMove="1" noResize="1" noEditPoints="1" noAdjustHandles="1" noChangeArrowheads="1" noChangeShapeType="1" noTextEdit="1"/>
              </p:cNvSpPr>
              <p:nvPr/>
            </p:nvSpPr>
            <p:spPr>
              <a:xfrm>
                <a:off x="431540" y="2570956"/>
                <a:ext cx="8280919" cy="587725"/>
              </a:xfrm>
              <a:prstGeom prst="rect">
                <a:avLst/>
              </a:prstGeom>
              <a:blipFill>
                <a:blip r:embed="rId6"/>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6" name="文本框 15">
                <a:extLst>
                  <a:ext uri="{FF2B5EF4-FFF2-40B4-BE49-F238E27FC236}">
                    <a16:creationId xmlns:a16="http://schemas.microsoft.com/office/drawing/2014/main" id="{7639549D-C59C-42C9-B454-EE0556C2D7F4}"/>
                  </a:ext>
                </a:extLst>
              </p:cNvPr>
              <p:cNvSpPr txBox="1"/>
              <p:nvPr/>
            </p:nvSpPr>
            <p:spPr>
              <a:xfrm>
                <a:off x="323527" y="3158681"/>
                <a:ext cx="8496944" cy="360483"/>
              </a:xfrm>
              <a:prstGeom prst="rect">
                <a:avLst/>
              </a:prstGeom>
              <a:noFill/>
            </p:spPr>
            <p:txBody>
              <a:bodyPr wrap="square" rtlCol="0">
                <a:spAutoFit/>
              </a:bodyPr>
              <a:lstStyle/>
              <a:p>
                <a:r>
                  <a:rPr lang="en-US" altLang="zh-CN" sz="1600" dirty="0"/>
                  <a:t>Then considering </a:t>
                </a:r>
                <a14:m>
                  <m:oMath xmlns:m="http://schemas.openxmlformats.org/officeDocument/2006/math">
                    <m:sSub>
                      <m:sSubPr>
                        <m:ctrlPr>
                          <a:rPr lang="en-US" altLang="zh-CN" sz="1600" b="0" i="1" smtClean="0">
                            <a:latin typeface="Cambria Math" panose="02040503050406030204" pitchFamily="18" charset="0"/>
                          </a:rPr>
                        </m:ctrlPr>
                      </m:sSubPr>
                      <m:e>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𝑠</m:t>
                            </m:r>
                          </m:e>
                        </m:acc>
                      </m:e>
                      <m:sub>
                        <m:r>
                          <a:rPr lang="zh-CN" altLang="en-US" sz="1600" b="0" i="1" smtClean="0">
                            <a:latin typeface="Cambria Math" panose="02040503050406030204" pitchFamily="18" charset="0"/>
                          </a:rPr>
                          <m:t>𝜙</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𝑣</m:t>
                            </m:r>
                          </m:e>
                          <m:sub>
                            <m:r>
                              <a:rPr lang="en-US" altLang="zh-CN" sz="1600" i="1">
                                <a:latin typeface="Cambria Math" panose="02040503050406030204" pitchFamily="18" charset="0"/>
                              </a:rPr>
                              <m:t>𝑖</m:t>
                            </m:r>
                          </m:sub>
                        </m:sSub>
                      </m:e>
                    </m:d>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𝑒</m:t>
                        </m:r>
                      </m:e>
                      <m:sup>
                        <m:r>
                          <a:rPr lang="en-US" altLang="zh-CN" sz="1600" b="0" i="1" smtClean="0">
                            <a:latin typeface="Cambria Math" panose="02040503050406030204" pitchFamily="18" charset="0"/>
                          </a:rPr>
                          <m:t>𝑟𝑢</m:t>
                        </m:r>
                      </m:sup>
                    </m:sSup>
                    <m:r>
                      <a:rPr lang="en-US" altLang="zh-CN" sz="1600" b="0" i="1" smtClean="0">
                        <a:latin typeface="Cambria Math" panose="02040503050406030204" pitchFamily="18" charset="0"/>
                      </a:rPr>
                      <m:t> (</m:t>
                    </m:r>
                    <m:r>
                      <a:rPr lang="zh-CN" altLang="en-US" sz="1600" b="0" i="1" smtClean="0">
                        <a:latin typeface="Cambria Math" panose="02040503050406030204" pitchFamily="18" charset="0"/>
                      </a:rPr>
                      <m:t>𝜙</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𝑥</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𝑦</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𝑧</m:t>
                    </m:r>
                    <m:r>
                      <a:rPr lang="en-US" altLang="zh-CN" sz="1600" b="0" i="1" smtClean="0">
                        <a:latin typeface="Cambria Math" panose="02040503050406030204" pitchFamily="18" charset="0"/>
                      </a:rPr>
                      <m:t>)</m:t>
                    </m:r>
                  </m:oMath>
                </a14:m>
                <a:r>
                  <a:rPr lang="en-US" altLang="zh-CN" sz="1600" dirty="0"/>
                  <a:t>  into Equation (4), we can get</a:t>
                </a:r>
              </a:p>
            </p:txBody>
          </p:sp>
        </mc:Choice>
        <mc:Fallback xmlns="">
          <p:sp>
            <p:nvSpPr>
              <p:cNvPr id="16" name="文本框 15">
                <a:extLst>
                  <a:ext uri="{FF2B5EF4-FFF2-40B4-BE49-F238E27FC236}">
                    <a16:creationId xmlns:a16="http://schemas.microsoft.com/office/drawing/2014/main" id="{7639549D-C59C-42C9-B454-EE0556C2D7F4}"/>
                  </a:ext>
                </a:extLst>
              </p:cNvPr>
              <p:cNvSpPr txBox="1">
                <a:spLocks noRot="1" noChangeAspect="1" noMove="1" noResize="1" noEditPoints="1" noAdjustHandles="1" noChangeArrowheads="1" noChangeShapeType="1" noTextEdit="1"/>
              </p:cNvSpPr>
              <p:nvPr/>
            </p:nvSpPr>
            <p:spPr>
              <a:xfrm>
                <a:off x="323527" y="3158681"/>
                <a:ext cx="8496944" cy="360483"/>
              </a:xfrm>
              <a:prstGeom prst="rect">
                <a:avLst/>
              </a:prstGeom>
              <a:blipFill>
                <a:blip r:embed="rId7"/>
                <a:stretch>
                  <a:fillRect l="-359" t="-3390" b="-169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8" name="文本框 17">
                <a:extLst>
                  <a:ext uri="{FF2B5EF4-FFF2-40B4-BE49-F238E27FC236}">
                    <a16:creationId xmlns:a16="http://schemas.microsoft.com/office/drawing/2014/main" id="{DF7675FE-422A-4FDD-980A-4E39E03E4924}"/>
                  </a:ext>
                </a:extLst>
              </p:cNvPr>
              <p:cNvSpPr txBox="1"/>
              <p:nvPr/>
            </p:nvSpPr>
            <p:spPr>
              <a:xfrm>
                <a:off x="431540" y="3481526"/>
                <a:ext cx="8280919" cy="339132"/>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r>
                        <a:rPr lang="zh-CN" altLang="en-US" sz="1600" i="1" smtClean="0">
                          <a:latin typeface="Cambria Math" panose="02040503050406030204" pitchFamily="18" charset="0"/>
                        </a:rPr>
                        <m:t>𝜌</m:t>
                      </m:r>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𝑟</m:t>
                          </m:r>
                        </m:e>
                        <m:sup>
                          <m:r>
                            <a:rPr lang="en-US" altLang="zh-CN" sz="1600" b="0" i="1" smtClean="0">
                              <a:latin typeface="Cambria Math" panose="02040503050406030204" pitchFamily="18" charset="0"/>
                            </a:rPr>
                            <m:t>4</m:t>
                          </m:r>
                        </m:sup>
                      </m:sSup>
                      <m:r>
                        <a:rPr lang="en-US" altLang="zh-CN" sz="1600" i="1">
                          <a:latin typeface="Cambria Math" panose="02040503050406030204" pitchFamily="18" charset="0"/>
                        </a:rPr>
                        <m:t>+</m:t>
                      </m:r>
                      <m:r>
                        <a:rPr lang="zh-CN" altLang="en-US" sz="1600" i="1" smtClean="0">
                          <a:latin typeface="Cambria Math" panose="02040503050406030204" pitchFamily="18" charset="0"/>
                        </a:rPr>
                        <m:t>𝜂</m:t>
                      </m:r>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𝑟</m:t>
                          </m:r>
                        </m:e>
                        <m:sup>
                          <m:r>
                            <a:rPr lang="en-US" altLang="zh-CN" sz="1600" b="0" i="1" smtClean="0">
                              <a:latin typeface="Cambria Math" panose="02040503050406030204" pitchFamily="18" charset="0"/>
                            </a:rPr>
                            <m:t>2</m:t>
                          </m:r>
                        </m:sup>
                      </m:sSup>
                      <m:r>
                        <a:rPr lang="en-US" altLang="zh-CN" sz="1600" i="1">
                          <a:latin typeface="Cambria Math" panose="02040503050406030204" pitchFamily="18" charset="0"/>
                        </a:rPr>
                        <m:t>+</m:t>
                      </m:r>
                      <m:r>
                        <a:rPr lang="zh-CN" altLang="en-US" sz="1600" i="1" smtClean="0">
                          <a:latin typeface="Cambria Math" panose="02040503050406030204" pitchFamily="18" charset="0"/>
                        </a:rPr>
                        <m:t>𝜆</m:t>
                      </m:r>
                      <m:r>
                        <a:rPr lang="en-US" altLang="zh-CN" sz="1600" i="1">
                          <a:latin typeface="Cambria Math" panose="02040503050406030204" pitchFamily="18" charset="0"/>
                        </a:rPr>
                        <m:t>=</m:t>
                      </m:r>
                      <m:r>
                        <a:rPr lang="en-US" altLang="zh-CN" sz="1600" b="0" i="1" smtClean="0">
                          <a:latin typeface="Cambria Math" panose="02040503050406030204" pitchFamily="18" charset="0"/>
                        </a:rPr>
                        <m:t>0     </m:t>
                      </m:r>
                      <m:r>
                        <a:rPr lang="en-US" altLang="zh-CN" sz="1600" i="1">
                          <a:latin typeface="Cambria Math" panose="02040503050406030204" pitchFamily="18" charset="0"/>
                        </a:rPr>
                        <m:t>  </m:t>
                      </m:r>
                      <m:r>
                        <a:rPr lang="en-US" altLang="zh-CN" sz="1600" b="0" i="1" smtClean="0">
                          <a:latin typeface="Cambria Math" panose="02040503050406030204" pitchFamily="18" charset="0"/>
                        </a:rPr>
                        <m:t>                                     </m:t>
                      </m:r>
                      <m:r>
                        <a:rPr lang="en-US" altLang="zh-CN" sz="1600" i="1">
                          <a:latin typeface="Cambria Math" panose="02040503050406030204" pitchFamily="18" charset="0"/>
                        </a:rPr>
                        <m:t>                       </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5</m:t>
                          </m:r>
                        </m:e>
                      </m:d>
                    </m:oMath>
                  </m:oMathPara>
                </a14:m>
                <a:endParaRPr lang="en-US" altLang="zh-CN" sz="1400" dirty="0"/>
              </a:p>
            </p:txBody>
          </p:sp>
        </mc:Choice>
        <mc:Fallback xmlns="">
          <p:sp>
            <p:nvSpPr>
              <p:cNvPr id="18" name="文本框 17">
                <a:extLst>
                  <a:ext uri="{FF2B5EF4-FFF2-40B4-BE49-F238E27FC236}">
                    <a16:creationId xmlns:a16="http://schemas.microsoft.com/office/drawing/2014/main" id="{DF7675FE-422A-4FDD-980A-4E39E03E4924}"/>
                  </a:ext>
                </a:extLst>
              </p:cNvPr>
              <p:cNvSpPr txBox="1">
                <a:spLocks noRot="1" noChangeAspect="1" noMove="1" noResize="1" noEditPoints="1" noAdjustHandles="1" noChangeArrowheads="1" noChangeShapeType="1" noTextEdit="1"/>
              </p:cNvSpPr>
              <p:nvPr/>
            </p:nvSpPr>
            <p:spPr>
              <a:xfrm>
                <a:off x="431540" y="3481526"/>
                <a:ext cx="8280919" cy="339132"/>
              </a:xfrm>
              <a:prstGeom prst="rect">
                <a:avLst/>
              </a:prstGeom>
              <a:blipFill>
                <a:blip r:embed="rId8"/>
                <a:stretch>
                  <a:fillRect b="-3571"/>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0" name="文本框 19">
                <a:extLst>
                  <a:ext uri="{FF2B5EF4-FFF2-40B4-BE49-F238E27FC236}">
                    <a16:creationId xmlns:a16="http://schemas.microsoft.com/office/drawing/2014/main" id="{858829A6-10E8-49D0-94C9-12B477109E12}"/>
                  </a:ext>
                </a:extLst>
              </p:cNvPr>
              <p:cNvSpPr txBox="1"/>
              <p:nvPr/>
            </p:nvSpPr>
            <p:spPr>
              <a:xfrm>
                <a:off x="323527" y="3795092"/>
                <a:ext cx="8496944" cy="338554"/>
              </a:xfrm>
              <a:prstGeom prst="rect">
                <a:avLst/>
              </a:prstGeom>
              <a:noFill/>
            </p:spPr>
            <p:txBody>
              <a:bodyPr wrap="square" rtlCol="0">
                <a:spAutoFit/>
              </a:bodyPr>
              <a:lstStyle/>
              <a:p>
                <a:r>
                  <a:rPr lang="en-US" altLang="zh-CN" sz="1600" dirty="0"/>
                  <a:t>Substituting </a:t>
                </a:r>
                <a14:m>
                  <m:oMath xmlns:m="http://schemas.openxmlformats.org/officeDocument/2006/math">
                    <m:r>
                      <a:rPr lang="en-US" altLang="zh-CN" sz="1600" b="0" i="1" smtClean="0">
                        <a:latin typeface="Cambria Math" panose="02040503050406030204" pitchFamily="18" charset="0"/>
                      </a:rPr>
                      <m:t>𝑞</m:t>
                    </m:r>
                  </m:oMath>
                </a14:m>
                <a:r>
                  <a:rPr lang="en-US" altLang="zh-CN" sz="1600" dirty="0"/>
                  <a:t> with </a:t>
                </a:r>
                <a14:m>
                  <m:oMath xmlns:m="http://schemas.openxmlformats.org/officeDocument/2006/math">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𝑟</m:t>
                        </m:r>
                      </m:e>
                      <m:sup>
                        <m:r>
                          <a:rPr lang="en-US" altLang="zh-CN" sz="1600" i="1">
                            <a:latin typeface="Cambria Math" panose="02040503050406030204" pitchFamily="18" charset="0"/>
                          </a:rPr>
                          <m:t>2</m:t>
                        </m:r>
                      </m:sup>
                    </m:sSup>
                  </m:oMath>
                </a14:m>
                <a:r>
                  <a:rPr lang="en-US" altLang="zh-CN" sz="1600" dirty="0"/>
                  <a:t>, we can get a quadratic equation</a:t>
                </a:r>
              </a:p>
            </p:txBody>
          </p:sp>
        </mc:Choice>
        <mc:Fallback xmlns="">
          <p:sp>
            <p:nvSpPr>
              <p:cNvPr id="20" name="文本框 19">
                <a:extLst>
                  <a:ext uri="{FF2B5EF4-FFF2-40B4-BE49-F238E27FC236}">
                    <a16:creationId xmlns:a16="http://schemas.microsoft.com/office/drawing/2014/main" id="{858829A6-10E8-49D0-94C9-12B477109E12}"/>
                  </a:ext>
                </a:extLst>
              </p:cNvPr>
              <p:cNvSpPr txBox="1">
                <a:spLocks noRot="1" noChangeAspect="1" noMove="1" noResize="1" noEditPoints="1" noAdjustHandles="1" noChangeArrowheads="1" noChangeShapeType="1" noTextEdit="1"/>
              </p:cNvSpPr>
              <p:nvPr/>
            </p:nvSpPr>
            <p:spPr>
              <a:xfrm>
                <a:off x="323527" y="3795092"/>
                <a:ext cx="8496944" cy="338554"/>
              </a:xfrm>
              <a:prstGeom prst="rect">
                <a:avLst/>
              </a:prstGeom>
              <a:blipFill>
                <a:blip r:embed="rId9"/>
                <a:stretch>
                  <a:fillRect l="-359" t="-5455" b="-23636"/>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2" name="文本框 21">
                <a:extLst>
                  <a:ext uri="{FF2B5EF4-FFF2-40B4-BE49-F238E27FC236}">
                    <a16:creationId xmlns:a16="http://schemas.microsoft.com/office/drawing/2014/main" id="{2823906A-EAAB-4ED0-AFC8-11730AC84461}"/>
                  </a:ext>
                </a:extLst>
              </p:cNvPr>
              <p:cNvSpPr txBox="1"/>
              <p:nvPr/>
            </p:nvSpPr>
            <p:spPr>
              <a:xfrm>
                <a:off x="433044" y="4104032"/>
                <a:ext cx="8280919" cy="338554"/>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r>
                        <a:rPr lang="zh-CN" altLang="en-US" sz="1600" i="1" smtClean="0">
                          <a:latin typeface="Cambria Math" panose="02040503050406030204" pitchFamily="18" charset="0"/>
                        </a:rPr>
                        <m:t>𝜌</m:t>
                      </m:r>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𝑞</m:t>
                          </m:r>
                        </m:e>
                        <m:sup>
                          <m:r>
                            <a:rPr lang="en-US" altLang="zh-CN" sz="1600" b="0" i="1" smtClean="0">
                              <a:latin typeface="Cambria Math" panose="02040503050406030204" pitchFamily="18" charset="0"/>
                            </a:rPr>
                            <m:t>2</m:t>
                          </m:r>
                        </m:sup>
                      </m:sSup>
                      <m:r>
                        <a:rPr lang="en-US" altLang="zh-CN" sz="1600" i="1">
                          <a:latin typeface="Cambria Math" panose="02040503050406030204" pitchFamily="18" charset="0"/>
                        </a:rPr>
                        <m:t>+</m:t>
                      </m:r>
                      <m:r>
                        <a:rPr lang="zh-CN" altLang="en-US" sz="1600" i="1" smtClean="0">
                          <a:latin typeface="Cambria Math" panose="02040503050406030204" pitchFamily="18" charset="0"/>
                        </a:rPr>
                        <m:t>𝜂</m:t>
                      </m:r>
                      <m:r>
                        <a:rPr lang="en-US" altLang="zh-CN" sz="1600" i="1" smtClean="0">
                          <a:latin typeface="Cambria Math" panose="02040503050406030204" pitchFamily="18" charset="0"/>
                        </a:rPr>
                        <m:t>𝑞</m:t>
                      </m:r>
                      <m:r>
                        <a:rPr lang="en-US" altLang="zh-CN" sz="1600" i="1">
                          <a:latin typeface="Cambria Math" panose="02040503050406030204" pitchFamily="18" charset="0"/>
                        </a:rPr>
                        <m:t>+</m:t>
                      </m:r>
                      <m:r>
                        <a:rPr lang="zh-CN" altLang="en-US" sz="1600" i="1" smtClean="0">
                          <a:latin typeface="Cambria Math" panose="02040503050406030204" pitchFamily="18" charset="0"/>
                        </a:rPr>
                        <m:t>𝜆</m:t>
                      </m:r>
                      <m:r>
                        <a:rPr lang="en-US" altLang="zh-CN" sz="1600" i="1">
                          <a:latin typeface="Cambria Math" panose="02040503050406030204" pitchFamily="18" charset="0"/>
                        </a:rPr>
                        <m:t>=</m:t>
                      </m:r>
                      <m:r>
                        <a:rPr lang="en-US" altLang="zh-CN" sz="1600" b="0" i="1" smtClean="0">
                          <a:latin typeface="Cambria Math" panose="02040503050406030204" pitchFamily="18" charset="0"/>
                        </a:rPr>
                        <m:t>0     </m:t>
                      </m:r>
                      <m:r>
                        <a:rPr lang="en-US" altLang="zh-CN" sz="1600" i="1">
                          <a:latin typeface="Cambria Math" panose="02040503050406030204" pitchFamily="18" charset="0"/>
                        </a:rPr>
                        <m:t>  </m:t>
                      </m:r>
                      <m:r>
                        <a:rPr lang="en-US" altLang="zh-CN" sz="1600" b="0" i="1" smtClean="0">
                          <a:latin typeface="Cambria Math" panose="02040503050406030204" pitchFamily="18" charset="0"/>
                        </a:rPr>
                        <m:t>                                     </m:t>
                      </m:r>
                      <m:r>
                        <a:rPr lang="en-US" altLang="zh-CN" sz="1600" i="1">
                          <a:latin typeface="Cambria Math" panose="02040503050406030204" pitchFamily="18" charset="0"/>
                        </a:rPr>
                        <m:t>                       </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6</m:t>
                          </m:r>
                        </m:e>
                      </m:d>
                    </m:oMath>
                  </m:oMathPara>
                </a14:m>
                <a:endParaRPr lang="en-US" altLang="zh-CN" sz="1400" dirty="0"/>
              </a:p>
            </p:txBody>
          </p:sp>
        </mc:Choice>
        <mc:Fallback xmlns="">
          <p:sp>
            <p:nvSpPr>
              <p:cNvPr id="22" name="文本框 21">
                <a:extLst>
                  <a:ext uri="{FF2B5EF4-FFF2-40B4-BE49-F238E27FC236}">
                    <a16:creationId xmlns:a16="http://schemas.microsoft.com/office/drawing/2014/main" id="{2823906A-EAAB-4ED0-AFC8-11730AC84461}"/>
                  </a:ext>
                </a:extLst>
              </p:cNvPr>
              <p:cNvSpPr txBox="1">
                <a:spLocks noRot="1" noChangeAspect="1" noMove="1" noResize="1" noEditPoints="1" noAdjustHandles="1" noChangeArrowheads="1" noChangeShapeType="1" noTextEdit="1"/>
              </p:cNvSpPr>
              <p:nvPr/>
            </p:nvSpPr>
            <p:spPr>
              <a:xfrm>
                <a:off x="433044" y="4104032"/>
                <a:ext cx="8280919" cy="338554"/>
              </a:xfrm>
              <a:prstGeom prst="rect">
                <a:avLst/>
              </a:prstGeom>
              <a:blipFill>
                <a:blip r:embed="rId10"/>
                <a:stretch>
                  <a:fillRect b="-3571"/>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69174413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Effect transition="in" filter="fade">
                                      <p:cBhvr>
                                        <p:cTn id="19" dur="500"/>
                                        <p:tgtEl>
                                          <p:spTgt spid="16"/>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8"/>
                                        </p:tgtEl>
                                        <p:attrNameLst>
                                          <p:attrName>style.visibility</p:attrName>
                                        </p:attrNameLst>
                                      </p:cBhvr>
                                      <p:to>
                                        <p:strVal val="visible"/>
                                      </p:to>
                                    </p:set>
                                    <p:animEffect transition="in" filter="fade">
                                      <p:cBhvr>
                                        <p:cTn id="22" dur="500"/>
                                        <p:tgtEl>
                                          <p:spTgt spid="18"/>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par>
                                <p:cTn id="26" presetID="10" presetClass="entr" presetSubtype="0" fill="hold" grpId="0" nodeType="withEffect">
                                  <p:stCondLst>
                                    <p:cond delay="0"/>
                                  </p:stCondLst>
                                  <p:childTnLst>
                                    <p:set>
                                      <p:cBhvr>
                                        <p:cTn id="27" dur="1" fill="hold">
                                          <p:stCondLst>
                                            <p:cond delay="0"/>
                                          </p:stCondLst>
                                        </p:cTn>
                                        <p:tgtEl>
                                          <p:spTgt spid="22"/>
                                        </p:tgtEl>
                                        <p:attrNameLst>
                                          <p:attrName>style.visibility</p:attrName>
                                        </p:attrNameLst>
                                      </p:cBhvr>
                                      <p:to>
                                        <p:strVal val="visible"/>
                                      </p:to>
                                    </p:set>
                                    <p:animEffect transition="in" filter="fade">
                                      <p:cBhvr>
                                        <p:cTn id="2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0" grpId="0"/>
      <p:bldP spid="12" grpId="0"/>
      <p:bldP spid="16" grpId="0"/>
      <p:bldP spid="18" grpId="0"/>
      <p:bldP spid="20" grpId="0"/>
      <p:bldP spid="2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F76C08B5-7C88-402D-821C-36C0E8E4F9E3}"/>
              </a:ext>
            </a:extLst>
          </p:cNvPr>
          <p:cNvSpPr txBox="1"/>
          <p:nvPr/>
        </p:nvSpPr>
        <p:spPr>
          <a:xfrm>
            <a:off x="314794" y="1008266"/>
            <a:ext cx="8496944" cy="338554"/>
          </a:xfrm>
          <a:prstGeom prst="rect">
            <a:avLst/>
          </a:prstGeom>
          <a:noFill/>
        </p:spPr>
        <p:txBody>
          <a:bodyPr wrap="square" rtlCol="0">
            <a:spAutoFit/>
          </a:bodyPr>
          <a:lstStyle/>
          <a:p>
            <a:r>
              <a:rPr lang="en-US" altLang="zh-CN" sz="1600" dirty="0"/>
              <a:t>whose roots are </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375984C-7CB5-4877-9ABC-2A7E86F84458}"/>
                  </a:ext>
                </a:extLst>
              </p:cNvPr>
              <p:cNvSpPr txBox="1"/>
              <p:nvPr/>
            </p:nvSpPr>
            <p:spPr>
              <a:xfrm>
                <a:off x="431540" y="1130796"/>
                <a:ext cx="8280919" cy="768608"/>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𝑞</m:t>
                          </m:r>
                        </m:e>
                        <m:sub>
                          <m:r>
                            <a:rPr lang="en-US" altLang="zh-CN" sz="1400" b="0" i="1" smtClean="0">
                              <a:latin typeface="Cambria Math" panose="02040503050406030204" pitchFamily="18" charset="0"/>
                            </a:rPr>
                            <m:t>1,2</m:t>
                          </m:r>
                        </m:sub>
                      </m:sSub>
                      <m:r>
                        <a:rPr lang="en-US" altLang="zh-CN" sz="1400" i="1">
                          <a:latin typeface="Cambria Math" panose="02040503050406030204" pitchFamily="18" charset="0"/>
                        </a:rPr>
                        <m:t>=</m:t>
                      </m:r>
                      <m:f>
                        <m:fPr>
                          <m:ctrlPr>
                            <a:rPr lang="en-US" altLang="zh-CN" sz="1400" i="1" smtClean="0">
                              <a:latin typeface="Cambria Math" panose="02040503050406030204" pitchFamily="18" charset="0"/>
                            </a:rPr>
                          </m:ctrlPr>
                        </m:fPr>
                        <m:num>
                          <m:r>
                            <a:rPr lang="en-US" altLang="zh-CN" sz="1400" b="0" i="1" smtClean="0">
                              <a:latin typeface="Cambria Math" panose="02040503050406030204" pitchFamily="18" charset="0"/>
                            </a:rPr>
                            <m:t>−</m:t>
                          </m:r>
                          <m:r>
                            <a:rPr lang="zh-CN" altLang="en-US" sz="1400" b="0" i="1" smtClean="0">
                              <a:latin typeface="Cambria Math" panose="02040503050406030204" pitchFamily="18" charset="0"/>
                            </a:rPr>
                            <m:t>𝜂</m:t>
                          </m:r>
                          <m:r>
                            <a:rPr lang="en-US" altLang="zh-CN" sz="1400" b="0" i="1" smtClean="0">
                              <a:latin typeface="Cambria Math" panose="02040503050406030204" pitchFamily="18" charset="0"/>
                            </a:rPr>
                            <m:t>(1</m:t>
                          </m:r>
                          <m:r>
                            <a:rPr lang="en-US" altLang="zh-CN" sz="1400" b="0" i="1" smtClean="0">
                              <a:latin typeface="Cambria Math" panose="02040503050406030204" pitchFamily="18" charset="0"/>
                              <a:ea typeface="Cambria Math" panose="02040503050406030204" pitchFamily="18" charset="0"/>
                            </a:rPr>
                            <m:t>±</m:t>
                          </m:r>
                          <m:rad>
                            <m:radPr>
                              <m:degHide m:val="on"/>
                              <m:ctrlPr>
                                <a:rPr lang="en-US" altLang="zh-CN" sz="1400" b="0" i="1" smtClean="0">
                                  <a:latin typeface="Cambria Math" panose="02040503050406030204" pitchFamily="18" charset="0"/>
                                  <a:ea typeface="Cambria Math" panose="02040503050406030204" pitchFamily="18" charset="0"/>
                                </a:rPr>
                              </m:ctrlPr>
                            </m:radPr>
                            <m:deg/>
                            <m:e>
                              <m:r>
                                <a:rPr lang="en-US" altLang="zh-CN" sz="1400" b="0" i="1" smtClean="0">
                                  <a:latin typeface="Cambria Math" panose="02040503050406030204" pitchFamily="18" charset="0"/>
                                  <a:ea typeface="Cambria Math" panose="02040503050406030204" pitchFamily="18" charset="0"/>
                                </a:rPr>
                                <m:t>1−</m:t>
                              </m:r>
                              <m:f>
                                <m:fPr>
                                  <m:ctrlPr>
                                    <a:rPr lang="en-US" altLang="zh-CN" sz="1400" b="0" i="1" smtClean="0">
                                      <a:latin typeface="Cambria Math" panose="02040503050406030204" pitchFamily="18" charset="0"/>
                                      <a:ea typeface="Cambria Math" panose="02040503050406030204" pitchFamily="18" charset="0"/>
                                    </a:rPr>
                                  </m:ctrlPr>
                                </m:fPr>
                                <m:num>
                                  <m:r>
                                    <a:rPr lang="en-US" altLang="zh-CN" sz="1400" b="0" i="1" smtClean="0">
                                      <a:latin typeface="Cambria Math" panose="02040503050406030204" pitchFamily="18" charset="0"/>
                                      <a:ea typeface="Cambria Math" panose="02040503050406030204" pitchFamily="18" charset="0"/>
                                    </a:rPr>
                                    <m:t>4</m:t>
                                  </m:r>
                                  <m:r>
                                    <a:rPr lang="zh-CN" altLang="en-US" sz="1400" b="0" i="1" smtClean="0">
                                      <a:latin typeface="Cambria Math" panose="02040503050406030204" pitchFamily="18" charset="0"/>
                                      <a:ea typeface="Cambria Math" panose="02040503050406030204" pitchFamily="18" charset="0"/>
                                    </a:rPr>
                                    <m:t>𝜌𝜆</m:t>
                                  </m:r>
                                </m:num>
                                <m:den>
                                  <m:sSup>
                                    <m:sSupPr>
                                      <m:ctrlPr>
                                        <a:rPr lang="en-US" altLang="zh-CN" sz="1400" b="0" i="1" smtClean="0">
                                          <a:latin typeface="Cambria Math" panose="02040503050406030204" pitchFamily="18" charset="0"/>
                                          <a:ea typeface="Cambria Math" panose="02040503050406030204" pitchFamily="18" charset="0"/>
                                        </a:rPr>
                                      </m:ctrlPr>
                                    </m:sSupPr>
                                    <m:e>
                                      <m:r>
                                        <a:rPr lang="zh-CN" altLang="en-US" sz="1400" b="0" i="1" smtClean="0">
                                          <a:latin typeface="Cambria Math" panose="02040503050406030204" pitchFamily="18" charset="0"/>
                                          <a:ea typeface="Cambria Math" panose="02040503050406030204" pitchFamily="18" charset="0"/>
                                        </a:rPr>
                                        <m:t>𝜂</m:t>
                                      </m:r>
                                    </m:e>
                                    <m:sup>
                                      <m:r>
                                        <a:rPr lang="en-US" altLang="zh-CN" sz="1400" b="0" i="1" smtClean="0">
                                          <a:latin typeface="Cambria Math" panose="02040503050406030204" pitchFamily="18" charset="0"/>
                                          <a:ea typeface="Cambria Math" panose="02040503050406030204" pitchFamily="18" charset="0"/>
                                        </a:rPr>
                                        <m:t>2</m:t>
                                      </m:r>
                                    </m:sup>
                                  </m:sSup>
                                </m:den>
                              </m:f>
                            </m:e>
                          </m:rad>
                          <m:r>
                            <a:rPr lang="en-US" altLang="zh-CN" sz="1400" b="0" i="1" smtClean="0">
                              <a:latin typeface="Cambria Math" panose="02040503050406030204" pitchFamily="18" charset="0"/>
                            </a:rPr>
                            <m:t>)</m:t>
                          </m:r>
                        </m:num>
                        <m:den>
                          <m:r>
                            <a:rPr lang="en-US" altLang="zh-CN" sz="1400" b="0" i="1" smtClean="0">
                              <a:latin typeface="Cambria Math" panose="02040503050406030204" pitchFamily="18" charset="0"/>
                            </a:rPr>
                            <m:t>2</m:t>
                          </m:r>
                          <m:r>
                            <a:rPr lang="zh-CN" altLang="en-US" sz="1400" b="0" i="1" smtClean="0">
                              <a:latin typeface="Cambria Math" panose="02040503050406030204" pitchFamily="18" charset="0"/>
                            </a:rPr>
                            <m:t>𝜌</m:t>
                          </m:r>
                        </m:den>
                      </m:f>
                    </m:oMath>
                  </m:oMathPara>
                </a14:m>
                <a:endParaRPr lang="en-US" altLang="zh-CN" sz="1400" dirty="0"/>
              </a:p>
            </p:txBody>
          </p:sp>
        </mc:Choice>
        <mc:Fallback xmlns="">
          <p:sp>
            <p:nvSpPr>
              <p:cNvPr id="11" name="文本框 10">
                <a:extLst>
                  <a:ext uri="{FF2B5EF4-FFF2-40B4-BE49-F238E27FC236}">
                    <a16:creationId xmlns:a16="http://schemas.microsoft.com/office/drawing/2014/main" id="{1375984C-7CB5-4877-9ABC-2A7E86F84458}"/>
                  </a:ext>
                </a:extLst>
              </p:cNvPr>
              <p:cNvSpPr txBox="1">
                <a:spLocks noRot="1" noChangeAspect="1" noMove="1" noResize="1" noEditPoints="1" noAdjustHandles="1" noChangeArrowheads="1" noChangeShapeType="1" noTextEdit="1"/>
              </p:cNvSpPr>
              <p:nvPr/>
            </p:nvSpPr>
            <p:spPr>
              <a:xfrm>
                <a:off x="431540" y="1130796"/>
                <a:ext cx="8280919" cy="768608"/>
              </a:xfrm>
              <a:prstGeom prst="rect">
                <a:avLst/>
              </a:prstGeom>
              <a:blipFill>
                <a:blip r:embed="rId3"/>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3" name="文本框 12">
                <a:extLst>
                  <a:ext uri="{FF2B5EF4-FFF2-40B4-BE49-F238E27FC236}">
                    <a16:creationId xmlns:a16="http://schemas.microsoft.com/office/drawing/2014/main" id="{E73E2389-16E1-40F0-8280-C9EB29666B03}"/>
                  </a:ext>
                </a:extLst>
              </p:cNvPr>
              <p:cNvSpPr txBox="1"/>
              <p:nvPr/>
            </p:nvSpPr>
            <p:spPr>
              <a:xfrm>
                <a:off x="323527" y="1977524"/>
                <a:ext cx="8496944" cy="530723"/>
              </a:xfrm>
              <a:prstGeom prst="rect">
                <a:avLst/>
              </a:prstGeom>
              <a:noFill/>
            </p:spPr>
            <p:txBody>
              <a:bodyPr wrap="square" rtlCol="0">
                <a:spAutoFit/>
              </a:bodyPr>
              <a:lstStyle/>
              <a:p>
                <a:r>
                  <a:rPr lang="en-US" altLang="zh-CN" sz="1600" dirty="0"/>
                  <a:t>Introducing </a:t>
                </a:r>
                <a14:m>
                  <m:oMath xmlns:m="http://schemas.openxmlformats.org/officeDocument/2006/math">
                    <m:sSub>
                      <m:sSubPr>
                        <m:ctrlPr>
                          <a:rPr lang="en-US" altLang="zh-CN" sz="1400" i="1" smtClean="0">
                            <a:latin typeface="Cambria Math" panose="02040503050406030204" pitchFamily="18" charset="0"/>
                          </a:rPr>
                        </m:ctrlPr>
                      </m:sSubPr>
                      <m:e>
                        <m:r>
                          <a:rPr lang="zh-CN" altLang="en-US" sz="1400" i="1" smtClean="0">
                            <a:latin typeface="Cambria Math" panose="02040503050406030204" pitchFamily="18" charset="0"/>
                          </a:rPr>
                          <m:t>𝜉</m:t>
                        </m:r>
                      </m:e>
                      <m:sub>
                        <m:r>
                          <a:rPr lang="en-US" altLang="zh-CN" sz="1400" b="0" i="1" smtClean="0">
                            <a:latin typeface="Cambria Math" panose="02040503050406030204" pitchFamily="18" charset="0"/>
                          </a:rPr>
                          <m:t>1,2</m:t>
                        </m:r>
                      </m:sub>
                    </m:sSub>
                    <m:r>
                      <a:rPr lang="en-US" altLang="zh-CN" sz="1400" b="0" i="1" smtClean="0">
                        <a:latin typeface="Cambria Math" panose="02040503050406030204" pitchFamily="18" charset="0"/>
                      </a:rPr>
                      <m:t>=</m:t>
                    </m:r>
                    <m:rad>
                      <m:radPr>
                        <m:degHide m:val="on"/>
                        <m:ctrlPr>
                          <a:rPr lang="en-US" altLang="zh-CN" sz="1400" b="0" i="1" smtClean="0">
                            <a:latin typeface="Cambria Math" panose="02040503050406030204" pitchFamily="18" charset="0"/>
                          </a:rPr>
                        </m:ctrlPr>
                      </m:radPr>
                      <m:deg/>
                      <m:e>
                        <m:r>
                          <a:rPr lang="zh-CN" altLang="en-US" sz="1400" b="0" i="1" smtClean="0">
                            <a:latin typeface="Cambria Math" panose="02040503050406030204" pitchFamily="18" charset="0"/>
                          </a:rPr>
                          <m:t>𝜂</m:t>
                        </m:r>
                        <m:r>
                          <a:rPr lang="en-US" altLang="zh-CN" sz="1400" b="0" i="1" smtClean="0">
                            <a:latin typeface="Cambria Math" panose="02040503050406030204" pitchFamily="18" charset="0"/>
                          </a:rPr>
                          <m:t>(1</m:t>
                        </m:r>
                        <m:r>
                          <a:rPr lang="en-US" altLang="zh-CN" sz="1400" i="1">
                            <a:latin typeface="Cambria Math" panose="02040503050406030204" pitchFamily="18" charset="0"/>
                            <a:ea typeface="Cambria Math" panose="02040503050406030204" pitchFamily="18" charset="0"/>
                          </a:rPr>
                          <m:t>±</m:t>
                        </m:r>
                        <m:rad>
                          <m:radPr>
                            <m:degHide m:val="on"/>
                            <m:ctrlPr>
                              <a:rPr lang="en-US" altLang="zh-CN" sz="1400" i="1" smtClean="0">
                                <a:latin typeface="Cambria Math" panose="02040503050406030204" pitchFamily="18" charset="0"/>
                                <a:ea typeface="Cambria Math" panose="02040503050406030204" pitchFamily="18" charset="0"/>
                              </a:rPr>
                            </m:ctrlPr>
                          </m:radPr>
                          <m:deg/>
                          <m:e>
                            <m:r>
                              <a:rPr lang="en-US" altLang="zh-CN" sz="1400" b="0" i="1" smtClean="0">
                                <a:latin typeface="Cambria Math" panose="02040503050406030204" pitchFamily="18" charset="0"/>
                                <a:ea typeface="Cambria Math" panose="02040503050406030204" pitchFamily="18" charset="0"/>
                              </a:rPr>
                              <m:t>1−</m:t>
                            </m:r>
                            <m:r>
                              <a:rPr lang="en-US" altLang="zh-CN" sz="1400" i="1">
                                <a:latin typeface="Cambria Math" panose="02040503050406030204" pitchFamily="18" charset="0"/>
                                <a:ea typeface="Cambria Math" panose="02040503050406030204" pitchFamily="18" charset="0"/>
                              </a:rPr>
                              <m:t>4</m:t>
                            </m:r>
                            <m:r>
                              <a:rPr lang="zh-CN" altLang="en-US" sz="1400" i="1">
                                <a:latin typeface="Cambria Math" panose="02040503050406030204" pitchFamily="18" charset="0"/>
                                <a:ea typeface="Cambria Math" panose="02040503050406030204" pitchFamily="18" charset="0"/>
                              </a:rPr>
                              <m:t>𝜌𝜆</m:t>
                            </m:r>
                            <m:r>
                              <a:rPr lang="en-US" altLang="zh-CN" sz="1400" b="0" i="1" smtClean="0">
                                <a:latin typeface="Cambria Math" panose="02040503050406030204" pitchFamily="18" charset="0"/>
                                <a:ea typeface="Cambria Math" panose="02040503050406030204" pitchFamily="18" charset="0"/>
                              </a:rPr>
                              <m:t>/</m:t>
                            </m:r>
                            <m:sSup>
                              <m:sSupPr>
                                <m:ctrlPr>
                                  <a:rPr lang="en-US" altLang="zh-CN" sz="1400" b="0" i="1" smtClean="0">
                                    <a:latin typeface="Cambria Math" panose="02040503050406030204" pitchFamily="18" charset="0"/>
                                    <a:ea typeface="Cambria Math" panose="02040503050406030204" pitchFamily="18" charset="0"/>
                                  </a:rPr>
                                </m:ctrlPr>
                              </m:sSupPr>
                              <m:e>
                                <m:r>
                                  <a:rPr lang="zh-CN" altLang="en-US" sz="1400" i="1">
                                    <a:latin typeface="Cambria Math" panose="02040503050406030204" pitchFamily="18" charset="0"/>
                                    <a:ea typeface="Cambria Math" panose="02040503050406030204" pitchFamily="18" charset="0"/>
                                  </a:rPr>
                                  <m:t>𝜂</m:t>
                                </m:r>
                              </m:e>
                              <m:sup>
                                <m:r>
                                  <a:rPr lang="en-US" altLang="zh-CN" sz="1400" b="0" i="1" smtClean="0">
                                    <a:latin typeface="Cambria Math" panose="02040503050406030204" pitchFamily="18" charset="0"/>
                                    <a:ea typeface="Cambria Math" panose="02040503050406030204" pitchFamily="18" charset="0"/>
                                  </a:rPr>
                                  <m:t>2</m:t>
                                </m:r>
                              </m:sup>
                            </m:sSup>
                          </m:e>
                        </m:rad>
                        <m:r>
                          <a:rPr lang="en-US" altLang="zh-CN" sz="1400" b="0" i="1" smtClean="0">
                            <a:latin typeface="Cambria Math" panose="02040503050406030204" pitchFamily="18" charset="0"/>
                          </a:rPr>
                          <m:t>)/(2</m:t>
                        </m:r>
                        <m:r>
                          <a:rPr lang="zh-CN" altLang="en-US" sz="1400" b="0" i="1" smtClean="0">
                            <a:latin typeface="Cambria Math" panose="02040503050406030204" pitchFamily="18" charset="0"/>
                          </a:rPr>
                          <m:t>𝜌</m:t>
                        </m:r>
                        <m:r>
                          <a:rPr lang="en-US" altLang="zh-CN" sz="1400" b="0" i="1" smtClean="0">
                            <a:latin typeface="Cambria Math" panose="02040503050406030204" pitchFamily="18" charset="0"/>
                          </a:rPr>
                          <m:t>)</m:t>
                        </m:r>
                      </m:e>
                    </m:rad>
                  </m:oMath>
                </a14:m>
                <a:r>
                  <a:rPr lang="en-US" altLang="zh-CN" sz="1600" dirty="0"/>
                  <a:t> into the </a:t>
                </a:r>
                <a14:m>
                  <m:oMath xmlns:m="http://schemas.openxmlformats.org/officeDocument/2006/math">
                    <m:sSup>
                      <m:sSupPr>
                        <m:ctrlPr>
                          <a:rPr lang="en-US" altLang="zh-CN" sz="1600" i="1">
                            <a:latin typeface="Cambria Math" panose="02040503050406030204" pitchFamily="18" charset="0"/>
                          </a:rPr>
                        </m:ctrlPr>
                      </m:sSupPr>
                      <m:e>
                        <m:r>
                          <a:rPr lang="en-US" altLang="zh-CN" sz="1600" b="0" i="1" smtClean="0">
                            <a:latin typeface="Cambria Math" panose="02040503050406030204" pitchFamily="18" charset="0"/>
                          </a:rPr>
                          <m:t>𝑞</m:t>
                        </m:r>
                        <m:r>
                          <a:rPr lang="en-US" altLang="zh-CN" sz="1600" b="0" i="1" smtClean="0">
                            <a:latin typeface="Cambria Math" panose="02040503050406030204" pitchFamily="18" charset="0"/>
                          </a:rPr>
                          <m:t>=</m:t>
                        </m:r>
                        <m:r>
                          <a:rPr lang="en-US" altLang="zh-CN" sz="1600" i="1">
                            <a:latin typeface="Cambria Math" panose="02040503050406030204" pitchFamily="18" charset="0"/>
                          </a:rPr>
                          <m:t>𝑟</m:t>
                        </m:r>
                      </m:e>
                      <m:sup>
                        <m:r>
                          <a:rPr lang="en-US" altLang="zh-CN" sz="1600" i="1">
                            <a:latin typeface="Cambria Math" panose="02040503050406030204" pitchFamily="18" charset="0"/>
                          </a:rPr>
                          <m:t>2</m:t>
                        </m:r>
                      </m:sup>
                    </m:sSup>
                  </m:oMath>
                </a14:m>
                <a:r>
                  <a:rPr lang="en-US" altLang="zh-CN" sz="1600" dirty="0"/>
                  <a:t>, we can get  </a:t>
                </a:r>
              </a:p>
            </p:txBody>
          </p:sp>
        </mc:Choice>
        <mc:Fallback xmlns="">
          <p:sp>
            <p:nvSpPr>
              <p:cNvPr id="13" name="文本框 12">
                <a:extLst>
                  <a:ext uri="{FF2B5EF4-FFF2-40B4-BE49-F238E27FC236}">
                    <a16:creationId xmlns:a16="http://schemas.microsoft.com/office/drawing/2014/main" id="{E73E2389-16E1-40F0-8280-C9EB29666B03}"/>
                  </a:ext>
                </a:extLst>
              </p:cNvPr>
              <p:cNvSpPr txBox="1">
                <a:spLocks noRot="1" noChangeAspect="1" noMove="1" noResize="1" noEditPoints="1" noAdjustHandles="1" noChangeArrowheads="1" noChangeShapeType="1" noTextEdit="1"/>
              </p:cNvSpPr>
              <p:nvPr/>
            </p:nvSpPr>
            <p:spPr>
              <a:xfrm>
                <a:off x="323527" y="1977524"/>
                <a:ext cx="8496944" cy="530723"/>
              </a:xfrm>
              <a:prstGeom prst="rect">
                <a:avLst/>
              </a:prstGeom>
              <a:blipFill>
                <a:blip r:embed="rId4"/>
                <a:stretch>
                  <a:fillRect l="-359" b="-1149"/>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4" name="文本框 13">
                <a:extLst>
                  <a:ext uri="{FF2B5EF4-FFF2-40B4-BE49-F238E27FC236}">
                    <a16:creationId xmlns:a16="http://schemas.microsoft.com/office/drawing/2014/main" id="{01F26177-6A3E-420C-8A76-F4F92B21D8A6}"/>
                  </a:ext>
                </a:extLst>
              </p:cNvPr>
              <p:cNvSpPr txBox="1"/>
              <p:nvPr/>
            </p:nvSpPr>
            <p:spPr>
              <a:xfrm>
                <a:off x="431540" y="2509662"/>
                <a:ext cx="8280919" cy="317203"/>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𝑟</m:t>
                          </m:r>
                        </m:e>
                        <m:sub>
                          <m:r>
                            <a:rPr lang="en-US" altLang="zh-CN" sz="1400" b="0" i="1" smtClean="0">
                              <a:latin typeface="Cambria Math" panose="02040503050406030204" pitchFamily="18" charset="0"/>
                            </a:rPr>
                            <m:t>1,2</m:t>
                          </m:r>
                        </m:sub>
                      </m:sSub>
                      <m:r>
                        <a:rPr lang="en-US" altLang="zh-CN" sz="1400" b="0" i="1" smtClean="0">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sSub>
                        <m:sSubPr>
                          <m:ctrlPr>
                            <a:rPr lang="en-US" altLang="zh-CN" sz="140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𝑖</m:t>
                          </m:r>
                          <m:r>
                            <a:rPr lang="zh-CN" altLang="en-US" sz="1400" i="1" smtClean="0">
                              <a:latin typeface="Cambria Math" panose="02040503050406030204" pitchFamily="18" charset="0"/>
                              <a:ea typeface="Cambria Math" panose="02040503050406030204" pitchFamily="18" charset="0"/>
                            </a:rPr>
                            <m:t>𝜉</m:t>
                          </m:r>
                        </m:e>
                        <m:sub>
                          <m:r>
                            <a:rPr lang="en-US" altLang="zh-CN" sz="1400" b="0" i="1" smtClean="0">
                              <a:latin typeface="Cambria Math" panose="02040503050406030204" pitchFamily="18" charset="0"/>
                              <a:ea typeface="Cambria Math" panose="02040503050406030204" pitchFamily="18" charset="0"/>
                            </a:rPr>
                            <m:t>1</m:t>
                          </m:r>
                        </m:sub>
                      </m:sSub>
                      <m:r>
                        <a:rPr lang="en-US" altLang="zh-CN" sz="1400" b="0" i="1" smtClean="0">
                          <a:latin typeface="Cambria Math" panose="02040503050406030204" pitchFamily="18" charset="0"/>
                          <a:ea typeface="Cambria Math" panose="02040503050406030204" pitchFamily="18" charset="0"/>
                        </a:rPr>
                        <m:t>                        </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𝑟</m:t>
                          </m:r>
                        </m:e>
                        <m:sub>
                          <m:r>
                            <a:rPr lang="en-US" altLang="zh-CN" sz="1400" b="0" i="1" smtClean="0">
                              <a:latin typeface="Cambria Math" panose="02040503050406030204" pitchFamily="18" charset="0"/>
                            </a:rPr>
                            <m:t>3</m:t>
                          </m:r>
                          <m:r>
                            <a:rPr lang="en-US" altLang="zh-CN" sz="1400" i="1">
                              <a:latin typeface="Cambria Math" panose="02040503050406030204" pitchFamily="18" charset="0"/>
                            </a:rPr>
                            <m:t>,</m:t>
                          </m:r>
                          <m:r>
                            <a:rPr lang="en-US" altLang="zh-CN" sz="1400" b="0" i="1" smtClean="0">
                              <a:latin typeface="Cambria Math" panose="02040503050406030204" pitchFamily="18" charset="0"/>
                            </a:rPr>
                            <m:t>4</m:t>
                          </m:r>
                        </m:sub>
                      </m:sSub>
                      <m:r>
                        <a:rPr lang="en-US" altLang="zh-CN" sz="1400" i="1">
                          <a:latin typeface="Cambria Math" panose="02040503050406030204" pitchFamily="18" charset="0"/>
                        </a:rPr>
                        <m:t>=</m:t>
                      </m:r>
                      <m:r>
                        <a:rPr lang="en-US" altLang="zh-CN" sz="1400" i="1">
                          <a:latin typeface="Cambria Math" panose="02040503050406030204" pitchFamily="18" charset="0"/>
                          <a:ea typeface="Cambria Math" panose="02040503050406030204" pitchFamily="18" charset="0"/>
                        </a:rPr>
                        <m:t>±</m:t>
                      </m:r>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𝑖</m:t>
                          </m:r>
                          <m:r>
                            <a:rPr lang="zh-CN" altLang="en-US" sz="1400" i="1">
                              <a:latin typeface="Cambria Math" panose="02040503050406030204" pitchFamily="18" charset="0"/>
                              <a:ea typeface="Cambria Math" panose="02040503050406030204" pitchFamily="18" charset="0"/>
                            </a:rPr>
                            <m:t>𝜉</m:t>
                          </m:r>
                        </m:e>
                        <m:sub>
                          <m:r>
                            <a:rPr lang="en-US" altLang="zh-CN" sz="1400" b="0" i="1" smtClean="0">
                              <a:latin typeface="Cambria Math" panose="02040503050406030204" pitchFamily="18" charset="0"/>
                              <a:ea typeface="Cambria Math" panose="02040503050406030204" pitchFamily="18" charset="0"/>
                            </a:rPr>
                            <m:t>2</m:t>
                          </m:r>
                        </m:sub>
                      </m:sSub>
                    </m:oMath>
                  </m:oMathPara>
                </a14:m>
                <a:endParaRPr lang="en-US" altLang="zh-CN" sz="1400" dirty="0"/>
              </a:p>
            </p:txBody>
          </p:sp>
        </mc:Choice>
        <mc:Fallback xmlns="">
          <p:sp>
            <p:nvSpPr>
              <p:cNvPr id="14" name="文本框 13">
                <a:extLst>
                  <a:ext uri="{FF2B5EF4-FFF2-40B4-BE49-F238E27FC236}">
                    <a16:creationId xmlns:a16="http://schemas.microsoft.com/office/drawing/2014/main" id="{01F26177-6A3E-420C-8A76-F4F92B21D8A6}"/>
                  </a:ext>
                </a:extLst>
              </p:cNvPr>
              <p:cNvSpPr txBox="1">
                <a:spLocks noRot="1" noChangeAspect="1" noMove="1" noResize="1" noEditPoints="1" noAdjustHandles="1" noChangeArrowheads="1" noChangeShapeType="1" noTextEdit="1"/>
              </p:cNvSpPr>
              <p:nvPr/>
            </p:nvSpPr>
            <p:spPr>
              <a:xfrm>
                <a:off x="431540" y="2509662"/>
                <a:ext cx="8280919" cy="317203"/>
              </a:xfrm>
              <a:prstGeom prst="rect">
                <a:avLst/>
              </a:prstGeom>
              <a:blipFill>
                <a:blip r:embed="rId5"/>
                <a:stretch>
                  <a:fillRect b="-5769"/>
                </a:stretch>
              </a:blipFill>
            </p:spPr>
            <p:txBody>
              <a:bodyPr/>
              <a:lstStyle/>
              <a:p>
                <a:r>
                  <a:rPr lang="zh-CN" altLang="en-US">
                    <a:noFill/>
                  </a:rPr>
                  <a:t> </a:t>
                </a:r>
              </a:p>
            </p:txBody>
          </p:sp>
        </mc:Fallback>
      </mc:AlternateContent>
      <p:sp>
        <p:nvSpPr>
          <p:cNvPr id="15" name="文本框 14">
            <a:extLst>
              <a:ext uri="{FF2B5EF4-FFF2-40B4-BE49-F238E27FC236}">
                <a16:creationId xmlns:a16="http://schemas.microsoft.com/office/drawing/2014/main" id="{78CF0587-AD8D-48AC-B4D8-84421560B1CA}"/>
              </a:ext>
            </a:extLst>
          </p:cNvPr>
          <p:cNvSpPr txBox="1"/>
          <p:nvPr/>
        </p:nvSpPr>
        <p:spPr>
          <a:xfrm>
            <a:off x="323527" y="2880474"/>
            <a:ext cx="8496944" cy="338554"/>
          </a:xfrm>
          <a:prstGeom prst="rect">
            <a:avLst/>
          </a:prstGeom>
          <a:noFill/>
        </p:spPr>
        <p:txBody>
          <a:bodyPr wrap="square" rtlCol="0">
            <a:spAutoFit/>
          </a:bodyPr>
          <a:lstStyle/>
          <a:p>
            <a:r>
              <a:rPr lang="en-US" altLang="zh-CN" sz="1600" dirty="0"/>
              <a:t>Thus, the complementary solution to Equation (4) could be written as</a:t>
            </a:r>
          </a:p>
        </p:txBody>
      </p:sp>
      <mc:AlternateContent xmlns:mc="http://schemas.openxmlformats.org/markup-compatibility/2006" xmlns:a14="http://schemas.microsoft.com/office/drawing/2010/main">
        <mc:Choice Requires="a14">
          <p:sp>
            <p:nvSpPr>
              <p:cNvPr id="25" name="文本框 24">
                <a:extLst>
                  <a:ext uri="{FF2B5EF4-FFF2-40B4-BE49-F238E27FC236}">
                    <a16:creationId xmlns:a16="http://schemas.microsoft.com/office/drawing/2014/main" id="{04451EAA-9FFB-4047-82C8-26C89C50E1A9}"/>
                  </a:ext>
                </a:extLst>
              </p:cNvPr>
              <p:cNvSpPr txBox="1"/>
              <p:nvPr/>
            </p:nvSpPr>
            <p:spPr>
              <a:xfrm>
                <a:off x="530819" y="3229742"/>
                <a:ext cx="8280919" cy="344005"/>
              </a:xfrm>
              <a:prstGeom prst="rect">
                <a:avLst/>
              </a:prstGeom>
              <a:noFill/>
            </p:spPr>
            <p:txBody>
              <a:bodyPr wrap="square" rtlCol="0">
                <a:spAutoFit/>
              </a:bodyPr>
              <a:lstStyle/>
              <a:p>
                <a:pPr algn="ctr"/>
                <a14:m>
                  <m:oMathPara xmlns:m="http://schemas.openxmlformats.org/officeDocument/2006/math">
                    <m:oMathParaPr>
                      <m:jc m:val="right"/>
                    </m:oMathParaPr>
                    <m:oMath xmlns:m="http://schemas.openxmlformats.org/officeDocument/2006/math">
                      <m:r>
                        <a:rPr lang="en-US" altLang="zh-CN" sz="1600" i="1" smtClean="0">
                          <a:latin typeface="Cambria Math" panose="02040503050406030204" pitchFamily="18" charset="0"/>
                        </a:rPr>
                        <m:t>𝑆</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r>
                                <a:rPr lang="en-US" altLang="zh-CN" sz="1600" b="0" i="1" smtClean="0">
                                  <a:latin typeface="Cambria Math" panose="02040503050406030204" pitchFamily="18" charset="0"/>
                                </a:rPr>
                                <m:t>𝑣</m:t>
                              </m:r>
                            </m:e>
                            <m:sub>
                              <m:r>
                                <a:rPr lang="en-US" altLang="zh-CN" sz="1600" b="0" i="1" smtClean="0">
                                  <a:latin typeface="Cambria Math" panose="02040503050406030204" pitchFamily="18" charset="0"/>
                                </a:rPr>
                                <m:t>𝑖</m:t>
                              </m:r>
                            </m:sub>
                          </m:sSub>
                        </m:e>
                      </m:d>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acc>
                            <m:accPr>
                              <m:chr m:val="̅"/>
                              <m:ctrlPr>
                                <a:rPr lang="en-US" altLang="zh-CN" sz="1600" b="0" i="1" smtClean="0">
                                  <a:latin typeface="Cambria Math" panose="02040503050406030204" pitchFamily="18" charset="0"/>
                                </a:rPr>
                              </m:ctrlPr>
                            </m:accPr>
                            <m:e>
                              <m:r>
                                <a:rPr lang="en-US" altLang="zh-CN" sz="1600" b="0" i="1" smtClean="0">
                                  <a:latin typeface="Cambria Math" panose="02040503050406030204" pitchFamily="18" charset="0"/>
                                </a:rPr>
                                <m:t>𝑏</m:t>
                              </m:r>
                            </m:e>
                          </m:acc>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𝑐𝑜𝑠</m:t>
                      </m:r>
                      <m:sSub>
                        <m:sSubPr>
                          <m:ctrlPr>
                            <a:rPr lang="en-US" altLang="zh-CN" sz="1600" b="0" i="1" smtClean="0">
                              <a:latin typeface="Cambria Math" panose="02040503050406030204" pitchFamily="18" charset="0"/>
                            </a:rPr>
                          </m:ctrlPr>
                        </m:sSubPr>
                        <m:e>
                          <m:r>
                            <a:rPr lang="zh-CN" altLang="en-US" sz="1600" b="0" i="1" smtClean="0">
                              <a:latin typeface="Cambria Math" panose="02040503050406030204" pitchFamily="18" charset="0"/>
                            </a:rPr>
                            <m:t>𝜉</m:t>
                          </m:r>
                        </m:e>
                        <m:sub>
                          <m:r>
                            <a:rPr lang="en-US" altLang="zh-CN" sz="1600" b="0" i="1" smtClean="0">
                              <a:latin typeface="Cambria Math" panose="02040503050406030204" pitchFamily="18" charset="0"/>
                            </a:rPr>
                            <m:t>1</m:t>
                          </m:r>
                        </m:sub>
                      </m:sSub>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𝑏</m:t>
                              </m:r>
                            </m:e>
                          </m:acc>
                        </m:e>
                        <m:sub>
                          <m:r>
                            <a:rPr lang="en-US" altLang="zh-CN" sz="1600" b="0" i="1" smtClean="0">
                              <a:latin typeface="Cambria Math" panose="02040503050406030204" pitchFamily="18" charset="0"/>
                            </a:rPr>
                            <m:t>2</m:t>
                          </m:r>
                        </m:sub>
                      </m:sSub>
                      <m:r>
                        <a:rPr lang="en-US" altLang="zh-CN" sz="1600" b="0" i="1" smtClean="0">
                          <a:latin typeface="Cambria Math" panose="02040503050406030204" pitchFamily="18" charset="0"/>
                        </a:rPr>
                        <m:t>𝑠𝑖𝑛</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𝜉</m:t>
                          </m:r>
                        </m:e>
                        <m:sub>
                          <m:r>
                            <a:rPr lang="en-US" altLang="zh-CN" sz="1600" i="1">
                              <a:latin typeface="Cambria Math" panose="02040503050406030204" pitchFamily="18" charset="0"/>
                            </a:rPr>
                            <m:t>1</m:t>
                          </m:r>
                        </m:sub>
                      </m:sSub>
                      <m:r>
                        <a:rPr lang="en-US" altLang="zh-CN" sz="1600" i="1">
                          <a:latin typeface="Cambria Math" panose="02040503050406030204" pitchFamily="18" charset="0"/>
                        </a:rPr>
                        <m:t>𝑢</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𝑏</m:t>
                              </m:r>
                            </m:e>
                          </m:acc>
                        </m:e>
                        <m:sub>
                          <m:r>
                            <a:rPr lang="en-US" altLang="zh-CN" sz="1600" b="0" i="1" smtClean="0">
                              <a:latin typeface="Cambria Math" panose="02040503050406030204" pitchFamily="18" charset="0"/>
                            </a:rPr>
                            <m:t>3</m:t>
                          </m:r>
                        </m:sub>
                      </m:sSub>
                      <m:r>
                        <a:rPr lang="en-US" altLang="zh-CN" sz="1600" i="1">
                          <a:latin typeface="Cambria Math" panose="02040503050406030204" pitchFamily="18" charset="0"/>
                        </a:rPr>
                        <m:t>𝑐𝑜𝑠</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𝜉</m:t>
                          </m:r>
                        </m:e>
                        <m:sub>
                          <m:r>
                            <a:rPr lang="en-US" altLang="zh-CN" sz="1600" b="0" i="1" smtClean="0">
                              <a:latin typeface="Cambria Math" panose="02040503050406030204" pitchFamily="18" charset="0"/>
                            </a:rPr>
                            <m:t>2</m:t>
                          </m:r>
                        </m:sub>
                      </m:sSub>
                      <m:r>
                        <a:rPr lang="en-US" altLang="zh-CN" sz="1600" i="1">
                          <a:latin typeface="Cambria Math" panose="02040503050406030204" pitchFamily="18" charset="0"/>
                        </a:rPr>
                        <m:t>𝑢</m:t>
                      </m:r>
                      <m:r>
                        <a:rPr lang="en-US" altLang="zh-CN" sz="1600" b="0" i="1" smtClean="0">
                          <a:latin typeface="Cambria Math" panose="02040503050406030204" pitchFamily="18" charset="0"/>
                        </a:rPr>
                        <m:t>+</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𝑏</m:t>
                              </m:r>
                            </m:e>
                          </m:acc>
                        </m:e>
                        <m:sub>
                          <m:r>
                            <a:rPr lang="en-US" altLang="zh-CN" sz="1600" b="0" i="1" smtClean="0">
                              <a:latin typeface="Cambria Math" panose="02040503050406030204" pitchFamily="18" charset="0"/>
                            </a:rPr>
                            <m:t>4</m:t>
                          </m:r>
                        </m:sub>
                      </m:sSub>
                      <m:r>
                        <a:rPr lang="en-US" altLang="zh-CN" sz="1600" i="1">
                          <a:latin typeface="Cambria Math" panose="02040503050406030204" pitchFamily="18" charset="0"/>
                        </a:rPr>
                        <m:t>𝑠𝑖𝑛</m:t>
                      </m:r>
                      <m:sSub>
                        <m:sSubPr>
                          <m:ctrlPr>
                            <a:rPr lang="en-US" altLang="zh-CN" sz="1600" i="1">
                              <a:latin typeface="Cambria Math" panose="02040503050406030204" pitchFamily="18" charset="0"/>
                            </a:rPr>
                          </m:ctrlPr>
                        </m:sSubPr>
                        <m:e>
                          <m:r>
                            <a:rPr lang="zh-CN" altLang="en-US" sz="1600" i="1">
                              <a:latin typeface="Cambria Math" panose="02040503050406030204" pitchFamily="18" charset="0"/>
                            </a:rPr>
                            <m:t>𝜉</m:t>
                          </m:r>
                        </m:e>
                        <m:sub>
                          <m:r>
                            <a:rPr lang="en-US" altLang="zh-CN" sz="1600" b="0" i="1" smtClean="0">
                              <a:latin typeface="Cambria Math" panose="02040503050406030204" pitchFamily="18" charset="0"/>
                            </a:rPr>
                            <m:t>2</m:t>
                          </m:r>
                        </m:sub>
                      </m:sSub>
                      <m:r>
                        <a:rPr lang="en-US" altLang="zh-CN" sz="1600" i="1">
                          <a:latin typeface="Cambria Math" panose="02040503050406030204" pitchFamily="18" charset="0"/>
                        </a:rPr>
                        <m:t>𝑢</m:t>
                      </m:r>
                      <m:r>
                        <a:rPr lang="en-US" altLang="zh-CN" sz="1600" b="0" i="1" smtClean="0">
                          <a:latin typeface="Cambria Math" panose="02040503050406030204" pitchFamily="18" charset="0"/>
                        </a:rPr>
                        <m:t>                                 (7)</m:t>
                      </m:r>
                    </m:oMath>
                  </m:oMathPara>
                </a14:m>
                <a:endParaRPr lang="en-US" altLang="zh-CN" sz="1600" dirty="0"/>
              </a:p>
            </p:txBody>
          </p:sp>
        </mc:Choice>
        <mc:Fallback xmlns="">
          <p:sp>
            <p:nvSpPr>
              <p:cNvPr id="25" name="文本框 24">
                <a:extLst>
                  <a:ext uri="{FF2B5EF4-FFF2-40B4-BE49-F238E27FC236}">
                    <a16:creationId xmlns:a16="http://schemas.microsoft.com/office/drawing/2014/main" id="{04451EAA-9FFB-4047-82C8-26C89C50E1A9}"/>
                  </a:ext>
                </a:extLst>
              </p:cNvPr>
              <p:cNvSpPr txBox="1">
                <a:spLocks noRot="1" noChangeAspect="1" noMove="1" noResize="1" noEditPoints="1" noAdjustHandles="1" noChangeArrowheads="1" noChangeShapeType="1" noTextEdit="1"/>
              </p:cNvSpPr>
              <p:nvPr/>
            </p:nvSpPr>
            <p:spPr>
              <a:xfrm>
                <a:off x="530819" y="3229742"/>
                <a:ext cx="8280919" cy="344005"/>
              </a:xfrm>
              <a:prstGeom prst="rect">
                <a:avLst/>
              </a:prstGeom>
              <a:blipFill>
                <a:blip r:embed="rId6"/>
                <a:stretch>
                  <a:fillRect r="-147" b="-10714"/>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27" name="文本框 26">
                <a:extLst>
                  <a:ext uri="{FF2B5EF4-FFF2-40B4-BE49-F238E27FC236}">
                    <a16:creationId xmlns:a16="http://schemas.microsoft.com/office/drawing/2014/main" id="{A0EBF4DB-05E8-4B3C-8947-53D64EFFB74E}"/>
                  </a:ext>
                </a:extLst>
              </p:cNvPr>
              <p:cNvSpPr txBox="1"/>
              <p:nvPr/>
            </p:nvSpPr>
            <p:spPr>
              <a:xfrm>
                <a:off x="422806" y="3672563"/>
                <a:ext cx="8496944" cy="307777"/>
              </a:xfrm>
              <a:prstGeom prst="rect">
                <a:avLst/>
              </a:prstGeom>
              <a:noFill/>
            </p:spPr>
            <p:txBody>
              <a:bodyPr wrap="square" rtlCol="0">
                <a:spAutoFit/>
              </a:bodyPr>
              <a:lstStyle/>
              <a:p>
                <a:r>
                  <a:rPr lang="en-US" altLang="zh-CN" sz="1400" dirty="0"/>
                  <a:t>where </a:t>
                </a:r>
                <a14:m>
                  <m:oMath xmlns:m="http://schemas.openxmlformats.org/officeDocument/2006/math">
                    <m:sSub>
                      <m:sSubPr>
                        <m:ctrlPr>
                          <a:rPr lang="en-US" altLang="zh-CN" sz="1400" i="1" smtClean="0">
                            <a:latin typeface="Cambria Math" panose="02040503050406030204" pitchFamily="18" charset="0"/>
                          </a:rPr>
                        </m:ctrlPr>
                      </m:sSubPr>
                      <m:e>
                        <m:r>
                          <a:rPr lang="en-US" altLang="zh-CN" sz="1400" b="0" i="1" smtClean="0">
                            <a:latin typeface="Cambria Math" panose="02040503050406030204" pitchFamily="18" charset="0"/>
                          </a:rPr>
                          <m:t>𝑏</m:t>
                        </m:r>
                      </m:e>
                      <m:sub>
                        <m:r>
                          <a:rPr lang="en-US" altLang="zh-CN" sz="1400" b="0" i="1" smtClean="0">
                            <a:latin typeface="Cambria Math" panose="02040503050406030204" pitchFamily="18" charset="0"/>
                          </a:rPr>
                          <m:t>𝑘</m:t>
                        </m:r>
                      </m:sub>
                    </m:sSub>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𝑘</m:t>
                    </m:r>
                    <m:r>
                      <a:rPr lang="en-US" altLang="zh-CN" sz="1400" b="0" i="1" smtClean="0">
                        <a:latin typeface="Cambria Math" panose="02040503050406030204" pitchFamily="18" charset="0"/>
                      </a:rPr>
                      <m:t>=1,2,…,6)</m:t>
                    </m:r>
                  </m:oMath>
                </a14:m>
                <a:r>
                  <a:rPr lang="en-US" altLang="zh-CN" sz="1400" dirty="0"/>
                  <a:t> stands for different constants </a:t>
                </a:r>
              </a:p>
            </p:txBody>
          </p:sp>
        </mc:Choice>
        <mc:Fallback xmlns="">
          <p:sp>
            <p:nvSpPr>
              <p:cNvPr id="27" name="文本框 26">
                <a:extLst>
                  <a:ext uri="{FF2B5EF4-FFF2-40B4-BE49-F238E27FC236}">
                    <a16:creationId xmlns:a16="http://schemas.microsoft.com/office/drawing/2014/main" id="{A0EBF4DB-05E8-4B3C-8947-53D64EFFB74E}"/>
                  </a:ext>
                </a:extLst>
              </p:cNvPr>
              <p:cNvSpPr txBox="1">
                <a:spLocks noRot="1" noChangeAspect="1" noMove="1" noResize="1" noEditPoints="1" noAdjustHandles="1" noChangeArrowheads="1" noChangeShapeType="1" noTextEdit="1"/>
              </p:cNvSpPr>
              <p:nvPr/>
            </p:nvSpPr>
            <p:spPr>
              <a:xfrm>
                <a:off x="422806" y="3672563"/>
                <a:ext cx="8496944" cy="307777"/>
              </a:xfrm>
              <a:prstGeom prst="rect">
                <a:avLst/>
              </a:prstGeom>
              <a:blipFill>
                <a:blip r:embed="rId7"/>
                <a:stretch>
                  <a:fillRect l="-215" t="-1961" b="-19608"/>
                </a:stretch>
              </a:blipFill>
            </p:spPr>
            <p:txBody>
              <a:bodyPr/>
              <a:lstStyle/>
              <a:p>
                <a:r>
                  <a:rPr lang="zh-CN" altLang="en-US">
                    <a:noFill/>
                  </a:rPr>
                  <a:t> </a:t>
                </a:r>
              </a:p>
            </p:txBody>
          </p:sp>
        </mc:Fallback>
      </mc:AlternateContent>
      <p:sp>
        <p:nvSpPr>
          <p:cNvPr id="7" name="矩形 6">
            <a:extLst>
              <a:ext uri="{FF2B5EF4-FFF2-40B4-BE49-F238E27FC236}">
                <a16:creationId xmlns:a16="http://schemas.microsoft.com/office/drawing/2014/main" id="{C6B90483-EF01-45C6-86D2-9DD3D19EEAA9}"/>
              </a:ext>
            </a:extLst>
          </p:cNvPr>
          <p:cNvSpPr/>
          <p:nvPr/>
        </p:nvSpPr>
        <p:spPr>
          <a:xfrm>
            <a:off x="3851942" y="378109"/>
            <a:ext cx="1440138"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Solution to ODEs</a:t>
            </a:r>
            <a:endParaRPr lang="zh-CN" altLang="en-US" sz="1200" dirty="0">
              <a:solidFill>
                <a:srgbClr val="03CCCE"/>
              </a:solidFill>
              <a:latin typeface="微软雅黑" pitchFamily="34" charset="-122"/>
              <a:ea typeface="微软雅黑" pitchFamily="34" charset="-122"/>
            </a:endParaRPr>
          </a:p>
        </p:txBody>
      </p:sp>
    </p:spTree>
    <p:extLst>
      <p:ext uri="{BB962C8B-B14F-4D97-AF65-F5344CB8AC3E}">
        <p14:creationId xmlns:p14="http://schemas.microsoft.com/office/powerpoint/2010/main" val="157004808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5"/>
                                        </p:tgtEl>
                                        <p:attrNameLst>
                                          <p:attrName>style.visibility</p:attrName>
                                        </p:attrNameLst>
                                      </p:cBhvr>
                                      <p:to>
                                        <p:strVal val="visible"/>
                                      </p:to>
                                    </p:set>
                                    <p:animEffect transition="in" filter="fade">
                                      <p:cBhvr>
                                        <p:cTn id="22" dur="500"/>
                                        <p:tgtEl>
                                          <p:spTgt spid="25"/>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7"/>
                                        </p:tgtEl>
                                        <p:attrNameLst>
                                          <p:attrName>style.visibility</p:attrName>
                                        </p:attrNameLst>
                                      </p:cBhvr>
                                      <p:to>
                                        <p:strVal val="visible"/>
                                      </p:to>
                                    </p:set>
                                    <p:animEffect transition="in" filter="fade">
                                      <p:cBhvr>
                                        <p:cTn id="25" dur="500"/>
                                        <p:tgtEl>
                                          <p:spTgt spid="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13" grpId="0"/>
      <p:bldP spid="14" grpId="0"/>
      <p:bldP spid="15" grpId="0"/>
      <p:bldP spid="25" grpId="0"/>
      <p:bldP spid="2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 name="TextBox 37"/>
          <p:cNvSpPr txBox="1"/>
          <p:nvPr/>
        </p:nvSpPr>
        <p:spPr>
          <a:xfrm>
            <a:off x="3293404" y="447591"/>
            <a:ext cx="2771401" cy="646331"/>
          </a:xfrm>
          <a:prstGeom prst="rect">
            <a:avLst/>
          </a:prstGeom>
          <a:noFill/>
        </p:spPr>
        <p:txBody>
          <a:bodyPr wrap="square" rtlCol="0">
            <a:spAutoFit/>
          </a:bodyPr>
          <a:lstStyle/>
          <a:p>
            <a:pPr algn="ctr"/>
            <a:r>
              <a:rPr lang="en-US" altLang="zh-CN" sz="3600" b="1" dirty="0">
                <a:ln w="6350">
                  <a:noFill/>
                </a:ln>
                <a:solidFill>
                  <a:schemeClr val="bg1"/>
                </a:solidFill>
                <a:latin typeface="Arial" pitchFamily="34" charset="0"/>
                <a:ea typeface="微软雅黑" pitchFamily="34" charset="-122"/>
                <a:cs typeface="Arial" pitchFamily="34" charset="0"/>
              </a:rPr>
              <a:t>CONTENTS</a:t>
            </a:r>
            <a:endParaRPr lang="zh-CN" altLang="en-US" sz="3600" b="1" dirty="0">
              <a:ln w="6350">
                <a:noFill/>
              </a:ln>
              <a:solidFill>
                <a:schemeClr val="bg1"/>
              </a:solidFill>
              <a:latin typeface="Arial" pitchFamily="34" charset="0"/>
              <a:ea typeface="微软雅黑" pitchFamily="34" charset="-122"/>
              <a:cs typeface="Arial" pitchFamily="34" charset="0"/>
            </a:endParaRPr>
          </a:p>
        </p:txBody>
      </p:sp>
      <p:sp>
        <p:nvSpPr>
          <p:cNvPr id="65" name="矩形 64"/>
          <p:cNvSpPr/>
          <p:nvPr/>
        </p:nvSpPr>
        <p:spPr>
          <a:xfrm>
            <a:off x="2123728" y="1634852"/>
            <a:ext cx="1584176" cy="2736304"/>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6" name="矩形 65"/>
          <p:cNvSpPr/>
          <p:nvPr/>
        </p:nvSpPr>
        <p:spPr>
          <a:xfrm>
            <a:off x="3779912" y="1634852"/>
            <a:ext cx="1584176" cy="2736304"/>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7" name="矩形 66"/>
          <p:cNvSpPr/>
          <p:nvPr/>
        </p:nvSpPr>
        <p:spPr>
          <a:xfrm>
            <a:off x="5436097" y="1634852"/>
            <a:ext cx="1584175" cy="2736304"/>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8" name="矩形 67"/>
          <p:cNvSpPr/>
          <p:nvPr/>
        </p:nvSpPr>
        <p:spPr>
          <a:xfrm>
            <a:off x="7092071" y="1634852"/>
            <a:ext cx="1584176" cy="2736304"/>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69" name="矩形 68"/>
          <p:cNvSpPr/>
          <p:nvPr/>
        </p:nvSpPr>
        <p:spPr>
          <a:xfrm>
            <a:off x="474524" y="1634852"/>
            <a:ext cx="1584176" cy="2736304"/>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70" name="矩形 69"/>
          <p:cNvSpPr/>
          <p:nvPr/>
        </p:nvSpPr>
        <p:spPr>
          <a:xfrm>
            <a:off x="3941860" y="2962570"/>
            <a:ext cx="1260280" cy="1215397"/>
          </a:xfrm>
          <a:prstGeom prst="rect">
            <a:avLst/>
          </a:prstGeom>
        </p:spPr>
        <p:txBody>
          <a:bodyPr wrap="none">
            <a:spAutoFit/>
          </a:bodyPr>
          <a:lstStyle/>
          <a:p>
            <a:pPr algn="ctr">
              <a:lnSpc>
                <a:spcPct val="150000"/>
              </a:lnSpc>
            </a:pPr>
            <a:r>
              <a:rPr lang="en-GB" altLang="zh-CN" sz="1000" dirty="0">
                <a:ln w="6350">
                  <a:noFill/>
                </a:ln>
                <a:solidFill>
                  <a:schemeClr val="bg1">
                    <a:lumMod val="95000"/>
                  </a:schemeClr>
                </a:solidFill>
                <a:latin typeface="Impact" pitchFamily="34" charset="0"/>
                <a:ea typeface="微软雅黑" pitchFamily="34" charset="-122"/>
              </a:rPr>
              <a:t>Mathematical Model</a:t>
            </a:r>
          </a:p>
          <a:p>
            <a:pPr algn="ctr">
              <a:lnSpc>
                <a:spcPct val="150000"/>
              </a:lnSpc>
            </a:pPr>
            <a:r>
              <a:rPr lang="en-GB" altLang="zh-CN" sz="1000" dirty="0">
                <a:ln w="6350">
                  <a:noFill/>
                </a:ln>
                <a:solidFill>
                  <a:schemeClr val="bg1">
                    <a:lumMod val="95000"/>
                  </a:schemeClr>
                </a:solidFill>
                <a:latin typeface="Impact" pitchFamily="34" charset="0"/>
                <a:ea typeface="微软雅黑" pitchFamily="34" charset="-122"/>
              </a:rPr>
              <a:t>Solution to ODEs</a:t>
            </a:r>
          </a:p>
          <a:p>
            <a:pPr algn="ctr">
              <a:lnSpc>
                <a:spcPct val="150000"/>
              </a:lnSpc>
            </a:pPr>
            <a:r>
              <a:rPr lang="en-GB" altLang="zh-CN" sz="1000" dirty="0">
                <a:ln w="6350">
                  <a:noFill/>
                </a:ln>
                <a:solidFill>
                  <a:schemeClr val="bg1">
                    <a:lumMod val="95000"/>
                  </a:schemeClr>
                </a:solidFill>
                <a:latin typeface="Impact" pitchFamily="34" charset="0"/>
                <a:ea typeface="微软雅黑" pitchFamily="34" charset="-122"/>
              </a:rPr>
              <a:t>Edge Continuities</a:t>
            </a:r>
          </a:p>
          <a:p>
            <a:pPr algn="ctr">
              <a:lnSpc>
                <a:spcPct val="150000"/>
              </a:lnSpc>
            </a:pPr>
            <a:r>
              <a:rPr lang="en-GB" altLang="zh-CN" sz="1000" dirty="0">
                <a:ln w="6350">
                  <a:noFill/>
                </a:ln>
                <a:solidFill>
                  <a:schemeClr val="bg1">
                    <a:lumMod val="95000"/>
                  </a:schemeClr>
                </a:solidFill>
                <a:latin typeface="Impact" pitchFamily="34" charset="0"/>
                <a:ea typeface="微软雅黑" pitchFamily="34" charset="-122"/>
              </a:rPr>
              <a:t>Patch Separation</a:t>
            </a:r>
          </a:p>
          <a:p>
            <a:pPr algn="ctr">
              <a:lnSpc>
                <a:spcPct val="150000"/>
              </a:lnSpc>
            </a:pPr>
            <a:r>
              <a:rPr lang="en-GB" altLang="zh-CN" sz="1000" dirty="0">
                <a:ln w="6350">
                  <a:noFill/>
                </a:ln>
                <a:solidFill>
                  <a:schemeClr val="bg1">
                    <a:lumMod val="95000"/>
                  </a:schemeClr>
                </a:solidFill>
                <a:latin typeface="Impact" pitchFamily="34" charset="0"/>
                <a:ea typeface="微软雅黑" pitchFamily="34" charset="-122"/>
              </a:rPr>
              <a:t>Interpolation</a:t>
            </a:r>
          </a:p>
        </p:txBody>
      </p:sp>
      <p:sp>
        <p:nvSpPr>
          <p:cNvPr id="71" name="矩形 70"/>
          <p:cNvSpPr/>
          <p:nvPr/>
        </p:nvSpPr>
        <p:spPr>
          <a:xfrm>
            <a:off x="2373840" y="3156065"/>
            <a:ext cx="1083951" cy="984565"/>
          </a:xfrm>
          <a:prstGeom prst="rect">
            <a:avLst/>
          </a:prstGeom>
        </p:spPr>
        <p:txBody>
          <a:bodyPr wrap="none">
            <a:spAutoFit/>
          </a:bodyPr>
          <a:lstStyle/>
          <a:p>
            <a:pPr algn="ctr">
              <a:lnSpc>
                <a:spcPct val="150000"/>
              </a:lnSpc>
            </a:pPr>
            <a:r>
              <a:rPr lang="en-US" altLang="zh-CN" sz="1000" dirty="0">
                <a:ln w="6350">
                  <a:noFill/>
                </a:ln>
                <a:solidFill>
                  <a:schemeClr val="bg1">
                    <a:lumMod val="95000"/>
                  </a:schemeClr>
                </a:solidFill>
                <a:latin typeface="Impact" pitchFamily="34" charset="0"/>
                <a:ea typeface="微软雅黑" pitchFamily="34" charset="-122"/>
              </a:rPr>
              <a:t>Related Works</a:t>
            </a:r>
          </a:p>
          <a:p>
            <a:pPr algn="ctr">
              <a:lnSpc>
                <a:spcPct val="150000"/>
              </a:lnSpc>
            </a:pPr>
            <a:endParaRPr lang="en-US" altLang="zh-CN" sz="1000" dirty="0">
              <a:ln w="6350">
                <a:noFill/>
              </a:ln>
              <a:solidFill>
                <a:schemeClr val="bg1">
                  <a:lumMod val="95000"/>
                </a:schemeClr>
              </a:solidFill>
              <a:latin typeface="Impact" pitchFamily="34" charset="0"/>
              <a:ea typeface="微软雅黑" pitchFamily="34" charset="-122"/>
            </a:endParaRPr>
          </a:p>
          <a:p>
            <a:pPr algn="ctr">
              <a:lnSpc>
                <a:spcPct val="150000"/>
              </a:lnSpc>
            </a:pPr>
            <a:r>
              <a:rPr lang="en-US" altLang="zh-CN" sz="1000" dirty="0">
                <a:ln w="6350">
                  <a:noFill/>
                </a:ln>
                <a:solidFill>
                  <a:schemeClr val="bg1">
                    <a:lumMod val="95000"/>
                  </a:schemeClr>
                </a:solidFill>
                <a:latin typeface="Impact" pitchFamily="34" charset="0"/>
                <a:ea typeface="微软雅黑" pitchFamily="34" charset="-122"/>
              </a:rPr>
              <a:t>Main Techniques</a:t>
            </a:r>
          </a:p>
          <a:p>
            <a:pPr algn="ctr">
              <a:lnSpc>
                <a:spcPct val="150000"/>
              </a:lnSpc>
            </a:pPr>
            <a:endParaRPr lang="zh-CN" altLang="en-US" sz="1000" dirty="0">
              <a:ln w="6350">
                <a:noFill/>
              </a:ln>
              <a:solidFill>
                <a:schemeClr val="bg1">
                  <a:lumMod val="95000"/>
                </a:schemeClr>
              </a:solidFill>
              <a:latin typeface="Impact" pitchFamily="34" charset="0"/>
              <a:ea typeface="微软雅黑" pitchFamily="34" charset="-122"/>
            </a:endParaRPr>
          </a:p>
        </p:txBody>
      </p:sp>
      <p:sp>
        <p:nvSpPr>
          <p:cNvPr id="72" name="矩形 71"/>
          <p:cNvSpPr/>
          <p:nvPr/>
        </p:nvSpPr>
        <p:spPr>
          <a:xfrm>
            <a:off x="548434" y="3117112"/>
            <a:ext cx="1494320" cy="819904"/>
          </a:xfrm>
          <a:prstGeom prst="rect">
            <a:avLst/>
          </a:prstGeom>
        </p:spPr>
        <p:txBody>
          <a:bodyPr wrap="none">
            <a:spAutoFit/>
          </a:bodyPr>
          <a:lstStyle/>
          <a:p>
            <a:pPr algn="ctr">
              <a:lnSpc>
                <a:spcPct val="150000"/>
              </a:lnSpc>
            </a:pPr>
            <a:r>
              <a:rPr lang="en-US" altLang="zh-CN" sz="1100" dirty="0">
                <a:ln w="6350">
                  <a:noFill/>
                </a:ln>
                <a:solidFill>
                  <a:schemeClr val="bg1">
                    <a:lumMod val="95000"/>
                  </a:schemeClr>
                </a:solidFill>
                <a:latin typeface="Impact" pitchFamily="34" charset="0"/>
                <a:ea typeface="微软雅黑" pitchFamily="34" charset="-122"/>
              </a:rPr>
              <a:t>Background</a:t>
            </a:r>
          </a:p>
          <a:p>
            <a:pPr algn="ctr">
              <a:lnSpc>
                <a:spcPct val="150000"/>
              </a:lnSpc>
            </a:pPr>
            <a:r>
              <a:rPr lang="en-US" altLang="zh-CN" sz="1100" dirty="0">
                <a:ln w="6350">
                  <a:noFill/>
                </a:ln>
                <a:solidFill>
                  <a:schemeClr val="bg1">
                    <a:lumMod val="95000"/>
                  </a:schemeClr>
                </a:solidFill>
                <a:latin typeface="Impact" pitchFamily="34" charset="0"/>
                <a:ea typeface="微软雅黑" pitchFamily="34" charset="-122"/>
              </a:rPr>
              <a:t>Current Challenges</a:t>
            </a:r>
            <a:endParaRPr lang="zh-CN" altLang="en-US" sz="1100" dirty="0">
              <a:ln w="6350">
                <a:noFill/>
              </a:ln>
              <a:solidFill>
                <a:schemeClr val="bg1">
                  <a:lumMod val="95000"/>
                </a:schemeClr>
              </a:solidFill>
              <a:latin typeface="Impact" pitchFamily="34" charset="0"/>
              <a:ea typeface="微软雅黑" pitchFamily="34" charset="-122"/>
            </a:endParaRPr>
          </a:p>
          <a:p>
            <a:pPr algn="ctr">
              <a:lnSpc>
                <a:spcPct val="150000"/>
              </a:lnSpc>
            </a:pPr>
            <a:r>
              <a:rPr lang="en-GB" altLang="zh-CN" sz="1100" dirty="0">
                <a:ln w="6350">
                  <a:noFill/>
                </a:ln>
                <a:solidFill>
                  <a:schemeClr val="bg1">
                    <a:lumMod val="95000"/>
                  </a:schemeClr>
                </a:solidFill>
                <a:latin typeface="Impact" pitchFamily="34" charset="0"/>
                <a:ea typeface="微软雅黑" pitchFamily="34" charset="-122"/>
              </a:rPr>
              <a:t>Research Significance</a:t>
            </a:r>
            <a:endParaRPr lang="en-GB" altLang="zh-CN" sz="1000" dirty="0">
              <a:ln w="6350">
                <a:noFill/>
              </a:ln>
              <a:solidFill>
                <a:schemeClr val="bg1">
                  <a:lumMod val="95000"/>
                </a:schemeClr>
              </a:solidFill>
              <a:latin typeface="Impact" pitchFamily="34" charset="0"/>
              <a:ea typeface="微软雅黑" pitchFamily="34" charset="-122"/>
            </a:endParaRPr>
          </a:p>
        </p:txBody>
      </p:sp>
      <p:sp>
        <p:nvSpPr>
          <p:cNvPr id="73" name="矩形 72"/>
          <p:cNvSpPr/>
          <p:nvPr/>
        </p:nvSpPr>
        <p:spPr>
          <a:xfrm>
            <a:off x="7470288" y="3157743"/>
            <a:ext cx="851515" cy="753732"/>
          </a:xfrm>
          <a:prstGeom prst="rect">
            <a:avLst/>
          </a:prstGeom>
        </p:spPr>
        <p:txBody>
          <a:bodyPr wrap="none">
            <a:spAutoFit/>
          </a:bodyPr>
          <a:lstStyle/>
          <a:p>
            <a:pPr algn="ctr">
              <a:lnSpc>
                <a:spcPct val="150000"/>
              </a:lnSpc>
            </a:pPr>
            <a:r>
              <a:rPr lang="en-US" altLang="zh-CN" sz="1000" dirty="0">
                <a:ln w="6350">
                  <a:noFill/>
                </a:ln>
                <a:solidFill>
                  <a:schemeClr val="bg1">
                    <a:lumMod val="95000"/>
                  </a:schemeClr>
                </a:solidFill>
                <a:latin typeface="Impact" pitchFamily="34" charset="0"/>
                <a:ea typeface="微软雅黑" pitchFamily="34" charset="-122"/>
              </a:rPr>
              <a:t>Significance</a:t>
            </a:r>
          </a:p>
          <a:p>
            <a:pPr algn="ctr">
              <a:lnSpc>
                <a:spcPct val="150000"/>
              </a:lnSpc>
            </a:pPr>
            <a:endParaRPr lang="en-US" altLang="zh-CN" sz="1000" dirty="0">
              <a:ln w="6350">
                <a:noFill/>
              </a:ln>
              <a:solidFill>
                <a:schemeClr val="bg1">
                  <a:lumMod val="95000"/>
                </a:schemeClr>
              </a:solidFill>
              <a:latin typeface="Impact" pitchFamily="34" charset="0"/>
              <a:ea typeface="微软雅黑" pitchFamily="34" charset="-122"/>
            </a:endParaRPr>
          </a:p>
          <a:p>
            <a:pPr algn="ctr">
              <a:lnSpc>
                <a:spcPct val="150000"/>
              </a:lnSpc>
            </a:pPr>
            <a:r>
              <a:rPr lang="en-US" altLang="zh-CN" sz="1000" dirty="0">
                <a:ln w="6350">
                  <a:noFill/>
                </a:ln>
                <a:solidFill>
                  <a:schemeClr val="bg1">
                    <a:lumMod val="95000"/>
                  </a:schemeClr>
                </a:solidFill>
                <a:latin typeface="Impact" pitchFamily="34" charset="0"/>
                <a:ea typeface="微软雅黑" pitchFamily="34" charset="-122"/>
              </a:rPr>
              <a:t>Expectation</a:t>
            </a:r>
            <a:endParaRPr lang="zh-CN" altLang="en-US" sz="1000" dirty="0">
              <a:ln w="6350">
                <a:noFill/>
              </a:ln>
              <a:solidFill>
                <a:schemeClr val="bg1">
                  <a:lumMod val="95000"/>
                </a:schemeClr>
              </a:solidFill>
              <a:latin typeface="Impact" pitchFamily="34" charset="0"/>
              <a:ea typeface="微软雅黑" pitchFamily="34" charset="-122"/>
            </a:endParaRPr>
          </a:p>
        </p:txBody>
      </p:sp>
      <p:sp>
        <p:nvSpPr>
          <p:cNvPr id="74" name="矩形 73"/>
          <p:cNvSpPr/>
          <p:nvPr/>
        </p:nvSpPr>
        <p:spPr>
          <a:xfrm>
            <a:off x="5578006" y="3033211"/>
            <a:ext cx="1300356" cy="987706"/>
          </a:xfrm>
          <a:prstGeom prst="rect">
            <a:avLst/>
          </a:prstGeom>
        </p:spPr>
        <p:txBody>
          <a:bodyPr wrap="none">
            <a:spAutoFit/>
          </a:bodyPr>
          <a:lstStyle/>
          <a:p>
            <a:pPr algn="ctr">
              <a:lnSpc>
                <a:spcPct val="150000"/>
              </a:lnSpc>
            </a:pPr>
            <a:r>
              <a:rPr lang="en-US" altLang="zh-CN" sz="1000" dirty="0">
                <a:ln w="6350">
                  <a:noFill/>
                </a:ln>
                <a:solidFill>
                  <a:schemeClr val="bg1">
                    <a:lumMod val="95000"/>
                  </a:schemeClr>
                </a:solidFill>
                <a:latin typeface="Impact" pitchFamily="34" charset="0"/>
                <a:ea typeface="微软雅黑" pitchFamily="34" charset="-122"/>
              </a:rPr>
              <a:t>Patch Separation</a:t>
            </a:r>
          </a:p>
          <a:p>
            <a:pPr algn="ctr">
              <a:lnSpc>
                <a:spcPct val="150000"/>
              </a:lnSpc>
            </a:pPr>
            <a:r>
              <a:rPr lang="en-US" altLang="zh-CN" sz="1000" dirty="0">
                <a:ln w="6350">
                  <a:noFill/>
                </a:ln>
                <a:solidFill>
                  <a:schemeClr val="bg1">
                    <a:lumMod val="95000"/>
                  </a:schemeClr>
                </a:solidFill>
                <a:latin typeface="Impact" pitchFamily="34" charset="0"/>
                <a:ea typeface="微软雅黑" pitchFamily="34" charset="-122"/>
              </a:rPr>
              <a:t>Wireframe Extracting</a:t>
            </a:r>
          </a:p>
          <a:p>
            <a:pPr algn="ctr">
              <a:lnSpc>
                <a:spcPct val="150000"/>
              </a:lnSpc>
            </a:pPr>
            <a:r>
              <a:rPr lang="en-US" altLang="zh-CN" sz="1000" dirty="0">
                <a:ln w="6350">
                  <a:noFill/>
                </a:ln>
                <a:solidFill>
                  <a:schemeClr val="bg1">
                    <a:lumMod val="95000"/>
                  </a:schemeClr>
                </a:solidFill>
                <a:latin typeface="Impact" pitchFamily="34" charset="0"/>
                <a:ea typeface="微软雅黑" pitchFamily="34" charset="-122"/>
              </a:rPr>
              <a:t>Surface Creation</a:t>
            </a:r>
          </a:p>
          <a:p>
            <a:pPr algn="ctr">
              <a:lnSpc>
                <a:spcPct val="150000"/>
              </a:lnSpc>
            </a:pPr>
            <a:r>
              <a:rPr lang="en-US" altLang="zh-CN" sz="1000" dirty="0">
                <a:ln w="6350">
                  <a:noFill/>
                </a:ln>
                <a:solidFill>
                  <a:schemeClr val="bg1">
                    <a:lumMod val="95000"/>
                  </a:schemeClr>
                </a:solidFill>
                <a:latin typeface="Impact" pitchFamily="34" charset="0"/>
                <a:ea typeface="微软雅黑" pitchFamily="34" charset="-122"/>
              </a:rPr>
              <a:t>Skin Deformation</a:t>
            </a:r>
          </a:p>
        </p:txBody>
      </p:sp>
      <p:sp>
        <p:nvSpPr>
          <p:cNvPr id="75" name="矩形 74"/>
          <p:cNvSpPr/>
          <p:nvPr/>
        </p:nvSpPr>
        <p:spPr>
          <a:xfrm>
            <a:off x="2123728" y="2469964"/>
            <a:ext cx="1584176" cy="343272"/>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76" name="矩形 75"/>
          <p:cNvSpPr/>
          <p:nvPr/>
        </p:nvSpPr>
        <p:spPr>
          <a:xfrm>
            <a:off x="3779912" y="2469964"/>
            <a:ext cx="1584176" cy="343272"/>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77" name="矩形 76"/>
          <p:cNvSpPr/>
          <p:nvPr/>
        </p:nvSpPr>
        <p:spPr>
          <a:xfrm>
            <a:off x="5436096" y="2469964"/>
            <a:ext cx="1584176" cy="343272"/>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78" name="矩形 77"/>
          <p:cNvSpPr/>
          <p:nvPr/>
        </p:nvSpPr>
        <p:spPr>
          <a:xfrm>
            <a:off x="7092280" y="2469964"/>
            <a:ext cx="1584176" cy="343272"/>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79" name="矩形 78"/>
          <p:cNvSpPr/>
          <p:nvPr/>
        </p:nvSpPr>
        <p:spPr>
          <a:xfrm>
            <a:off x="474524" y="2469964"/>
            <a:ext cx="1584176" cy="343272"/>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80" name="矩形 79"/>
          <p:cNvSpPr/>
          <p:nvPr/>
        </p:nvSpPr>
        <p:spPr>
          <a:xfrm>
            <a:off x="4169487" y="2498947"/>
            <a:ext cx="805028" cy="276999"/>
          </a:xfrm>
          <a:prstGeom prst="rect">
            <a:avLst/>
          </a:prstGeom>
        </p:spPr>
        <p:txBody>
          <a:bodyPr wrap="none">
            <a:spAutoFit/>
          </a:bodyPr>
          <a:lstStyle/>
          <a:p>
            <a:pPr algn="ctr"/>
            <a:r>
              <a:rPr lang="en-US" altLang="zh-CN" sz="1200" dirty="0">
                <a:ln w="6350">
                  <a:noFill/>
                </a:ln>
                <a:solidFill>
                  <a:schemeClr val="bg1"/>
                </a:solidFill>
                <a:effectLst>
                  <a:outerShdw blurRad="50800" dist="38100" dir="2700000" algn="tl" rotWithShape="0">
                    <a:prstClr val="black">
                      <a:alpha val="30000"/>
                    </a:prstClr>
                  </a:outerShdw>
                </a:effectLst>
                <a:latin typeface="Impact" pitchFamily="34" charset="0"/>
                <a:ea typeface="微软雅黑" pitchFamily="34" charset="-122"/>
              </a:rPr>
              <a:t>Algorithm</a:t>
            </a:r>
            <a:endParaRPr lang="zh-CN" altLang="en-US" sz="1200" dirty="0">
              <a:ln w="6350">
                <a:noFill/>
              </a:ln>
              <a:solidFill>
                <a:schemeClr val="bg1"/>
              </a:solidFill>
              <a:effectLst>
                <a:outerShdw blurRad="50800" dist="38100" dir="2700000" algn="tl" rotWithShape="0">
                  <a:prstClr val="black">
                    <a:alpha val="30000"/>
                  </a:prstClr>
                </a:outerShdw>
              </a:effectLst>
              <a:latin typeface="Impact" pitchFamily="34" charset="0"/>
              <a:ea typeface="微软雅黑" pitchFamily="34" charset="-122"/>
            </a:endParaRPr>
          </a:p>
        </p:txBody>
      </p:sp>
      <p:sp>
        <p:nvSpPr>
          <p:cNvPr id="81" name="矩形 80"/>
          <p:cNvSpPr/>
          <p:nvPr/>
        </p:nvSpPr>
        <p:spPr>
          <a:xfrm>
            <a:off x="2278747" y="2498947"/>
            <a:ext cx="1281120" cy="276999"/>
          </a:xfrm>
          <a:prstGeom prst="rect">
            <a:avLst/>
          </a:prstGeom>
        </p:spPr>
        <p:txBody>
          <a:bodyPr wrap="none">
            <a:spAutoFit/>
          </a:bodyPr>
          <a:lstStyle/>
          <a:p>
            <a:pPr algn="ctr"/>
            <a:r>
              <a:rPr lang="en-US" altLang="zh-CN" sz="1200" dirty="0">
                <a:ln w="6350">
                  <a:noFill/>
                </a:ln>
                <a:solidFill>
                  <a:schemeClr val="bg1"/>
                </a:solidFill>
                <a:effectLst>
                  <a:outerShdw blurRad="50800" dist="38100" dir="2700000" algn="tl" rotWithShape="0">
                    <a:prstClr val="black">
                      <a:alpha val="30000"/>
                    </a:prstClr>
                  </a:outerShdw>
                </a:effectLst>
                <a:latin typeface="Impact" pitchFamily="34" charset="0"/>
                <a:ea typeface="微软雅黑" pitchFamily="34" charset="-122"/>
              </a:rPr>
              <a:t>Literature Review</a:t>
            </a:r>
            <a:endParaRPr lang="zh-CN" altLang="en-US" sz="1200" dirty="0">
              <a:ln w="6350">
                <a:noFill/>
              </a:ln>
              <a:solidFill>
                <a:schemeClr val="bg1"/>
              </a:solidFill>
              <a:effectLst>
                <a:outerShdw blurRad="50800" dist="38100" dir="2700000" algn="tl" rotWithShape="0">
                  <a:prstClr val="black">
                    <a:alpha val="30000"/>
                  </a:prstClr>
                </a:outerShdw>
              </a:effectLst>
              <a:latin typeface="Impact" pitchFamily="34" charset="0"/>
              <a:ea typeface="微软雅黑" pitchFamily="34" charset="-122"/>
            </a:endParaRPr>
          </a:p>
        </p:txBody>
      </p:sp>
      <p:sp>
        <p:nvSpPr>
          <p:cNvPr id="82" name="矩形 81"/>
          <p:cNvSpPr/>
          <p:nvPr/>
        </p:nvSpPr>
        <p:spPr>
          <a:xfrm>
            <a:off x="697527" y="2498947"/>
            <a:ext cx="1138170" cy="276999"/>
          </a:xfrm>
          <a:prstGeom prst="rect">
            <a:avLst/>
          </a:prstGeom>
        </p:spPr>
        <p:txBody>
          <a:bodyPr wrap="square">
            <a:spAutoFit/>
          </a:bodyPr>
          <a:lstStyle/>
          <a:p>
            <a:pPr algn="ctr"/>
            <a:r>
              <a:rPr lang="en-US" altLang="zh-CN" sz="1200" dirty="0">
                <a:ln w="6350">
                  <a:noFill/>
                </a:ln>
                <a:solidFill>
                  <a:schemeClr val="bg1"/>
                </a:solidFill>
                <a:effectLst>
                  <a:outerShdw blurRad="50800" dist="38100" dir="2700000" algn="tl" rotWithShape="0">
                    <a:prstClr val="black">
                      <a:alpha val="30000"/>
                    </a:prstClr>
                  </a:outerShdw>
                </a:effectLst>
                <a:latin typeface="Impact" pitchFamily="34" charset="0"/>
                <a:ea typeface="微软雅黑" pitchFamily="34" charset="-122"/>
              </a:rPr>
              <a:t>Introduction</a:t>
            </a:r>
            <a:endParaRPr lang="zh-CN" altLang="en-US" sz="1200" dirty="0">
              <a:ln w="6350">
                <a:noFill/>
              </a:ln>
              <a:solidFill>
                <a:schemeClr val="bg1"/>
              </a:solidFill>
              <a:effectLst>
                <a:outerShdw blurRad="50800" dist="38100" dir="2700000" algn="tl" rotWithShape="0">
                  <a:prstClr val="black">
                    <a:alpha val="30000"/>
                  </a:prstClr>
                </a:outerShdw>
              </a:effectLst>
              <a:latin typeface="Impact" pitchFamily="34" charset="0"/>
              <a:ea typeface="微软雅黑" pitchFamily="34" charset="-122"/>
            </a:endParaRPr>
          </a:p>
        </p:txBody>
      </p:sp>
      <p:sp>
        <p:nvSpPr>
          <p:cNvPr id="83" name="矩形 82"/>
          <p:cNvSpPr/>
          <p:nvPr/>
        </p:nvSpPr>
        <p:spPr>
          <a:xfrm>
            <a:off x="7434356" y="2498947"/>
            <a:ext cx="899606" cy="276999"/>
          </a:xfrm>
          <a:prstGeom prst="rect">
            <a:avLst/>
          </a:prstGeom>
        </p:spPr>
        <p:txBody>
          <a:bodyPr wrap="none">
            <a:spAutoFit/>
          </a:bodyPr>
          <a:lstStyle/>
          <a:p>
            <a:pPr algn="ctr"/>
            <a:r>
              <a:rPr lang="en-US" altLang="zh-CN" sz="1200" dirty="0">
                <a:ln w="6350">
                  <a:noFill/>
                </a:ln>
                <a:solidFill>
                  <a:schemeClr val="bg1"/>
                </a:solidFill>
                <a:effectLst>
                  <a:outerShdw blurRad="50800" dist="38100" dir="2700000" algn="tl" rotWithShape="0">
                    <a:prstClr val="black">
                      <a:alpha val="30000"/>
                    </a:prstClr>
                  </a:outerShdw>
                </a:effectLst>
                <a:latin typeface="Impact" pitchFamily="34" charset="0"/>
                <a:ea typeface="微软雅黑" pitchFamily="34" charset="-122"/>
              </a:rPr>
              <a:t>Conclusion</a:t>
            </a:r>
            <a:endParaRPr lang="zh-CN" altLang="en-US" sz="1200" dirty="0">
              <a:ln w="6350">
                <a:noFill/>
              </a:ln>
              <a:solidFill>
                <a:schemeClr val="bg1"/>
              </a:solidFill>
              <a:effectLst>
                <a:outerShdw blurRad="50800" dist="38100" dir="2700000" algn="tl" rotWithShape="0">
                  <a:prstClr val="black">
                    <a:alpha val="30000"/>
                  </a:prstClr>
                </a:outerShdw>
              </a:effectLst>
              <a:latin typeface="Impact" pitchFamily="34" charset="0"/>
              <a:ea typeface="微软雅黑" pitchFamily="34" charset="-122"/>
            </a:endParaRPr>
          </a:p>
        </p:txBody>
      </p:sp>
      <p:sp>
        <p:nvSpPr>
          <p:cNvPr id="84" name="矩形 83"/>
          <p:cNvSpPr/>
          <p:nvPr/>
        </p:nvSpPr>
        <p:spPr>
          <a:xfrm>
            <a:off x="5633385" y="2498947"/>
            <a:ext cx="1196161" cy="276999"/>
          </a:xfrm>
          <a:prstGeom prst="rect">
            <a:avLst/>
          </a:prstGeom>
        </p:spPr>
        <p:txBody>
          <a:bodyPr wrap="none">
            <a:spAutoFit/>
          </a:bodyPr>
          <a:lstStyle/>
          <a:p>
            <a:pPr algn="ctr"/>
            <a:r>
              <a:rPr lang="en-US" altLang="zh-CN" sz="1200" dirty="0">
                <a:ln w="6350">
                  <a:noFill/>
                </a:ln>
                <a:solidFill>
                  <a:schemeClr val="bg1"/>
                </a:solidFill>
                <a:effectLst>
                  <a:outerShdw blurRad="50800" dist="38100" dir="2700000" algn="tl" rotWithShape="0">
                    <a:prstClr val="black">
                      <a:alpha val="30000"/>
                    </a:prstClr>
                  </a:outerShdw>
                </a:effectLst>
                <a:latin typeface="Impact" pitchFamily="34" charset="0"/>
                <a:ea typeface="微软雅黑" pitchFamily="34" charset="-122"/>
              </a:rPr>
              <a:t>Implementation</a:t>
            </a:r>
            <a:endParaRPr lang="zh-CN" altLang="en-US" sz="1200" dirty="0">
              <a:ln w="6350">
                <a:noFill/>
              </a:ln>
              <a:solidFill>
                <a:schemeClr val="bg1"/>
              </a:solidFill>
              <a:effectLst>
                <a:outerShdw blurRad="50800" dist="38100" dir="2700000" algn="tl" rotWithShape="0">
                  <a:prstClr val="black">
                    <a:alpha val="30000"/>
                  </a:prstClr>
                </a:outerShdw>
              </a:effectLst>
              <a:latin typeface="Impact" pitchFamily="34" charset="0"/>
              <a:ea typeface="微软雅黑" pitchFamily="34" charset="-122"/>
            </a:endParaRPr>
          </a:p>
        </p:txBody>
      </p:sp>
      <p:sp>
        <p:nvSpPr>
          <p:cNvPr id="85" name="Freeform 9"/>
          <p:cNvSpPr>
            <a:spLocks noEditPoints="1"/>
          </p:cNvSpPr>
          <p:nvPr/>
        </p:nvSpPr>
        <p:spPr bwMode="auto">
          <a:xfrm>
            <a:off x="7705804" y="1971675"/>
            <a:ext cx="380484" cy="247914"/>
          </a:xfrm>
          <a:custGeom>
            <a:avLst/>
            <a:gdLst>
              <a:gd name="T0" fmla="*/ 58 w 215"/>
              <a:gd name="T1" fmla="*/ 83 h 140"/>
              <a:gd name="T2" fmla="*/ 58 w 215"/>
              <a:gd name="T3" fmla="*/ 91 h 140"/>
              <a:gd name="T4" fmla="*/ 161 w 215"/>
              <a:gd name="T5" fmla="*/ 87 h 140"/>
              <a:gd name="T6" fmla="*/ 58 w 215"/>
              <a:gd name="T7" fmla="*/ 73 h 140"/>
              <a:gd name="T8" fmla="*/ 98 w 215"/>
              <a:gd name="T9" fmla="*/ 73 h 140"/>
              <a:gd name="T10" fmla="*/ 102 w 215"/>
              <a:gd name="T11" fmla="*/ 34 h 140"/>
              <a:gd name="T12" fmla="*/ 58 w 215"/>
              <a:gd name="T13" fmla="*/ 30 h 140"/>
              <a:gd name="T14" fmla="*/ 54 w 215"/>
              <a:gd name="T15" fmla="*/ 69 h 140"/>
              <a:gd name="T16" fmla="*/ 63 w 215"/>
              <a:gd name="T17" fmla="*/ 38 h 140"/>
              <a:gd name="T18" fmla="*/ 94 w 215"/>
              <a:gd name="T19" fmla="*/ 38 h 140"/>
              <a:gd name="T20" fmla="*/ 63 w 215"/>
              <a:gd name="T21" fmla="*/ 65 h 140"/>
              <a:gd name="T22" fmla="*/ 27 w 215"/>
              <a:gd name="T23" fmla="*/ 121 h 140"/>
              <a:gd name="T24" fmla="*/ 189 w 215"/>
              <a:gd name="T25" fmla="*/ 121 h 140"/>
              <a:gd name="T26" fmla="*/ 196 w 215"/>
              <a:gd name="T27" fmla="*/ 7 h 140"/>
              <a:gd name="T28" fmla="*/ 27 w 215"/>
              <a:gd name="T29" fmla="*/ 0 h 140"/>
              <a:gd name="T30" fmla="*/ 20 w 215"/>
              <a:gd name="T31" fmla="*/ 114 h 140"/>
              <a:gd name="T32" fmla="*/ 33 w 215"/>
              <a:gd name="T33" fmla="*/ 13 h 140"/>
              <a:gd name="T34" fmla="*/ 182 w 215"/>
              <a:gd name="T35" fmla="*/ 13 h 140"/>
              <a:gd name="T36" fmla="*/ 33 w 215"/>
              <a:gd name="T37" fmla="*/ 107 h 140"/>
              <a:gd name="T38" fmla="*/ 157 w 215"/>
              <a:gd name="T39" fmla="*/ 48 h 140"/>
              <a:gd name="T40" fmla="*/ 111 w 215"/>
              <a:gd name="T41" fmla="*/ 48 h 140"/>
              <a:gd name="T42" fmla="*/ 111 w 215"/>
              <a:gd name="T43" fmla="*/ 56 h 140"/>
              <a:gd name="T44" fmla="*/ 161 w 215"/>
              <a:gd name="T45" fmla="*/ 52 h 140"/>
              <a:gd name="T46" fmla="*/ 157 w 215"/>
              <a:gd name="T47" fmla="*/ 65 h 140"/>
              <a:gd name="T48" fmla="*/ 111 w 215"/>
              <a:gd name="T49" fmla="*/ 65 h 140"/>
              <a:gd name="T50" fmla="*/ 111 w 215"/>
              <a:gd name="T51" fmla="*/ 73 h 140"/>
              <a:gd name="T52" fmla="*/ 161 w 215"/>
              <a:gd name="T53" fmla="*/ 69 h 140"/>
              <a:gd name="T54" fmla="*/ 157 w 215"/>
              <a:gd name="T55" fmla="*/ 30 h 140"/>
              <a:gd name="T56" fmla="*/ 111 w 215"/>
              <a:gd name="T57" fmla="*/ 30 h 140"/>
              <a:gd name="T58" fmla="*/ 111 w 215"/>
              <a:gd name="T59" fmla="*/ 38 h 140"/>
              <a:gd name="T60" fmla="*/ 161 w 215"/>
              <a:gd name="T61" fmla="*/ 34 h 140"/>
              <a:gd name="T62" fmla="*/ 209 w 215"/>
              <a:gd name="T63" fmla="*/ 127 h 140"/>
              <a:gd name="T64" fmla="*/ 7 w 215"/>
              <a:gd name="T65" fmla="*/ 127 h 140"/>
              <a:gd name="T66" fmla="*/ 7 w 215"/>
              <a:gd name="T67" fmla="*/ 140 h 140"/>
              <a:gd name="T68" fmla="*/ 215 w 215"/>
              <a:gd name="T69" fmla="*/ 134 h 14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215" h="140">
                <a:moveTo>
                  <a:pt x="157" y="83"/>
                </a:moveTo>
                <a:cubicBezTo>
                  <a:pt x="58" y="83"/>
                  <a:pt x="58" y="83"/>
                  <a:pt x="58" y="83"/>
                </a:cubicBezTo>
                <a:cubicBezTo>
                  <a:pt x="56" y="83"/>
                  <a:pt x="54" y="84"/>
                  <a:pt x="54" y="87"/>
                </a:cubicBezTo>
                <a:cubicBezTo>
                  <a:pt x="54" y="89"/>
                  <a:pt x="56" y="91"/>
                  <a:pt x="58" y="91"/>
                </a:cubicBezTo>
                <a:cubicBezTo>
                  <a:pt x="157" y="91"/>
                  <a:pt x="157" y="91"/>
                  <a:pt x="157" y="91"/>
                </a:cubicBezTo>
                <a:cubicBezTo>
                  <a:pt x="159" y="91"/>
                  <a:pt x="161" y="89"/>
                  <a:pt x="161" y="87"/>
                </a:cubicBezTo>
                <a:cubicBezTo>
                  <a:pt x="161" y="84"/>
                  <a:pt x="159" y="83"/>
                  <a:pt x="157" y="83"/>
                </a:cubicBezTo>
                <a:close/>
                <a:moveTo>
                  <a:pt x="58" y="73"/>
                </a:moveTo>
                <a:cubicBezTo>
                  <a:pt x="58" y="73"/>
                  <a:pt x="58" y="73"/>
                  <a:pt x="58" y="73"/>
                </a:cubicBezTo>
                <a:cubicBezTo>
                  <a:pt x="98" y="73"/>
                  <a:pt x="98" y="73"/>
                  <a:pt x="98" y="73"/>
                </a:cubicBezTo>
                <a:cubicBezTo>
                  <a:pt x="100" y="73"/>
                  <a:pt x="102" y="71"/>
                  <a:pt x="102" y="69"/>
                </a:cubicBezTo>
                <a:cubicBezTo>
                  <a:pt x="102" y="34"/>
                  <a:pt x="102" y="34"/>
                  <a:pt x="102" y="34"/>
                </a:cubicBezTo>
                <a:cubicBezTo>
                  <a:pt x="102" y="32"/>
                  <a:pt x="100" y="30"/>
                  <a:pt x="98" y="30"/>
                </a:cubicBezTo>
                <a:cubicBezTo>
                  <a:pt x="58" y="30"/>
                  <a:pt x="58" y="30"/>
                  <a:pt x="58" y="30"/>
                </a:cubicBezTo>
                <a:cubicBezTo>
                  <a:pt x="56" y="30"/>
                  <a:pt x="54" y="32"/>
                  <a:pt x="54" y="34"/>
                </a:cubicBezTo>
                <a:cubicBezTo>
                  <a:pt x="54" y="69"/>
                  <a:pt x="54" y="69"/>
                  <a:pt x="54" y="69"/>
                </a:cubicBezTo>
                <a:cubicBezTo>
                  <a:pt x="54" y="71"/>
                  <a:pt x="56" y="73"/>
                  <a:pt x="58" y="73"/>
                </a:cubicBezTo>
                <a:close/>
                <a:moveTo>
                  <a:pt x="63" y="38"/>
                </a:moveTo>
                <a:cubicBezTo>
                  <a:pt x="63" y="38"/>
                  <a:pt x="63" y="38"/>
                  <a:pt x="63" y="38"/>
                </a:cubicBezTo>
                <a:cubicBezTo>
                  <a:pt x="94" y="38"/>
                  <a:pt x="94" y="38"/>
                  <a:pt x="94" y="38"/>
                </a:cubicBezTo>
                <a:cubicBezTo>
                  <a:pt x="94" y="65"/>
                  <a:pt x="94" y="65"/>
                  <a:pt x="94" y="65"/>
                </a:cubicBezTo>
                <a:cubicBezTo>
                  <a:pt x="63" y="65"/>
                  <a:pt x="63" y="65"/>
                  <a:pt x="63" y="65"/>
                </a:cubicBezTo>
                <a:cubicBezTo>
                  <a:pt x="63" y="38"/>
                  <a:pt x="63" y="38"/>
                  <a:pt x="63" y="38"/>
                </a:cubicBezTo>
                <a:close/>
                <a:moveTo>
                  <a:pt x="27" y="121"/>
                </a:moveTo>
                <a:cubicBezTo>
                  <a:pt x="27" y="121"/>
                  <a:pt x="27" y="121"/>
                  <a:pt x="27" y="121"/>
                </a:cubicBezTo>
                <a:cubicBezTo>
                  <a:pt x="189" y="121"/>
                  <a:pt x="189" y="121"/>
                  <a:pt x="189" y="121"/>
                </a:cubicBezTo>
                <a:cubicBezTo>
                  <a:pt x="193" y="121"/>
                  <a:pt x="196" y="118"/>
                  <a:pt x="196" y="114"/>
                </a:cubicBezTo>
                <a:cubicBezTo>
                  <a:pt x="196" y="7"/>
                  <a:pt x="196" y="7"/>
                  <a:pt x="196" y="7"/>
                </a:cubicBezTo>
                <a:cubicBezTo>
                  <a:pt x="196" y="3"/>
                  <a:pt x="193" y="0"/>
                  <a:pt x="189" y="0"/>
                </a:cubicBezTo>
                <a:cubicBezTo>
                  <a:pt x="27" y="0"/>
                  <a:pt x="27" y="0"/>
                  <a:pt x="27" y="0"/>
                </a:cubicBezTo>
                <a:cubicBezTo>
                  <a:pt x="23" y="0"/>
                  <a:pt x="20" y="3"/>
                  <a:pt x="20" y="7"/>
                </a:cubicBezTo>
                <a:cubicBezTo>
                  <a:pt x="20" y="114"/>
                  <a:pt x="20" y="114"/>
                  <a:pt x="20" y="114"/>
                </a:cubicBezTo>
                <a:cubicBezTo>
                  <a:pt x="20" y="118"/>
                  <a:pt x="23" y="121"/>
                  <a:pt x="27" y="121"/>
                </a:cubicBezTo>
                <a:close/>
                <a:moveTo>
                  <a:pt x="33" y="13"/>
                </a:moveTo>
                <a:cubicBezTo>
                  <a:pt x="33" y="13"/>
                  <a:pt x="33" y="13"/>
                  <a:pt x="33" y="13"/>
                </a:cubicBezTo>
                <a:cubicBezTo>
                  <a:pt x="182" y="13"/>
                  <a:pt x="182" y="13"/>
                  <a:pt x="182" y="13"/>
                </a:cubicBezTo>
                <a:cubicBezTo>
                  <a:pt x="182" y="107"/>
                  <a:pt x="182" y="107"/>
                  <a:pt x="182" y="107"/>
                </a:cubicBezTo>
                <a:cubicBezTo>
                  <a:pt x="33" y="107"/>
                  <a:pt x="33" y="107"/>
                  <a:pt x="33" y="107"/>
                </a:cubicBezTo>
                <a:cubicBezTo>
                  <a:pt x="33" y="13"/>
                  <a:pt x="33" y="13"/>
                  <a:pt x="33" y="13"/>
                </a:cubicBezTo>
                <a:close/>
                <a:moveTo>
                  <a:pt x="157" y="48"/>
                </a:moveTo>
                <a:cubicBezTo>
                  <a:pt x="157" y="48"/>
                  <a:pt x="157" y="48"/>
                  <a:pt x="157" y="48"/>
                </a:cubicBezTo>
                <a:cubicBezTo>
                  <a:pt x="111" y="48"/>
                  <a:pt x="111" y="48"/>
                  <a:pt x="111" y="48"/>
                </a:cubicBezTo>
                <a:cubicBezTo>
                  <a:pt x="108" y="48"/>
                  <a:pt x="107" y="49"/>
                  <a:pt x="107" y="52"/>
                </a:cubicBezTo>
                <a:cubicBezTo>
                  <a:pt x="107" y="54"/>
                  <a:pt x="108" y="56"/>
                  <a:pt x="111" y="56"/>
                </a:cubicBezTo>
                <a:cubicBezTo>
                  <a:pt x="157" y="56"/>
                  <a:pt x="157" y="56"/>
                  <a:pt x="157" y="56"/>
                </a:cubicBezTo>
                <a:cubicBezTo>
                  <a:pt x="159" y="56"/>
                  <a:pt x="161" y="54"/>
                  <a:pt x="161" y="52"/>
                </a:cubicBezTo>
                <a:cubicBezTo>
                  <a:pt x="161" y="49"/>
                  <a:pt x="159" y="48"/>
                  <a:pt x="157" y="48"/>
                </a:cubicBezTo>
                <a:close/>
                <a:moveTo>
                  <a:pt x="157" y="65"/>
                </a:moveTo>
                <a:cubicBezTo>
                  <a:pt x="157" y="65"/>
                  <a:pt x="157" y="65"/>
                  <a:pt x="157" y="65"/>
                </a:cubicBezTo>
                <a:cubicBezTo>
                  <a:pt x="111" y="65"/>
                  <a:pt x="111" y="65"/>
                  <a:pt x="111" y="65"/>
                </a:cubicBezTo>
                <a:cubicBezTo>
                  <a:pt x="108" y="65"/>
                  <a:pt x="107" y="67"/>
                  <a:pt x="107" y="69"/>
                </a:cubicBezTo>
                <a:cubicBezTo>
                  <a:pt x="107" y="71"/>
                  <a:pt x="108" y="73"/>
                  <a:pt x="111" y="73"/>
                </a:cubicBezTo>
                <a:cubicBezTo>
                  <a:pt x="157" y="73"/>
                  <a:pt x="157" y="73"/>
                  <a:pt x="157" y="73"/>
                </a:cubicBezTo>
                <a:cubicBezTo>
                  <a:pt x="159" y="73"/>
                  <a:pt x="161" y="71"/>
                  <a:pt x="161" y="69"/>
                </a:cubicBezTo>
                <a:cubicBezTo>
                  <a:pt x="161" y="67"/>
                  <a:pt x="159" y="65"/>
                  <a:pt x="157" y="65"/>
                </a:cubicBezTo>
                <a:close/>
                <a:moveTo>
                  <a:pt x="157" y="30"/>
                </a:moveTo>
                <a:cubicBezTo>
                  <a:pt x="157" y="30"/>
                  <a:pt x="157" y="30"/>
                  <a:pt x="157" y="30"/>
                </a:cubicBezTo>
                <a:cubicBezTo>
                  <a:pt x="111" y="30"/>
                  <a:pt x="111" y="30"/>
                  <a:pt x="111" y="30"/>
                </a:cubicBezTo>
                <a:cubicBezTo>
                  <a:pt x="108" y="30"/>
                  <a:pt x="107" y="32"/>
                  <a:pt x="107" y="34"/>
                </a:cubicBezTo>
                <a:cubicBezTo>
                  <a:pt x="107" y="37"/>
                  <a:pt x="108" y="38"/>
                  <a:pt x="111" y="38"/>
                </a:cubicBezTo>
                <a:cubicBezTo>
                  <a:pt x="157" y="38"/>
                  <a:pt x="157" y="38"/>
                  <a:pt x="157" y="38"/>
                </a:cubicBezTo>
                <a:cubicBezTo>
                  <a:pt x="159" y="38"/>
                  <a:pt x="161" y="37"/>
                  <a:pt x="161" y="34"/>
                </a:cubicBezTo>
                <a:cubicBezTo>
                  <a:pt x="161" y="32"/>
                  <a:pt x="159" y="30"/>
                  <a:pt x="157" y="30"/>
                </a:cubicBezTo>
                <a:close/>
                <a:moveTo>
                  <a:pt x="209" y="127"/>
                </a:moveTo>
                <a:cubicBezTo>
                  <a:pt x="209" y="127"/>
                  <a:pt x="209" y="127"/>
                  <a:pt x="209" y="127"/>
                </a:cubicBezTo>
                <a:cubicBezTo>
                  <a:pt x="7" y="127"/>
                  <a:pt x="7" y="127"/>
                  <a:pt x="7" y="127"/>
                </a:cubicBezTo>
                <a:cubicBezTo>
                  <a:pt x="3" y="127"/>
                  <a:pt x="0" y="130"/>
                  <a:pt x="0" y="134"/>
                </a:cubicBezTo>
                <a:cubicBezTo>
                  <a:pt x="0" y="137"/>
                  <a:pt x="3" y="140"/>
                  <a:pt x="7" y="140"/>
                </a:cubicBezTo>
                <a:cubicBezTo>
                  <a:pt x="209" y="140"/>
                  <a:pt x="209" y="140"/>
                  <a:pt x="209" y="140"/>
                </a:cubicBezTo>
                <a:cubicBezTo>
                  <a:pt x="212" y="140"/>
                  <a:pt x="215" y="137"/>
                  <a:pt x="215" y="134"/>
                </a:cubicBezTo>
                <a:cubicBezTo>
                  <a:pt x="215" y="130"/>
                  <a:pt x="212" y="127"/>
                  <a:pt x="209" y="127"/>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7" name="Freeform 11"/>
          <p:cNvSpPr>
            <a:spLocks noEditPoints="1"/>
          </p:cNvSpPr>
          <p:nvPr/>
        </p:nvSpPr>
        <p:spPr bwMode="auto">
          <a:xfrm>
            <a:off x="6108428" y="1938300"/>
            <a:ext cx="246418" cy="313076"/>
          </a:xfrm>
          <a:custGeom>
            <a:avLst/>
            <a:gdLst>
              <a:gd name="T0" fmla="*/ 104 w 139"/>
              <a:gd name="T1" fmla="*/ 99 h 177"/>
              <a:gd name="T2" fmla="*/ 91 w 139"/>
              <a:gd name="T3" fmla="*/ 160 h 177"/>
              <a:gd name="T4" fmla="*/ 133 w 139"/>
              <a:gd name="T5" fmla="*/ 164 h 177"/>
              <a:gd name="T6" fmla="*/ 133 w 139"/>
              <a:gd name="T7" fmla="*/ 177 h 177"/>
              <a:gd name="T8" fmla="*/ 0 w 139"/>
              <a:gd name="T9" fmla="*/ 170 h 177"/>
              <a:gd name="T10" fmla="*/ 51 w 139"/>
              <a:gd name="T11" fmla="*/ 164 h 177"/>
              <a:gd name="T12" fmla="*/ 81 w 139"/>
              <a:gd name="T13" fmla="*/ 151 h 177"/>
              <a:gd name="T14" fmla="*/ 10 w 139"/>
              <a:gd name="T15" fmla="*/ 147 h 177"/>
              <a:gd name="T16" fmla="*/ 10 w 139"/>
              <a:gd name="T17" fmla="*/ 139 h 177"/>
              <a:gd name="T18" fmla="*/ 94 w 139"/>
              <a:gd name="T19" fmla="*/ 120 h 177"/>
              <a:gd name="T20" fmla="*/ 84 w 139"/>
              <a:gd name="T21" fmla="*/ 92 h 177"/>
              <a:gd name="T22" fmla="*/ 69 w 139"/>
              <a:gd name="T23" fmla="*/ 94 h 177"/>
              <a:gd name="T24" fmla="*/ 53 w 139"/>
              <a:gd name="T25" fmla="*/ 113 h 177"/>
              <a:gd name="T26" fmla="*/ 46 w 139"/>
              <a:gd name="T27" fmla="*/ 117 h 177"/>
              <a:gd name="T28" fmla="*/ 24 w 139"/>
              <a:gd name="T29" fmla="*/ 109 h 177"/>
              <a:gd name="T30" fmla="*/ 26 w 139"/>
              <a:gd name="T31" fmla="*/ 97 h 177"/>
              <a:gd name="T32" fmla="*/ 21 w 139"/>
              <a:gd name="T33" fmla="*/ 89 h 177"/>
              <a:gd name="T34" fmla="*/ 63 w 139"/>
              <a:gd name="T35" fmla="*/ 24 h 177"/>
              <a:gd name="T36" fmla="*/ 67 w 139"/>
              <a:gd name="T37" fmla="*/ 26 h 177"/>
              <a:gd name="T38" fmla="*/ 69 w 139"/>
              <a:gd name="T39" fmla="*/ 14 h 177"/>
              <a:gd name="T40" fmla="*/ 76 w 139"/>
              <a:gd name="T41" fmla="*/ 2 h 177"/>
              <a:gd name="T42" fmla="*/ 109 w 139"/>
              <a:gd name="T43" fmla="*/ 29 h 177"/>
              <a:gd name="T44" fmla="*/ 96 w 139"/>
              <a:gd name="T45" fmla="*/ 30 h 177"/>
              <a:gd name="T46" fmla="*/ 94 w 139"/>
              <a:gd name="T47" fmla="*/ 42 h 177"/>
              <a:gd name="T48" fmla="*/ 87 w 139"/>
              <a:gd name="T49" fmla="*/ 63 h 177"/>
              <a:gd name="T50" fmla="*/ 92 w 139"/>
              <a:gd name="T51" fmla="*/ 81 h 177"/>
              <a:gd name="T52" fmla="*/ 89 w 139"/>
              <a:gd name="T53" fmla="*/ 26 h 177"/>
              <a:gd name="T54" fmla="*/ 74 w 139"/>
              <a:gd name="T55" fmla="*/ 30 h 177"/>
              <a:gd name="T56" fmla="*/ 89 w 139"/>
              <a:gd name="T57" fmla="*/ 26 h 177"/>
              <a:gd name="T58" fmla="*/ 80 w 139"/>
              <a:gd name="T59" fmla="*/ 59 h 177"/>
              <a:gd name="T60" fmla="*/ 62 w 139"/>
              <a:gd name="T61" fmla="*/ 33 h 177"/>
              <a:gd name="T62" fmla="*/ 54 w 139"/>
              <a:gd name="T63" fmla="*/ 104 h 177"/>
              <a:gd name="T64" fmla="*/ 56 w 139"/>
              <a:gd name="T65" fmla="*/ 76 h 177"/>
              <a:gd name="T66" fmla="*/ 62 w 139"/>
              <a:gd name="T67" fmla="*/ 63 h 177"/>
              <a:gd name="T68" fmla="*/ 82 w 139"/>
              <a:gd name="T69" fmla="*/ 69 h 177"/>
              <a:gd name="T70" fmla="*/ 67 w 139"/>
              <a:gd name="T71" fmla="*/ 69 h 177"/>
              <a:gd name="T72" fmla="*/ 67 w 139"/>
              <a:gd name="T73" fmla="*/ 69 h 177"/>
              <a:gd name="T74" fmla="*/ 75 w 139"/>
              <a:gd name="T75" fmla="*/ 86 h 177"/>
              <a:gd name="T76" fmla="*/ 82 w 139"/>
              <a:gd name="T77" fmla="*/ 83 h 177"/>
              <a:gd name="T78" fmla="*/ 82 w 139"/>
              <a:gd name="T79" fmla="*/ 69 h 177"/>
              <a:gd name="T80" fmla="*/ 33 w 139"/>
              <a:gd name="T81" fmla="*/ 101 h 177"/>
              <a:gd name="T82" fmla="*/ 31 w 139"/>
              <a:gd name="T83" fmla="*/ 104 h 177"/>
              <a:gd name="T84" fmla="*/ 42 w 139"/>
              <a:gd name="T85" fmla="*/ 106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39" h="177">
                <a:moveTo>
                  <a:pt x="92" y="81"/>
                </a:moveTo>
                <a:cubicBezTo>
                  <a:pt x="97" y="87"/>
                  <a:pt x="101" y="92"/>
                  <a:pt x="104" y="99"/>
                </a:cubicBezTo>
                <a:cubicBezTo>
                  <a:pt x="106" y="106"/>
                  <a:pt x="108" y="113"/>
                  <a:pt x="108" y="120"/>
                </a:cubicBezTo>
                <a:cubicBezTo>
                  <a:pt x="108" y="136"/>
                  <a:pt x="101" y="150"/>
                  <a:pt x="91" y="160"/>
                </a:cubicBezTo>
                <a:cubicBezTo>
                  <a:pt x="90" y="162"/>
                  <a:pt x="89" y="163"/>
                  <a:pt x="88" y="164"/>
                </a:cubicBezTo>
                <a:cubicBezTo>
                  <a:pt x="133" y="164"/>
                  <a:pt x="133" y="164"/>
                  <a:pt x="133" y="164"/>
                </a:cubicBezTo>
                <a:cubicBezTo>
                  <a:pt x="136" y="164"/>
                  <a:pt x="139" y="167"/>
                  <a:pt x="139" y="170"/>
                </a:cubicBezTo>
                <a:cubicBezTo>
                  <a:pt x="139" y="174"/>
                  <a:pt x="136" y="177"/>
                  <a:pt x="133" y="177"/>
                </a:cubicBezTo>
                <a:cubicBezTo>
                  <a:pt x="91" y="177"/>
                  <a:pt x="49" y="177"/>
                  <a:pt x="7" y="177"/>
                </a:cubicBezTo>
                <a:cubicBezTo>
                  <a:pt x="3" y="177"/>
                  <a:pt x="0" y="174"/>
                  <a:pt x="0" y="170"/>
                </a:cubicBezTo>
                <a:cubicBezTo>
                  <a:pt x="0" y="167"/>
                  <a:pt x="3" y="164"/>
                  <a:pt x="7" y="164"/>
                </a:cubicBezTo>
                <a:cubicBezTo>
                  <a:pt x="51" y="164"/>
                  <a:pt x="51" y="164"/>
                  <a:pt x="51" y="164"/>
                </a:cubicBezTo>
                <a:cubicBezTo>
                  <a:pt x="51" y="164"/>
                  <a:pt x="51" y="164"/>
                  <a:pt x="51" y="164"/>
                </a:cubicBezTo>
                <a:cubicBezTo>
                  <a:pt x="63" y="164"/>
                  <a:pt x="74" y="159"/>
                  <a:pt x="81" y="151"/>
                </a:cubicBezTo>
                <a:cubicBezTo>
                  <a:pt x="83" y="150"/>
                  <a:pt x="84" y="148"/>
                  <a:pt x="85" y="147"/>
                </a:cubicBezTo>
                <a:cubicBezTo>
                  <a:pt x="10" y="147"/>
                  <a:pt x="10" y="147"/>
                  <a:pt x="10" y="147"/>
                </a:cubicBezTo>
                <a:cubicBezTo>
                  <a:pt x="8" y="147"/>
                  <a:pt x="6" y="145"/>
                  <a:pt x="6" y="143"/>
                </a:cubicBezTo>
                <a:cubicBezTo>
                  <a:pt x="6" y="141"/>
                  <a:pt x="8" y="139"/>
                  <a:pt x="10" y="139"/>
                </a:cubicBezTo>
                <a:cubicBezTo>
                  <a:pt x="90" y="139"/>
                  <a:pt x="90" y="139"/>
                  <a:pt x="90" y="139"/>
                </a:cubicBezTo>
                <a:cubicBezTo>
                  <a:pt x="93" y="133"/>
                  <a:pt x="94" y="127"/>
                  <a:pt x="94" y="120"/>
                </a:cubicBezTo>
                <a:cubicBezTo>
                  <a:pt x="94" y="114"/>
                  <a:pt x="93" y="109"/>
                  <a:pt x="91" y="104"/>
                </a:cubicBezTo>
                <a:cubicBezTo>
                  <a:pt x="89" y="100"/>
                  <a:pt x="87" y="96"/>
                  <a:pt x="84" y="92"/>
                </a:cubicBezTo>
                <a:cubicBezTo>
                  <a:pt x="81" y="94"/>
                  <a:pt x="78" y="94"/>
                  <a:pt x="75" y="94"/>
                </a:cubicBezTo>
                <a:cubicBezTo>
                  <a:pt x="73" y="94"/>
                  <a:pt x="71" y="94"/>
                  <a:pt x="69" y="94"/>
                </a:cubicBezTo>
                <a:cubicBezTo>
                  <a:pt x="59" y="111"/>
                  <a:pt x="59" y="111"/>
                  <a:pt x="59" y="111"/>
                </a:cubicBezTo>
                <a:cubicBezTo>
                  <a:pt x="58" y="113"/>
                  <a:pt x="55" y="114"/>
                  <a:pt x="53" y="113"/>
                </a:cubicBezTo>
                <a:cubicBezTo>
                  <a:pt x="50" y="111"/>
                  <a:pt x="50" y="111"/>
                  <a:pt x="50" y="111"/>
                </a:cubicBezTo>
                <a:cubicBezTo>
                  <a:pt x="46" y="117"/>
                  <a:pt x="46" y="117"/>
                  <a:pt x="46" y="117"/>
                </a:cubicBezTo>
                <a:cubicBezTo>
                  <a:pt x="45" y="119"/>
                  <a:pt x="42" y="119"/>
                  <a:pt x="40" y="118"/>
                </a:cubicBezTo>
                <a:cubicBezTo>
                  <a:pt x="24" y="109"/>
                  <a:pt x="24" y="109"/>
                  <a:pt x="24" y="109"/>
                </a:cubicBezTo>
                <a:cubicBezTo>
                  <a:pt x="22" y="108"/>
                  <a:pt x="21" y="105"/>
                  <a:pt x="22" y="103"/>
                </a:cubicBezTo>
                <a:cubicBezTo>
                  <a:pt x="26" y="97"/>
                  <a:pt x="26" y="97"/>
                  <a:pt x="26" y="97"/>
                </a:cubicBezTo>
                <a:cubicBezTo>
                  <a:pt x="22" y="95"/>
                  <a:pt x="22" y="95"/>
                  <a:pt x="22" y="95"/>
                </a:cubicBezTo>
                <a:cubicBezTo>
                  <a:pt x="20" y="94"/>
                  <a:pt x="20" y="91"/>
                  <a:pt x="21" y="89"/>
                </a:cubicBezTo>
                <a:cubicBezTo>
                  <a:pt x="57" y="26"/>
                  <a:pt x="57" y="26"/>
                  <a:pt x="57" y="26"/>
                </a:cubicBezTo>
                <a:cubicBezTo>
                  <a:pt x="58" y="24"/>
                  <a:pt x="61" y="23"/>
                  <a:pt x="63" y="24"/>
                </a:cubicBezTo>
                <a:cubicBezTo>
                  <a:pt x="63" y="24"/>
                  <a:pt x="63" y="24"/>
                  <a:pt x="63" y="24"/>
                </a:cubicBezTo>
                <a:cubicBezTo>
                  <a:pt x="67" y="26"/>
                  <a:pt x="67" y="26"/>
                  <a:pt x="67" y="26"/>
                </a:cubicBezTo>
                <a:cubicBezTo>
                  <a:pt x="73" y="16"/>
                  <a:pt x="73" y="16"/>
                  <a:pt x="73" y="16"/>
                </a:cubicBezTo>
                <a:cubicBezTo>
                  <a:pt x="69" y="14"/>
                  <a:pt x="69" y="14"/>
                  <a:pt x="69" y="14"/>
                </a:cubicBezTo>
                <a:cubicBezTo>
                  <a:pt x="66" y="12"/>
                  <a:pt x="65" y="8"/>
                  <a:pt x="66" y="5"/>
                </a:cubicBezTo>
                <a:cubicBezTo>
                  <a:pt x="68" y="1"/>
                  <a:pt x="72" y="0"/>
                  <a:pt x="76" y="2"/>
                </a:cubicBezTo>
                <a:cubicBezTo>
                  <a:pt x="86" y="8"/>
                  <a:pt x="96" y="14"/>
                  <a:pt x="107" y="20"/>
                </a:cubicBezTo>
                <a:cubicBezTo>
                  <a:pt x="110" y="22"/>
                  <a:pt x="111" y="26"/>
                  <a:pt x="109" y="29"/>
                </a:cubicBezTo>
                <a:cubicBezTo>
                  <a:pt x="107" y="33"/>
                  <a:pt x="103" y="34"/>
                  <a:pt x="100" y="32"/>
                </a:cubicBezTo>
                <a:cubicBezTo>
                  <a:pt x="96" y="30"/>
                  <a:pt x="96" y="30"/>
                  <a:pt x="96" y="30"/>
                </a:cubicBezTo>
                <a:cubicBezTo>
                  <a:pt x="90" y="40"/>
                  <a:pt x="90" y="40"/>
                  <a:pt x="90" y="40"/>
                </a:cubicBezTo>
                <a:cubicBezTo>
                  <a:pt x="94" y="42"/>
                  <a:pt x="94" y="42"/>
                  <a:pt x="94" y="42"/>
                </a:cubicBezTo>
                <a:cubicBezTo>
                  <a:pt x="96" y="43"/>
                  <a:pt x="97" y="46"/>
                  <a:pt x="96" y="48"/>
                </a:cubicBezTo>
                <a:cubicBezTo>
                  <a:pt x="87" y="63"/>
                  <a:pt x="87" y="63"/>
                  <a:pt x="87" y="63"/>
                </a:cubicBezTo>
                <a:cubicBezTo>
                  <a:pt x="91" y="66"/>
                  <a:pt x="93" y="71"/>
                  <a:pt x="93" y="76"/>
                </a:cubicBezTo>
                <a:cubicBezTo>
                  <a:pt x="93" y="78"/>
                  <a:pt x="93" y="80"/>
                  <a:pt x="92" y="81"/>
                </a:cubicBezTo>
                <a:close/>
                <a:moveTo>
                  <a:pt x="89" y="26"/>
                </a:moveTo>
                <a:cubicBezTo>
                  <a:pt x="89" y="26"/>
                  <a:pt x="89" y="26"/>
                  <a:pt x="89" y="26"/>
                </a:cubicBezTo>
                <a:cubicBezTo>
                  <a:pt x="86" y="24"/>
                  <a:pt x="83" y="22"/>
                  <a:pt x="80" y="20"/>
                </a:cubicBezTo>
                <a:cubicBezTo>
                  <a:pt x="74" y="30"/>
                  <a:pt x="74" y="30"/>
                  <a:pt x="74" y="30"/>
                </a:cubicBezTo>
                <a:cubicBezTo>
                  <a:pt x="83" y="36"/>
                  <a:pt x="83" y="36"/>
                  <a:pt x="83" y="36"/>
                </a:cubicBezTo>
                <a:cubicBezTo>
                  <a:pt x="89" y="26"/>
                  <a:pt x="89" y="26"/>
                  <a:pt x="89" y="26"/>
                </a:cubicBezTo>
                <a:close/>
                <a:moveTo>
                  <a:pt x="80" y="59"/>
                </a:moveTo>
                <a:cubicBezTo>
                  <a:pt x="80" y="59"/>
                  <a:pt x="80" y="59"/>
                  <a:pt x="80" y="59"/>
                </a:cubicBezTo>
                <a:cubicBezTo>
                  <a:pt x="87" y="47"/>
                  <a:pt x="87" y="47"/>
                  <a:pt x="87" y="47"/>
                </a:cubicBezTo>
                <a:cubicBezTo>
                  <a:pt x="78" y="43"/>
                  <a:pt x="70" y="38"/>
                  <a:pt x="62" y="33"/>
                </a:cubicBezTo>
                <a:cubicBezTo>
                  <a:pt x="30" y="90"/>
                  <a:pt x="30" y="90"/>
                  <a:pt x="30" y="90"/>
                </a:cubicBezTo>
                <a:cubicBezTo>
                  <a:pt x="38" y="94"/>
                  <a:pt x="46" y="99"/>
                  <a:pt x="54" y="104"/>
                </a:cubicBezTo>
                <a:cubicBezTo>
                  <a:pt x="62" y="90"/>
                  <a:pt x="62" y="90"/>
                  <a:pt x="62" y="90"/>
                </a:cubicBezTo>
                <a:cubicBezTo>
                  <a:pt x="58" y="86"/>
                  <a:pt x="56" y="81"/>
                  <a:pt x="56" y="76"/>
                </a:cubicBezTo>
                <a:cubicBezTo>
                  <a:pt x="56" y="71"/>
                  <a:pt x="58" y="66"/>
                  <a:pt x="62" y="63"/>
                </a:cubicBezTo>
                <a:cubicBezTo>
                  <a:pt x="62" y="63"/>
                  <a:pt x="62" y="63"/>
                  <a:pt x="62" y="63"/>
                </a:cubicBezTo>
                <a:cubicBezTo>
                  <a:pt x="67" y="58"/>
                  <a:pt x="73" y="57"/>
                  <a:pt x="80" y="59"/>
                </a:cubicBezTo>
                <a:close/>
                <a:moveTo>
                  <a:pt x="82" y="69"/>
                </a:moveTo>
                <a:cubicBezTo>
                  <a:pt x="82" y="69"/>
                  <a:pt x="82" y="69"/>
                  <a:pt x="82" y="69"/>
                </a:cubicBezTo>
                <a:cubicBezTo>
                  <a:pt x="78" y="65"/>
                  <a:pt x="71" y="65"/>
                  <a:pt x="67" y="69"/>
                </a:cubicBezTo>
                <a:cubicBezTo>
                  <a:pt x="67" y="69"/>
                  <a:pt x="67" y="69"/>
                  <a:pt x="67" y="69"/>
                </a:cubicBezTo>
                <a:cubicBezTo>
                  <a:pt x="67" y="69"/>
                  <a:pt x="67" y="69"/>
                  <a:pt x="67" y="69"/>
                </a:cubicBezTo>
                <a:cubicBezTo>
                  <a:pt x="65" y="71"/>
                  <a:pt x="64" y="73"/>
                  <a:pt x="64" y="76"/>
                </a:cubicBezTo>
                <a:cubicBezTo>
                  <a:pt x="64" y="82"/>
                  <a:pt x="69" y="86"/>
                  <a:pt x="75" y="86"/>
                </a:cubicBezTo>
                <a:cubicBezTo>
                  <a:pt x="77" y="86"/>
                  <a:pt x="80" y="85"/>
                  <a:pt x="82" y="83"/>
                </a:cubicBezTo>
                <a:cubicBezTo>
                  <a:pt x="82" y="83"/>
                  <a:pt x="82" y="83"/>
                  <a:pt x="82" y="83"/>
                </a:cubicBezTo>
                <a:cubicBezTo>
                  <a:pt x="84" y="81"/>
                  <a:pt x="85" y="79"/>
                  <a:pt x="85" y="76"/>
                </a:cubicBezTo>
                <a:cubicBezTo>
                  <a:pt x="85" y="73"/>
                  <a:pt x="84" y="71"/>
                  <a:pt x="82" y="69"/>
                </a:cubicBezTo>
                <a:cubicBezTo>
                  <a:pt x="82" y="69"/>
                  <a:pt x="82" y="69"/>
                  <a:pt x="82" y="69"/>
                </a:cubicBezTo>
                <a:close/>
                <a:moveTo>
                  <a:pt x="33" y="101"/>
                </a:moveTo>
                <a:cubicBezTo>
                  <a:pt x="33" y="101"/>
                  <a:pt x="33" y="101"/>
                  <a:pt x="33" y="101"/>
                </a:cubicBezTo>
                <a:cubicBezTo>
                  <a:pt x="31" y="104"/>
                  <a:pt x="31" y="104"/>
                  <a:pt x="31" y="104"/>
                </a:cubicBezTo>
                <a:cubicBezTo>
                  <a:pt x="41" y="109"/>
                  <a:pt x="41" y="109"/>
                  <a:pt x="41" y="109"/>
                </a:cubicBezTo>
                <a:cubicBezTo>
                  <a:pt x="42" y="106"/>
                  <a:pt x="42" y="106"/>
                  <a:pt x="42" y="106"/>
                </a:cubicBezTo>
                <a:cubicBezTo>
                  <a:pt x="33" y="101"/>
                  <a:pt x="33" y="101"/>
                  <a:pt x="33" y="101"/>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8" name="Freeform 12"/>
          <p:cNvSpPr>
            <a:spLocks noEditPoints="1"/>
          </p:cNvSpPr>
          <p:nvPr/>
        </p:nvSpPr>
        <p:spPr bwMode="auto">
          <a:xfrm>
            <a:off x="4464895" y="1941715"/>
            <a:ext cx="214210" cy="307834"/>
          </a:xfrm>
          <a:custGeom>
            <a:avLst/>
            <a:gdLst>
              <a:gd name="T0" fmla="*/ 3 w 121"/>
              <a:gd name="T1" fmla="*/ 119 h 174"/>
              <a:gd name="T2" fmla="*/ 23 w 121"/>
              <a:gd name="T3" fmla="*/ 115 h 174"/>
              <a:gd name="T4" fmla="*/ 38 w 121"/>
              <a:gd name="T5" fmla="*/ 74 h 174"/>
              <a:gd name="T6" fmla="*/ 38 w 121"/>
              <a:gd name="T7" fmla="*/ 74 h 174"/>
              <a:gd name="T8" fmla="*/ 38 w 121"/>
              <a:gd name="T9" fmla="*/ 29 h 174"/>
              <a:gd name="T10" fmla="*/ 54 w 121"/>
              <a:gd name="T11" fmla="*/ 21 h 174"/>
              <a:gd name="T12" fmla="*/ 60 w 121"/>
              <a:gd name="T13" fmla="*/ 0 h 174"/>
              <a:gd name="T14" fmla="*/ 67 w 121"/>
              <a:gd name="T15" fmla="*/ 21 h 174"/>
              <a:gd name="T16" fmla="*/ 92 w 121"/>
              <a:gd name="T17" fmla="*/ 51 h 174"/>
              <a:gd name="T18" fmla="*/ 82 w 121"/>
              <a:gd name="T19" fmla="*/ 74 h 174"/>
              <a:gd name="T20" fmla="*/ 98 w 121"/>
              <a:gd name="T21" fmla="*/ 115 h 174"/>
              <a:gd name="T22" fmla="*/ 117 w 121"/>
              <a:gd name="T23" fmla="*/ 119 h 174"/>
              <a:gd name="T24" fmla="*/ 102 w 121"/>
              <a:gd name="T25" fmla="*/ 124 h 174"/>
              <a:gd name="T26" fmla="*/ 116 w 121"/>
              <a:gd name="T27" fmla="*/ 159 h 174"/>
              <a:gd name="T28" fmla="*/ 120 w 121"/>
              <a:gd name="T29" fmla="*/ 168 h 174"/>
              <a:gd name="T30" fmla="*/ 113 w 121"/>
              <a:gd name="T31" fmla="*/ 171 h 174"/>
              <a:gd name="T32" fmla="*/ 108 w 121"/>
              <a:gd name="T33" fmla="*/ 162 h 174"/>
              <a:gd name="T34" fmla="*/ 87 w 121"/>
              <a:gd name="T35" fmla="*/ 124 h 174"/>
              <a:gd name="T36" fmla="*/ 67 w 121"/>
              <a:gd name="T37" fmla="*/ 129 h 174"/>
              <a:gd name="T38" fmla="*/ 54 w 121"/>
              <a:gd name="T39" fmla="*/ 129 h 174"/>
              <a:gd name="T40" fmla="*/ 34 w 121"/>
              <a:gd name="T41" fmla="*/ 124 h 174"/>
              <a:gd name="T42" fmla="*/ 13 w 121"/>
              <a:gd name="T43" fmla="*/ 162 h 174"/>
              <a:gd name="T44" fmla="*/ 8 w 121"/>
              <a:gd name="T45" fmla="*/ 171 h 174"/>
              <a:gd name="T46" fmla="*/ 1 w 121"/>
              <a:gd name="T47" fmla="*/ 168 h 174"/>
              <a:gd name="T48" fmla="*/ 5 w 121"/>
              <a:gd name="T49" fmla="*/ 159 h 174"/>
              <a:gd name="T50" fmla="*/ 19 w 121"/>
              <a:gd name="T51" fmla="*/ 124 h 174"/>
              <a:gd name="T52" fmla="*/ 54 w 121"/>
              <a:gd name="T53" fmla="*/ 115 h 174"/>
              <a:gd name="T54" fmla="*/ 54 w 121"/>
              <a:gd name="T55" fmla="*/ 110 h 174"/>
              <a:gd name="T56" fmla="*/ 67 w 121"/>
              <a:gd name="T57" fmla="*/ 110 h 174"/>
              <a:gd name="T58" fmla="*/ 83 w 121"/>
              <a:gd name="T59" fmla="*/ 115 h 174"/>
              <a:gd name="T60" fmla="*/ 54 w 121"/>
              <a:gd name="T61" fmla="*/ 82 h 174"/>
              <a:gd name="T62" fmla="*/ 54 w 121"/>
              <a:gd name="T63" fmla="*/ 115 h 174"/>
              <a:gd name="T64" fmla="*/ 73 w 121"/>
              <a:gd name="T65" fmla="*/ 39 h 174"/>
              <a:gd name="T66" fmla="*/ 48 w 121"/>
              <a:gd name="T67" fmla="*/ 39 h 174"/>
              <a:gd name="T68" fmla="*/ 48 w 121"/>
              <a:gd name="T69" fmla="*/ 64 h 174"/>
              <a:gd name="T70" fmla="*/ 68 w 121"/>
              <a:gd name="T71" fmla="*/ 68 h 174"/>
              <a:gd name="T72" fmla="*/ 73 w 121"/>
              <a:gd name="T73" fmla="*/ 64 h 174"/>
              <a:gd name="T74" fmla="*/ 73 w 121"/>
              <a:gd name="T75" fmla="*/ 39 h 1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21" h="174">
                <a:moveTo>
                  <a:pt x="8" y="124"/>
                </a:moveTo>
                <a:cubicBezTo>
                  <a:pt x="5" y="124"/>
                  <a:pt x="3" y="122"/>
                  <a:pt x="3" y="119"/>
                </a:cubicBezTo>
                <a:cubicBezTo>
                  <a:pt x="3" y="117"/>
                  <a:pt x="5" y="115"/>
                  <a:pt x="8" y="115"/>
                </a:cubicBezTo>
                <a:cubicBezTo>
                  <a:pt x="23" y="115"/>
                  <a:pt x="23" y="115"/>
                  <a:pt x="23" y="115"/>
                </a:cubicBezTo>
                <a:cubicBezTo>
                  <a:pt x="42" y="77"/>
                  <a:pt x="42" y="77"/>
                  <a:pt x="42" y="77"/>
                </a:cubicBezTo>
                <a:cubicBezTo>
                  <a:pt x="41" y="76"/>
                  <a:pt x="40" y="75"/>
                  <a:pt x="38" y="74"/>
                </a:cubicBezTo>
                <a:cubicBezTo>
                  <a:pt x="38" y="74"/>
                  <a:pt x="38" y="74"/>
                  <a:pt x="38" y="74"/>
                </a:cubicBezTo>
                <a:cubicBezTo>
                  <a:pt x="38" y="74"/>
                  <a:pt x="38" y="74"/>
                  <a:pt x="38" y="74"/>
                </a:cubicBezTo>
                <a:cubicBezTo>
                  <a:pt x="33" y="68"/>
                  <a:pt x="29" y="60"/>
                  <a:pt x="29" y="51"/>
                </a:cubicBezTo>
                <a:cubicBezTo>
                  <a:pt x="29" y="43"/>
                  <a:pt x="33" y="35"/>
                  <a:pt x="38" y="29"/>
                </a:cubicBezTo>
                <a:cubicBezTo>
                  <a:pt x="39" y="29"/>
                  <a:pt x="39" y="29"/>
                  <a:pt x="39" y="29"/>
                </a:cubicBezTo>
                <a:cubicBezTo>
                  <a:pt x="43" y="25"/>
                  <a:pt x="48" y="22"/>
                  <a:pt x="54" y="21"/>
                </a:cubicBezTo>
                <a:cubicBezTo>
                  <a:pt x="54" y="7"/>
                  <a:pt x="54" y="7"/>
                  <a:pt x="54" y="7"/>
                </a:cubicBezTo>
                <a:cubicBezTo>
                  <a:pt x="54" y="3"/>
                  <a:pt x="57" y="0"/>
                  <a:pt x="60" y="0"/>
                </a:cubicBezTo>
                <a:cubicBezTo>
                  <a:pt x="64" y="0"/>
                  <a:pt x="67" y="3"/>
                  <a:pt x="67" y="7"/>
                </a:cubicBezTo>
                <a:cubicBezTo>
                  <a:pt x="67" y="21"/>
                  <a:pt x="67" y="21"/>
                  <a:pt x="67" y="21"/>
                </a:cubicBezTo>
                <a:cubicBezTo>
                  <a:pt x="73" y="22"/>
                  <a:pt x="78" y="25"/>
                  <a:pt x="82" y="29"/>
                </a:cubicBezTo>
                <a:cubicBezTo>
                  <a:pt x="88" y="35"/>
                  <a:pt x="92" y="43"/>
                  <a:pt x="92" y="51"/>
                </a:cubicBezTo>
                <a:cubicBezTo>
                  <a:pt x="92" y="60"/>
                  <a:pt x="88" y="68"/>
                  <a:pt x="82" y="74"/>
                </a:cubicBezTo>
                <a:cubicBezTo>
                  <a:pt x="82" y="74"/>
                  <a:pt x="82" y="74"/>
                  <a:pt x="82" y="74"/>
                </a:cubicBezTo>
                <a:cubicBezTo>
                  <a:pt x="81" y="75"/>
                  <a:pt x="80" y="76"/>
                  <a:pt x="79" y="77"/>
                </a:cubicBezTo>
                <a:cubicBezTo>
                  <a:pt x="98" y="115"/>
                  <a:pt x="98" y="115"/>
                  <a:pt x="98" y="115"/>
                </a:cubicBezTo>
                <a:cubicBezTo>
                  <a:pt x="113" y="115"/>
                  <a:pt x="113" y="115"/>
                  <a:pt x="113" y="115"/>
                </a:cubicBezTo>
                <a:cubicBezTo>
                  <a:pt x="116" y="115"/>
                  <a:pt x="117" y="117"/>
                  <a:pt x="117" y="119"/>
                </a:cubicBezTo>
                <a:cubicBezTo>
                  <a:pt x="117" y="122"/>
                  <a:pt x="116" y="124"/>
                  <a:pt x="113" y="124"/>
                </a:cubicBezTo>
                <a:cubicBezTo>
                  <a:pt x="102" y="124"/>
                  <a:pt x="102" y="124"/>
                  <a:pt x="102" y="124"/>
                </a:cubicBezTo>
                <a:cubicBezTo>
                  <a:pt x="116" y="153"/>
                  <a:pt x="116" y="153"/>
                  <a:pt x="116" y="153"/>
                </a:cubicBezTo>
                <a:cubicBezTo>
                  <a:pt x="117" y="155"/>
                  <a:pt x="117" y="157"/>
                  <a:pt x="116" y="159"/>
                </a:cubicBezTo>
                <a:cubicBezTo>
                  <a:pt x="117" y="162"/>
                  <a:pt x="117" y="162"/>
                  <a:pt x="117" y="162"/>
                </a:cubicBezTo>
                <a:cubicBezTo>
                  <a:pt x="120" y="168"/>
                  <a:pt x="120" y="168"/>
                  <a:pt x="120" y="168"/>
                </a:cubicBezTo>
                <a:cubicBezTo>
                  <a:pt x="121" y="170"/>
                  <a:pt x="120" y="172"/>
                  <a:pt x="118" y="173"/>
                </a:cubicBezTo>
                <a:cubicBezTo>
                  <a:pt x="116" y="174"/>
                  <a:pt x="114" y="173"/>
                  <a:pt x="113" y="171"/>
                </a:cubicBezTo>
                <a:cubicBezTo>
                  <a:pt x="110" y="165"/>
                  <a:pt x="110" y="165"/>
                  <a:pt x="110" y="165"/>
                </a:cubicBezTo>
                <a:cubicBezTo>
                  <a:pt x="108" y="162"/>
                  <a:pt x="108" y="162"/>
                  <a:pt x="108" y="162"/>
                </a:cubicBezTo>
                <a:cubicBezTo>
                  <a:pt x="106" y="162"/>
                  <a:pt x="104" y="160"/>
                  <a:pt x="103" y="158"/>
                </a:cubicBezTo>
                <a:cubicBezTo>
                  <a:pt x="87" y="124"/>
                  <a:pt x="87" y="124"/>
                  <a:pt x="87" y="124"/>
                </a:cubicBezTo>
                <a:cubicBezTo>
                  <a:pt x="67" y="124"/>
                  <a:pt x="67" y="124"/>
                  <a:pt x="67" y="124"/>
                </a:cubicBezTo>
                <a:cubicBezTo>
                  <a:pt x="67" y="129"/>
                  <a:pt x="67" y="129"/>
                  <a:pt x="67" y="129"/>
                </a:cubicBezTo>
                <a:cubicBezTo>
                  <a:pt x="67" y="132"/>
                  <a:pt x="64" y="136"/>
                  <a:pt x="60" y="136"/>
                </a:cubicBezTo>
                <a:cubicBezTo>
                  <a:pt x="57" y="136"/>
                  <a:pt x="54" y="132"/>
                  <a:pt x="54" y="129"/>
                </a:cubicBezTo>
                <a:cubicBezTo>
                  <a:pt x="54" y="124"/>
                  <a:pt x="54" y="124"/>
                  <a:pt x="54" y="124"/>
                </a:cubicBezTo>
                <a:cubicBezTo>
                  <a:pt x="34" y="124"/>
                  <a:pt x="34" y="124"/>
                  <a:pt x="34" y="124"/>
                </a:cubicBezTo>
                <a:cubicBezTo>
                  <a:pt x="17" y="158"/>
                  <a:pt x="17" y="158"/>
                  <a:pt x="17" y="158"/>
                </a:cubicBezTo>
                <a:cubicBezTo>
                  <a:pt x="16" y="160"/>
                  <a:pt x="15" y="162"/>
                  <a:pt x="13" y="162"/>
                </a:cubicBezTo>
                <a:cubicBezTo>
                  <a:pt x="11" y="165"/>
                  <a:pt x="11" y="165"/>
                  <a:pt x="11" y="165"/>
                </a:cubicBezTo>
                <a:cubicBezTo>
                  <a:pt x="8" y="171"/>
                  <a:pt x="8" y="171"/>
                  <a:pt x="8" y="171"/>
                </a:cubicBezTo>
                <a:cubicBezTo>
                  <a:pt x="7" y="173"/>
                  <a:pt x="5" y="174"/>
                  <a:pt x="3" y="173"/>
                </a:cubicBezTo>
                <a:cubicBezTo>
                  <a:pt x="1" y="172"/>
                  <a:pt x="0" y="170"/>
                  <a:pt x="1" y="168"/>
                </a:cubicBezTo>
                <a:cubicBezTo>
                  <a:pt x="4" y="162"/>
                  <a:pt x="4" y="162"/>
                  <a:pt x="4" y="162"/>
                </a:cubicBezTo>
                <a:cubicBezTo>
                  <a:pt x="5" y="159"/>
                  <a:pt x="5" y="159"/>
                  <a:pt x="5" y="159"/>
                </a:cubicBezTo>
                <a:cubicBezTo>
                  <a:pt x="4" y="157"/>
                  <a:pt x="4" y="155"/>
                  <a:pt x="5" y="153"/>
                </a:cubicBezTo>
                <a:cubicBezTo>
                  <a:pt x="19" y="124"/>
                  <a:pt x="19" y="124"/>
                  <a:pt x="19" y="124"/>
                </a:cubicBezTo>
                <a:cubicBezTo>
                  <a:pt x="8" y="124"/>
                  <a:pt x="8" y="124"/>
                  <a:pt x="8" y="124"/>
                </a:cubicBezTo>
                <a:close/>
                <a:moveTo>
                  <a:pt x="54" y="115"/>
                </a:moveTo>
                <a:cubicBezTo>
                  <a:pt x="54" y="115"/>
                  <a:pt x="54" y="115"/>
                  <a:pt x="54" y="115"/>
                </a:cubicBezTo>
                <a:cubicBezTo>
                  <a:pt x="54" y="110"/>
                  <a:pt x="54" y="110"/>
                  <a:pt x="54" y="110"/>
                </a:cubicBezTo>
                <a:cubicBezTo>
                  <a:pt x="54" y="107"/>
                  <a:pt x="57" y="103"/>
                  <a:pt x="60" y="103"/>
                </a:cubicBezTo>
                <a:cubicBezTo>
                  <a:pt x="64" y="103"/>
                  <a:pt x="67" y="107"/>
                  <a:pt x="67" y="110"/>
                </a:cubicBezTo>
                <a:cubicBezTo>
                  <a:pt x="67" y="115"/>
                  <a:pt x="67" y="115"/>
                  <a:pt x="67" y="115"/>
                </a:cubicBezTo>
                <a:cubicBezTo>
                  <a:pt x="83" y="115"/>
                  <a:pt x="83" y="115"/>
                  <a:pt x="83" y="115"/>
                </a:cubicBezTo>
                <a:cubicBezTo>
                  <a:pt x="67" y="82"/>
                  <a:pt x="67" y="82"/>
                  <a:pt x="67" y="82"/>
                </a:cubicBezTo>
                <a:cubicBezTo>
                  <a:pt x="63" y="83"/>
                  <a:pt x="58" y="83"/>
                  <a:pt x="54" y="82"/>
                </a:cubicBezTo>
                <a:cubicBezTo>
                  <a:pt x="38" y="115"/>
                  <a:pt x="38" y="115"/>
                  <a:pt x="38" y="115"/>
                </a:cubicBezTo>
                <a:cubicBezTo>
                  <a:pt x="54" y="115"/>
                  <a:pt x="54" y="115"/>
                  <a:pt x="54" y="115"/>
                </a:cubicBezTo>
                <a:close/>
                <a:moveTo>
                  <a:pt x="73" y="39"/>
                </a:moveTo>
                <a:cubicBezTo>
                  <a:pt x="73" y="39"/>
                  <a:pt x="73" y="39"/>
                  <a:pt x="73" y="39"/>
                </a:cubicBezTo>
                <a:cubicBezTo>
                  <a:pt x="66" y="32"/>
                  <a:pt x="55" y="32"/>
                  <a:pt x="48" y="39"/>
                </a:cubicBezTo>
                <a:cubicBezTo>
                  <a:pt x="48" y="39"/>
                  <a:pt x="48" y="39"/>
                  <a:pt x="48" y="39"/>
                </a:cubicBezTo>
                <a:cubicBezTo>
                  <a:pt x="45" y="42"/>
                  <a:pt x="43" y="47"/>
                  <a:pt x="43" y="51"/>
                </a:cubicBezTo>
                <a:cubicBezTo>
                  <a:pt x="43" y="56"/>
                  <a:pt x="45" y="61"/>
                  <a:pt x="48" y="64"/>
                </a:cubicBezTo>
                <a:cubicBezTo>
                  <a:pt x="53" y="69"/>
                  <a:pt x="61" y="71"/>
                  <a:pt x="67" y="68"/>
                </a:cubicBezTo>
                <a:cubicBezTo>
                  <a:pt x="68" y="68"/>
                  <a:pt x="68" y="68"/>
                  <a:pt x="68" y="68"/>
                </a:cubicBezTo>
                <a:cubicBezTo>
                  <a:pt x="69" y="67"/>
                  <a:pt x="71" y="66"/>
                  <a:pt x="73" y="64"/>
                </a:cubicBezTo>
                <a:cubicBezTo>
                  <a:pt x="73" y="64"/>
                  <a:pt x="73" y="64"/>
                  <a:pt x="73" y="64"/>
                </a:cubicBezTo>
                <a:cubicBezTo>
                  <a:pt x="76" y="61"/>
                  <a:pt x="78" y="56"/>
                  <a:pt x="78" y="51"/>
                </a:cubicBezTo>
                <a:cubicBezTo>
                  <a:pt x="78" y="47"/>
                  <a:pt x="76" y="42"/>
                  <a:pt x="73" y="39"/>
                </a:cubicBezTo>
                <a:cubicBezTo>
                  <a:pt x="73" y="39"/>
                  <a:pt x="73" y="39"/>
                  <a:pt x="73" y="39"/>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89" name="Freeform 13"/>
          <p:cNvSpPr>
            <a:spLocks noEditPoints="1"/>
          </p:cNvSpPr>
          <p:nvPr/>
        </p:nvSpPr>
        <p:spPr bwMode="auto">
          <a:xfrm>
            <a:off x="2741301" y="1938300"/>
            <a:ext cx="349030" cy="289858"/>
          </a:xfrm>
          <a:custGeom>
            <a:avLst/>
            <a:gdLst>
              <a:gd name="T0" fmla="*/ 111 w 197"/>
              <a:gd name="T1" fmla="*/ 11 h 164"/>
              <a:gd name="T2" fmla="*/ 0 w 197"/>
              <a:gd name="T3" fmla="*/ 15 h 164"/>
              <a:gd name="T4" fmla="*/ 105 w 197"/>
              <a:gd name="T5" fmla="*/ 164 h 164"/>
              <a:gd name="T6" fmla="*/ 136 w 197"/>
              <a:gd name="T7" fmla="*/ 159 h 164"/>
              <a:gd name="T8" fmla="*/ 196 w 197"/>
              <a:gd name="T9" fmla="*/ 142 h 164"/>
              <a:gd name="T10" fmla="*/ 52 w 197"/>
              <a:gd name="T11" fmla="*/ 150 h 164"/>
              <a:gd name="T12" fmla="*/ 52 w 197"/>
              <a:gd name="T13" fmla="*/ 22 h 164"/>
              <a:gd name="T14" fmla="*/ 99 w 197"/>
              <a:gd name="T15" fmla="*/ 150 h 164"/>
              <a:gd name="T16" fmla="*/ 99 w 197"/>
              <a:gd name="T17" fmla="*/ 22 h 164"/>
              <a:gd name="T18" fmla="*/ 147 w 197"/>
              <a:gd name="T19" fmla="*/ 149 h 164"/>
              <a:gd name="T20" fmla="*/ 181 w 197"/>
              <a:gd name="T21" fmla="*/ 139 h 164"/>
              <a:gd name="T22" fmla="*/ 23 w 197"/>
              <a:gd name="T23" fmla="*/ 133 h 164"/>
              <a:gd name="T24" fmla="*/ 42 w 197"/>
              <a:gd name="T25" fmla="*/ 134 h 164"/>
              <a:gd name="T26" fmla="*/ 43 w 197"/>
              <a:gd name="T27" fmla="*/ 114 h 164"/>
              <a:gd name="T28" fmla="*/ 23 w 197"/>
              <a:gd name="T29" fmla="*/ 114 h 164"/>
              <a:gd name="T30" fmla="*/ 29 w 197"/>
              <a:gd name="T31" fmla="*/ 120 h 164"/>
              <a:gd name="T32" fmla="*/ 37 w 197"/>
              <a:gd name="T33" fmla="*/ 120 h 164"/>
              <a:gd name="T34" fmla="*/ 37 w 197"/>
              <a:gd name="T35" fmla="*/ 128 h 164"/>
              <a:gd name="T36" fmla="*/ 29 w 197"/>
              <a:gd name="T37" fmla="*/ 127 h 164"/>
              <a:gd name="T38" fmla="*/ 32 w 197"/>
              <a:gd name="T39" fmla="*/ 91 h 164"/>
              <a:gd name="T40" fmla="*/ 36 w 197"/>
              <a:gd name="T41" fmla="*/ 38 h 164"/>
              <a:gd name="T42" fmla="*/ 28 w 197"/>
              <a:gd name="T43" fmla="*/ 87 h 164"/>
              <a:gd name="T44" fmla="*/ 134 w 197"/>
              <a:gd name="T45" fmla="*/ 31 h 164"/>
              <a:gd name="T46" fmla="*/ 149 w 197"/>
              <a:gd name="T47" fmla="*/ 86 h 164"/>
              <a:gd name="T48" fmla="*/ 134 w 197"/>
              <a:gd name="T49" fmla="*/ 31 h 164"/>
              <a:gd name="T50" fmla="*/ 69 w 197"/>
              <a:gd name="T51" fmla="*/ 133 h 164"/>
              <a:gd name="T52" fmla="*/ 88 w 197"/>
              <a:gd name="T53" fmla="*/ 133 h 164"/>
              <a:gd name="T54" fmla="*/ 79 w 197"/>
              <a:gd name="T55" fmla="*/ 110 h 164"/>
              <a:gd name="T56" fmla="*/ 65 w 197"/>
              <a:gd name="T57" fmla="*/ 124 h 164"/>
              <a:gd name="T58" fmla="*/ 75 w 197"/>
              <a:gd name="T59" fmla="*/ 120 h 164"/>
              <a:gd name="T60" fmla="*/ 82 w 197"/>
              <a:gd name="T61" fmla="*/ 120 h 164"/>
              <a:gd name="T62" fmla="*/ 82 w 197"/>
              <a:gd name="T63" fmla="*/ 128 h 164"/>
              <a:gd name="T64" fmla="*/ 74 w 197"/>
              <a:gd name="T65" fmla="*/ 127 h 164"/>
              <a:gd name="T66" fmla="*/ 81 w 197"/>
              <a:gd name="T67" fmla="*/ 91 h 164"/>
              <a:gd name="T68" fmla="*/ 85 w 197"/>
              <a:gd name="T69" fmla="*/ 38 h 164"/>
              <a:gd name="T70" fmla="*/ 77 w 197"/>
              <a:gd name="T71" fmla="*/ 87 h 164"/>
              <a:gd name="T72" fmla="*/ 148 w 197"/>
              <a:gd name="T73" fmla="*/ 109 h 164"/>
              <a:gd name="T74" fmla="*/ 148 w 197"/>
              <a:gd name="T75" fmla="*/ 128 h 164"/>
              <a:gd name="T76" fmla="*/ 167 w 197"/>
              <a:gd name="T77" fmla="*/ 128 h 164"/>
              <a:gd name="T78" fmla="*/ 168 w 197"/>
              <a:gd name="T79" fmla="*/ 109 h 164"/>
              <a:gd name="T80" fmla="*/ 158 w 197"/>
              <a:gd name="T81" fmla="*/ 105 h 164"/>
              <a:gd name="T82" fmla="*/ 154 w 197"/>
              <a:gd name="T83" fmla="*/ 114 h 164"/>
              <a:gd name="T84" fmla="*/ 163 w 197"/>
              <a:gd name="T85" fmla="*/ 118 h 164"/>
              <a:gd name="T86" fmla="*/ 154 w 197"/>
              <a:gd name="T87" fmla="*/ 122 h 164"/>
              <a:gd name="T88" fmla="*/ 154 w 197"/>
              <a:gd name="T89" fmla="*/ 114 h 1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197" h="164">
                <a:moveTo>
                  <a:pt x="159" y="6"/>
                </a:moveTo>
                <a:cubicBezTo>
                  <a:pt x="158" y="2"/>
                  <a:pt x="155" y="0"/>
                  <a:pt x="151" y="1"/>
                </a:cubicBezTo>
                <a:cubicBezTo>
                  <a:pt x="111" y="11"/>
                  <a:pt x="111" y="11"/>
                  <a:pt x="111" y="11"/>
                </a:cubicBezTo>
                <a:cubicBezTo>
                  <a:pt x="110" y="10"/>
                  <a:pt x="108" y="8"/>
                  <a:pt x="105" y="8"/>
                </a:cubicBezTo>
                <a:cubicBezTo>
                  <a:pt x="7" y="8"/>
                  <a:pt x="7" y="8"/>
                  <a:pt x="7" y="8"/>
                </a:cubicBezTo>
                <a:cubicBezTo>
                  <a:pt x="3" y="8"/>
                  <a:pt x="0" y="11"/>
                  <a:pt x="0" y="15"/>
                </a:cubicBezTo>
                <a:cubicBezTo>
                  <a:pt x="0" y="157"/>
                  <a:pt x="0" y="157"/>
                  <a:pt x="0" y="157"/>
                </a:cubicBezTo>
                <a:cubicBezTo>
                  <a:pt x="0" y="161"/>
                  <a:pt x="3" y="164"/>
                  <a:pt x="7" y="164"/>
                </a:cubicBezTo>
                <a:cubicBezTo>
                  <a:pt x="105" y="164"/>
                  <a:pt x="105" y="164"/>
                  <a:pt x="105" y="164"/>
                </a:cubicBezTo>
                <a:cubicBezTo>
                  <a:pt x="109" y="164"/>
                  <a:pt x="112" y="161"/>
                  <a:pt x="112" y="157"/>
                </a:cubicBezTo>
                <a:cubicBezTo>
                  <a:pt x="112" y="71"/>
                  <a:pt x="112" y="71"/>
                  <a:pt x="112" y="71"/>
                </a:cubicBezTo>
                <a:cubicBezTo>
                  <a:pt x="136" y="159"/>
                  <a:pt x="136" y="159"/>
                  <a:pt x="136" y="159"/>
                </a:cubicBezTo>
                <a:cubicBezTo>
                  <a:pt x="136" y="162"/>
                  <a:pt x="140" y="164"/>
                  <a:pt x="144" y="163"/>
                </a:cubicBezTo>
                <a:cubicBezTo>
                  <a:pt x="191" y="151"/>
                  <a:pt x="191" y="151"/>
                  <a:pt x="191" y="151"/>
                </a:cubicBezTo>
                <a:cubicBezTo>
                  <a:pt x="195" y="150"/>
                  <a:pt x="197" y="146"/>
                  <a:pt x="196" y="142"/>
                </a:cubicBezTo>
                <a:cubicBezTo>
                  <a:pt x="159" y="6"/>
                  <a:pt x="159" y="6"/>
                  <a:pt x="159" y="6"/>
                </a:cubicBezTo>
                <a:close/>
                <a:moveTo>
                  <a:pt x="52" y="150"/>
                </a:moveTo>
                <a:cubicBezTo>
                  <a:pt x="52" y="150"/>
                  <a:pt x="52" y="150"/>
                  <a:pt x="52" y="150"/>
                </a:cubicBezTo>
                <a:cubicBezTo>
                  <a:pt x="14" y="150"/>
                  <a:pt x="14" y="150"/>
                  <a:pt x="14" y="150"/>
                </a:cubicBezTo>
                <a:cubicBezTo>
                  <a:pt x="14" y="22"/>
                  <a:pt x="14" y="22"/>
                  <a:pt x="14" y="22"/>
                </a:cubicBezTo>
                <a:cubicBezTo>
                  <a:pt x="52" y="22"/>
                  <a:pt x="52" y="22"/>
                  <a:pt x="52" y="22"/>
                </a:cubicBezTo>
                <a:cubicBezTo>
                  <a:pt x="52" y="150"/>
                  <a:pt x="52" y="150"/>
                  <a:pt x="52" y="150"/>
                </a:cubicBezTo>
                <a:close/>
                <a:moveTo>
                  <a:pt x="99" y="150"/>
                </a:moveTo>
                <a:cubicBezTo>
                  <a:pt x="99" y="150"/>
                  <a:pt x="99" y="150"/>
                  <a:pt x="99" y="150"/>
                </a:cubicBezTo>
                <a:cubicBezTo>
                  <a:pt x="60" y="150"/>
                  <a:pt x="60" y="150"/>
                  <a:pt x="60" y="150"/>
                </a:cubicBezTo>
                <a:cubicBezTo>
                  <a:pt x="60" y="22"/>
                  <a:pt x="60" y="22"/>
                  <a:pt x="60" y="22"/>
                </a:cubicBezTo>
                <a:cubicBezTo>
                  <a:pt x="99" y="22"/>
                  <a:pt x="99" y="22"/>
                  <a:pt x="99" y="22"/>
                </a:cubicBezTo>
                <a:cubicBezTo>
                  <a:pt x="99" y="150"/>
                  <a:pt x="99" y="150"/>
                  <a:pt x="99" y="150"/>
                </a:cubicBezTo>
                <a:close/>
                <a:moveTo>
                  <a:pt x="147" y="149"/>
                </a:moveTo>
                <a:cubicBezTo>
                  <a:pt x="147" y="149"/>
                  <a:pt x="147" y="149"/>
                  <a:pt x="147" y="149"/>
                </a:cubicBezTo>
                <a:cubicBezTo>
                  <a:pt x="114" y="25"/>
                  <a:pt x="114" y="25"/>
                  <a:pt x="114" y="25"/>
                </a:cubicBezTo>
                <a:cubicBezTo>
                  <a:pt x="148" y="16"/>
                  <a:pt x="148" y="16"/>
                  <a:pt x="148" y="16"/>
                </a:cubicBezTo>
                <a:cubicBezTo>
                  <a:pt x="181" y="139"/>
                  <a:pt x="181" y="139"/>
                  <a:pt x="181" y="139"/>
                </a:cubicBezTo>
                <a:cubicBezTo>
                  <a:pt x="147" y="149"/>
                  <a:pt x="147" y="149"/>
                  <a:pt x="147" y="149"/>
                </a:cubicBezTo>
                <a:close/>
                <a:moveTo>
                  <a:pt x="23" y="133"/>
                </a:moveTo>
                <a:cubicBezTo>
                  <a:pt x="23" y="133"/>
                  <a:pt x="23" y="133"/>
                  <a:pt x="23" y="133"/>
                </a:cubicBezTo>
                <a:cubicBezTo>
                  <a:pt x="23" y="133"/>
                  <a:pt x="23" y="133"/>
                  <a:pt x="23" y="133"/>
                </a:cubicBezTo>
                <a:cubicBezTo>
                  <a:pt x="26" y="136"/>
                  <a:pt x="29" y="137"/>
                  <a:pt x="33" y="137"/>
                </a:cubicBezTo>
                <a:cubicBezTo>
                  <a:pt x="37" y="137"/>
                  <a:pt x="40" y="136"/>
                  <a:pt x="42" y="134"/>
                </a:cubicBezTo>
                <a:cubicBezTo>
                  <a:pt x="43" y="133"/>
                  <a:pt x="43" y="133"/>
                  <a:pt x="43" y="133"/>
                </a:cubicBezTo>
                <a:cubicBezTo>
                  <a:pt x="45" y="131"/>
                  <a:pt x="47" y="127"/>
                  <a:pt x="47" y="124"/>
                </a:cubicBezTo>
                <a:cubicBezTo>
                  <a:pt x="47" y="120"/>
                  <a:pt x="45" y="116"/>
                  <a:pt x="43" y="114"/>
                </a:cubicBezTo>
                <a:cubicBezTo>
                  <a:pt x="42" y="114"/>
                  <a:pt x="42" y="114"/>
                  <a:pt x="42" y="114"/>
                </a:cubicBezTo>
                <a:cubicBezTo>
                  <a:pt x="40" y="112"/>
                  <a:pt x="37" y="110"/>
                  <a:pt x="33" y="110"/>
                </a:cubicBezTo>
                <a:cubicBezTo>
                  <a:pt x="29" y="110"/>
                  <a:pt x="26" y="112"/>
                  <a:pt x="23" y="114"/>
                </a:cubicBezTo>
                <a:cubicBezTo>
                  <a:pt x="21" y="116"/>
                  <a:pt x="19" y="120"/>
                  <a:pt x="19" y="124"/>
                </a:cubicBezTo>
                <a:cubicBezTo>
                  <a:pt x="19" y="127"/>
                  <a:pt x="21" y="131"/>
                  <a:pt x="23" y="133"/>
                </a:cubicBezTo>
                <a:close/>
                <a:moveTo>
                  <a:pt x="29" y="120"/>
                </a:moveTo>
                <a:cubicBezTo>
                  <a:pt x="29" y="120"/>
                  <a:pt x="29" y="120"/>
                  <a:pt x="29" y="120"/>
                </a:cubicBezTo>
                <a:cubicBezTo>
                  <a:pt x="30" y="119"/>
                  <a:pt x="31" y="118"/>
                  <a:pt x="33" y="118"/>
                </a:cubicBezTo>
                <a:cubicBezTo>
                  <a:pt x="34" y="118"/>
                  <a:pt x="36" y="119"/>
                  <a:pt x="37" y="120"/>
                </a:cubicBezTo>
                <a:cubicBezTo>
                  <a:pt x="37" y="120"/>
                  <a:pt x="37" y="120"/>
                  <a:pt x="37" y="120"/>
                </a:cubicBezTo>
                <a:cubicBezTo>
                  <a:pt x="38" y="121"/>
                  <a:pt x="38" y="122"/>
                  <a:pt x="38" y="124"/>
                </a:cubicBezTo>
                <a:cubicBezTo>
                  <a:pt x="38" y="125"/>
                  <a:pt x="38" y="127"/>
                  <a:pt x="37" y="128"/>
                </a:cubicBezTo>
                <a:cubicBezTo>
                  <a:pt x="36" y="129"/>
                  <a:pt x="34" y="129"/>
                  <a:pt x="33" y="129"/>
                </a:cubicBezTo>
                <a:cubicBezTo>
                  <a:pt x="31" y="129"/>
                  <a:pt x="30" y="129"/>
                  <a:pt x="29" y="128"/>
                </a:cubicBezTo>
                <a:cubicBezTo>
                  <a:pt x="29" y="127"/>
                  <a:pt x="29" y="127"/>
                  <a:pt x="29" y="127"/>
                </a:cubicBezTo>
                <a:cubicBezTo>
                  <a:pt x="28" y="126"/>
                  <a:pt x="27" y="125"/>
                  <a:pt x="27" y="124"/>
                </a:cubicBezTo>
                <a:cubicBezTo>
                  <a:pt x="27" y="122"/>
                  <a:pt x="28" y="121"/>
                  <a:pt x="29" y="120"/>
                </a:cubicBezTo>
                <a:close/>
                <a:moveTo>
                  <a:pt x="32" y="91"/>
                </a:moveTo>
                <a:cubicBezTo>
                  <a:pt x="32" y="91"/>
                  <a:pt x="32" y="91"/>
                  <a:pt x="32" y="91"/>
                </a:cubicBezTo>
                <a:cubicBezTo>
                  <a:pt x="34" y="91"/>
                  <a:pt x="36" y="89"/>
                  <a:pt x="36" y="87"/>
                </a:cubicBezTo>
                <a:cubicBezTo>
                  <a:pt x="36" y="38"/>
                  <a:pt x="36" y="38"/>
                  <a:pt x="36" y="38"/>
                </a:cubicBezTo>
                <a:cubicBezTo>
                  <a:pt x="36" y="35"/>
                  <a:pt x="34" y="34"/>
                  <a:pt x="32" y="34"/>
                </a:cubicBezTo>
                <a:cubicBezTo>
                  <a:pt x="29" y="34"/>
                  <a:pt x="28" y="35"/>
                  <a:pt x="28" y="38"/>
                </a:cubicBezTo>
                <a:cubicBezTo>
                  <a:pt x="28" y="87"/>
                  <a:pt x="28" y="87"/>
                  <a:pt x="28" y="87"/>
                </a:cubicBezTo>
                <a:cubicBezTo>
                  <a:pt x="28" y="89"/>
                  <a:pt x="29" y="91"/>
                  <a:pt x="32" y="91"/>
                </a:cubicBezTo>
                <a:close/>
                <a:moveTo>
                  <a:pt x="134" y="31"/>
                </a:moveTo>
                <a:cubicBezTo>
                  <a:pt x="134" y="31"/>
                  <a:pt x="134" y="31"/>
                  <a:pt x="134" y="31"/>
                </a:cubicBezTo>
                <a:cubicBezTo>
                  <a:pt x="132" y="32"/>
                  <a:pt x="131" y="34"/>
                  <a:pt x="131" y="36"/>
                </a:cubicBezTo>
                <a:cubicBezTo>
                  <a:pt x="144" y="84"/>
                  <a:pt x="144" y="84"/>
                  <a:pt x="144" y="84"/>
                </a:cubicBezTo>
                <a:cubicBezTo>
                  <a:pt x="144" y="86"/>
                  <a:pt x="146" y="87"/>
                  <a:pt x="149" y="86"/>
                </a:cubicBezTo>
                <a:cubicBezTo>
                  <a:pt x="151" y="86"/>
                  <a:pt x="152" y="84"/>
                  <a:pt x="152" y="82"/>
                </a:cubicBezTo>
                <a:cubicBezTo>
                  <a:pt x="139" y="34"/>
                  <a:pt x="139" y="34"/>
                  <a:pt x="139" y="34"/>
                </a:cubicBezTo>
                <a:cubicBezTo>
                  <a:pt x="138" y="32"/>
                  <a:pt x="136" y="31"/>
                  <a:pt x="134" y="31"/>
                </a:cubicBezTo>
                <a:close/>
                <a:moveTo>
                  <a:pt x="69" y="133"/>
                </a:moveTo>
                <a:cubicBezTo>
                  <a:pt x="69" y="133"/>
                  <a:pt x="69" y="133"/>
                  <a:pt x="69" y="133"/>
                </a:cubicBezTo>
                <a:cubicBezTo>
                  <a:pt x="69" y="133"/>
                  <a:pt x="69" y="133"/>
                  <a:pt x="69" y="133"/>
                </a:cubicBezTo>
                <a:cubicBezTo>
                  <a:pt x="71" y="136"/>
                  <a:pt x="75" y="137"/>
                  <a:pt x="79" y="137"/>
                </a:cubicBezTo>
                <a:cubicBezTo>
                  <a:pt x="82" y="137"/>
                  <a:pt x="86" y="136"/>
                  <a:pt x="88" y="134"/>
                </a:cubicBezTo>
                <a:cubicBezTo>
                  <a:pt x="88" y="133"/>
                  <a:pt x="88" y="133"/>
                  <a:pt x="88" y="133"/>
                </a:cubicBezTo>
                <a:cubicBezTo>
                  <a:pt x="91" y="131"/>
                  <a:pt x="92" y="127"/>
                  <a:pt x="92" y="124"/>
                </a:cubicBezTo>
                <a:cubicBezTo>
                  <a:pt x="92" y="120"/>
                  <a:pt x="91" y="116"/>
                  <a:pt x="88" y="114"/>
                </a:cubicBezTo>
                <a:cubicBezTo>
                  <a:pt x="86" y="112"/>
                  <a:pt x="82" y="110"/>
                  <a:pt x="79" y="110"/>
                </a:cubicBezTo>
                <a:cubicBezTo>
                  <a:pt x="75" y="110"/>
                  <a:pt x="71" y="112"/>
                  <a:pt x="69" y="114"/>
                </a:cubicBezTo>
                <a:cubicBezTo>
                  <a:pt x="69" y="114"/>
                  <a:pt x="69" y="114"/>
                  <a:pt x="69" y="114"/>
                </a:cubicBezTo>
                <a:cubicBezTo>
                  <a:pt x="66" y="116"/>
                  <a:pt x="65" y="120"/>
                  <a:pt x="65" y="124"/>
                </a:cubicBezTo>
                <a:cubicBezTo>
                  <a:pt x="65" y="127"/>
                  <a:pt x="66" y="131"/>
                  <a:pt x="69" y="133"/>
                </a:cubicBezTo>
                <a:close/>
                <a:moveTo>
                  <a:pt x="75" y="120"/>
                </a:moveTo>
                <a:cubicBezTo>
                  <a:pt x="75" y="120"/>
                  <a:pt x="75" y="120"/>
                  <a:pt x="75" y="120"/>
                </a:cubicBezTo>
                <a:cubicBezTo>
                  <a:pt x="76" y="119"/>
                  <a:pt x="77" y="118"/>
                  <a:pt x="79" y="118"/>
                </a:cubicBezTo>
                <a:cubicBezTo>
                  <a:pt x="80" y="118"/>
                  <a:pt x="81" y="119"/>
                  <a:pt x="82" y="120"/>
                </a:cubicBezTo>
                <a:cubicBezTo>
                  <a:pt x="82" y="120"/>
                  <a:pt x="82" y="120"/>
                  <a:pt x="82" y="120"/>
                </a:cubicBezTo>
                <a:cubicBezTo>
                  <a:pt x="84" y="121"/>
                  <a:pt x="84" y="122"/>
                  <a:pt x="84" y="124"/>
                </a:cubicBezTo>
                <a:cubicBezTo>
                  <a:pt x="84" y="125"/>
                  <a:pt x="84" y="127"/>
                  <a:pt x="83" y="128"/>
                </a:cubicBezTo>
                <a:cubicBezTo>
                  <a:pt x="82" y="128"/>
                  <a:pt x="82" y="128"/>
                  <a:pt x="82" y="128"/>
                </a:cubicBezTo>
                <a:cubicBezTo>
                  <a:pt x="81" y="129"/>
                  <a:pt x="80" y="129"/>
                  <a:pt x="79" y="129"/>
                </a:cubicBezTo>
                <a:cubicBezTo>
                  <a:pt x="77" y="129"/>
                  <a:pt x="76" y="129"/>
                  <a:pt x="75" y="128"/>
                </a:cubicBezTo>
                <a:cubicBezTo>
                  <a:pt x="74" y="127"/>
                  <a:pt x="74" y="127"/>
                  <a:pt x="74" y="127"/>
                </a:cubicBezTo>
                <a:cubicBezTo>
                  <a:pt x="74" y="126"/>
                  <a:pt x="73" y="125"/>
                  <a:pt x="73" y="124"/>
                </a:cubicBezTo>
                <a:cubicBezTo>
                  <a:pt x="73" y="122"/>
                  <a:pt x="74" y="121"/>
                  <a:pt x="75" y="120"/>
                </a:cubicBezTo>
                <a:close/>
                <a:moveTo>
                  <a:pt x="81" y="91"/>
                </a:moveTo>
                <a:cubicBezTo>
                  <a:pt x="81" y="91"/>
                  <a:pt x="81" y="91"/>
                  <a:pt x="81" y="91"/>
                </a:cubicBezTo>
                <a:cubicBezTo>
                  <a:pt x="83" y="91"/>
                  <a:pt x="85" y="89"/>
                  <a:pt x="85" y="87"/>
                </a:cubicBezTo>
                <a:cubicBezTo>
                  <a:pt x="85" y="38"/>
                  <a:pt x="85" y="38"/>
                  <a:pt x="85" y="38"/>
                </a:cubicBezTo>
                <a:cubicBezTo>
                  <a:pt x="85" y="35"/>
                  <a:pt x="83" y="34"/>
                  <a:pt x="81" y="34"/>
                </a:cubicBezTo>
                <a:cubicBezTo>
                  <a:pt x="79" y="34"/>
                  <a:pt x="77" y="35"/>
                  <a:pt x="77" y="38"/>
                </a:cubicBezTo>
                <a:cubicBezTo>
                  <a:pt x="77" y="87"/>
                  <a:pt x="77" y="87"/>
                  <a:pt x="77" y="87"/>
                </a:cubicBezTo>
                <a:cubicBezTo>
                  <a:pt x="77" y="89"/>
                  <a:pt x="79" y="91"/>
                  <a:pt x="81" y="91"/>
                </a:cubicBezTo>
                <a:close/>
                <a:moveTo>
                  <a:pt x="148" y="109"/>
                </a:moveTo>
                <a:cubicBezTo>
                  <a:pt x="148" y="109"/>
                  <a:pt x="148" y="109"/>
                  <a:pt x="148" y="109"/>
                </a:cubicBezTo>
                <a:cubicBezTo>
                  <a:pt x="146" y="111"/>
                  <a:pt x="144" y="114"/>
                  <a:pt x="144" y="118"/>
                </a:cubicBezTo>
                <a:cubicBezTo>
                  <a:pt x="144" y="122"/>
                  <a:pt x="146" y="125"/>
                  <a:pt x="148" y="128"/>
                </a:cubicBezTo>
                <a:cubicBezTo>
                  <a:pt x="148" y="128"/>
                  <a:pt x="148" y="128"/>
                  <a:pt x="148" y="128"/>
                </a:cubicBezTo>
                <a:cubicBezTo>
                  <a:pt x="151" y="130"/>
                  <a:pt x="154" y="132"/>
                  <a:pt x="158" y="132"/>
                </a:cubicBezTo>
                <a:cubicBezTo>
                  <a:pt x="161" y="132"/>
                  <a:pt x="165" y="131"/>
                  <a:pt x="167" y="128"/>
                </a:cubicBezTo>
                <a:cubicBezTo>
                  <a:pt x="167" y="128"/>
                  <a:pt x="167" y="128"/>
                  <a:pt x="167" y="128"/>
                </a:cubicBezTo>
                <a:cubicBezTo>
                  <a:pt x="168" y="128"/>
                  <a:pt x="168" y="128"/>
                  <a:pt x="168" y="128"/>
                </a:cubicBezTo>
                <a:cubicBezTo>
                  <a:pt x="170" y="126"/>
                  <a:pt x="171" y="122"/>
                  <a:pt x="171" y="118"/>
                </a:cubicBezTo>
                <a:cubicBezTo>
                  <a:pt x="171" y="114"/>
                  <a:pt x="170" y="111"/>
                  <a:pt x="168" y="109"/>
                </a:cubicBezTo>
                <a:cubicBezTo>
                  <a:pt x="168" y="109"/>
                  <a:pt x="168" y="109"/>
                  <a:pt x="168" y="109"/>
                </a:cubicBezTo>
                <a:cubicBezTo>
                  <a:pt x="168" y="109"/>
                  <a:pt x="168" y="109"/>
                  <a:pt x="168" y="109"/>
                </a:cubicBezTo>
                <a:cubicBezTo>
                  <a:pt x="165" y="106"/>
                  <a:pt x="162" y="105"/>
                  <a:pt x="158" y="105"/>
                </a:cubicBezTo>
                <a:cubicBezTo>
                  <a:pt x="154" y="105"/>
                  <a:pt x="151" y="106"/>
                  <a:pt x="148" y="109"/>
                </a:cubicBezTo>
                <a:close/>
                <a:moveTo>
                  <a:pt x="154" y="114"/>
                </a:moveTo>
                <a:cubicBezTo>
                  <a:pt x="154" y="114"/>
                  <a:pt x="154" y="114"/>
                  <a:pt x="154" y="114"/>
                </a:cubicBezTo>
                <a:cubicBezTo>
                  <a:pt x="155" y="113"/>
                  <a:pt x="156" y="113"/>
                  <a:pt x="158" y="113"/>
                </a:cubicBezTo>
                <a:cubicBezTo>
                  <a:pt x="159" y="113"/>
                  <a:pt x="161" y="113"/>
                  <a:pt x="162" y="114"/>
                </a:cubicBezTo>
                <a:cubicBezTo>
                  <a:pt x="163" y="115"/>
                  <a:pt x="163" y="117"/>
                  <a:pt x="163" y="118"/>
                </a:cubicBezTo>
                <a:cubicBezTo>
                  <a:pt x="163" y="120"/>
                  <a:pt x="163" y="121"/>
                  <a:pt x="162" y="122"/>
                </a:cubicBezTo>
                <a:cubicBezTo>
                  <a:pt x="161" y="123"/>
                  <a:pt x="159" y="124"/>
                  <a:pt x="158" y="124"/>
                </a:cubicBezTo>
                <a:cubicBezTo>
                  <a:pt x="156" y="124"/>
                  <a:pt x="155" y="123"/>
                  <a:pt x="154" y="122"/>
                </a:cubicBezTo>
                <a:cubicBezTo>
                  <a:pt x="154" y="122"/>
                  <a:pt x="154" y="122"/>
                  <a:pt x="154" y="122"/>
                </a:cubicBezTo>
                <a:cubicBezTo>
                  <a:pt x="153" y="121"/>
                  <a:pt x="152" y="120"/>
                  <a:pt x="152" y="118"/>
                </a:cubicBezTo>
                <a:cubicBezTo>
                  <a:pt x="152" y="117"/>
                  <a:pt x="153" y="115"/>
                  <a:pt x="154" y="114"/>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
        <p:nvSpPr>
          <p:cNvPr id="28" name="Freeform 10">
            <a:extLst>
              <a:ext uri="{FF2B5EF4-FFF2-40B4-BE49-F238E27FC236}">
                <a16:creationId xmlns:a16="http://schemas.microsoft.com/office/drawing/2014/main" id="{0FBF27EE-1DC1-4D3B-B22D-7C1F7262CB71}"/>
              </a:ext>
            </a:extLst>
          </p:cNvPr>
          <p:cNvSpPr>
            <a:spLocks noEditPoints="1"/>
          </p:cNvSpPr>
          <p:nvPr/>
        </p:nvSpPr>
        <p:spPr bwMode="auto">
          <a:xfrm>
            <a:off x="1123178" y="1973441"/>
            <a:ext cx="286864" cy="287612"/>
          </a:xfrm>
          <a:custGeom>
            <a:avLst/>
            <a:gdLst>
              <a:gd name="T0" fmla="*/ 47 w 162"/>
              <a:gd name="T1" fmla="*/ 34 h 163"/>
              <a:gd name="T2" fmla="*/ 34 w 162"/>
              <a:gd name="T3" fmla="*/ 47 h 163"/>
              <a:gd name="T4" fmla="*/ 32 w 162"/>
              <a:gd name="T5" fmla="*/ 61 h 163"/>
              <a:gd name="T6" fmla="*/ 41 w 162"/>
              <a:gd name="T7" fmla="*/ 52 h 163"/>
              <a:gd name="T8" fmla="*/ 52 w 162"/>
              <a:gd name="T9" fmla="*/ 41 h 163"/>
              <a:gd name="T10" fmla="*/ 60 w 162"/>
              <a:gd name="T11" fmla="*/ 32 h 163"/>
              <a:gd name="T12" fmla="*/ 160 w 162"/>
              <a:gd name="T13" fmla="*/ 150 h 163"/>
              <a:gd name="T14" fmla="*/ 130 w 162"/>
              <a:gd name="T15" fmla="*/ 121 h 163"/>
              <a:gd name="T16" fmla="*/ 147 w 162"/>
              <a:gd name="T17" fmla="*/ 74 h 163"/>
              <a:gd name="T18" fmla="*/ 142 w 162"/>
              <a:gd name="T19" fmla="*/ 46 h 163"/>
              <a:gd name="T20" fmla="*/ 126 w 162"/>
              <a:gd name="T21" fmla="*/ 22 h 163"/>
              <a:gd name="T22" fmla="*/ 74 w 162"/>
              <a:gd name="T23" fmla="*/ 0 h 163"/>
              <a:gd name="T24" fmla="*/ 6 w 162"/>
              <a:gd name="T25" fmla="*/ 46 h 163"/>
              <a:gd name="T26" fmla="*/ 5 w 162"/>
              <a:gd name="T27" fmla="*/ 102 h 163"/>
              <a:gd name="T28" fmla="*/ 21 w 162"/>
              <a:gd name="T29" fmla="*/ 126 h 163"/>
              <a:gd name="T30" fmla="*/ 45 w 162"/>
              <a:gd name="T31" fmla="*/ 142 h 163"/>
              <a:gd name="T32" fmla="*/ 45 w 162"/>
              <a:gd name="T33" fmla="*/ 142 h 163"/>
              <a:gd name="T34" fmla="*/ 102 w 162"/>
              <a:gd name="T35" fmla="*/ 142 h 163"/>
              <a:gd name="T36" fmla="*/ 150 w 162"/>
              <a:gd name="T37" fmla="*/ 160 h 163"/>
              <a:gd name="T38" fmla="*/ 160 w 162"/>
              <a:gd name="T39" fmla="*/ 150 h 163"/>
              <a:gd name="T40" fmla="*/ 116 w 162"/>
              <a:gd name="T41" fmla="*/ 117 h 163"/>
              <a:gd name="T42" fmla="*/ 97 w 162"/>
              <a:gd name="T43" fmla="*/ 130 h 163"/>
              <a:gd name="T44" fmla="*/ 51 w 162"/>
              <a:gd name="T45" fmla="*/ 130 h 163"/>
              <a:gd name="T46" fmla="*/ 31 w 162"/>
              <a:gd name="T47" fmla="*/ 117 h 163"/>
              <a:gd name="T48" fmla="*/ 31 w 162"/>
              <a:gd name="T49" fmla="*/ 117 h 163"/>
              <a:gd name="T50" fmla="*/ 18 w 162"/>
              <a:gd name="T51" fmla="*/ 97 h 163"/>
              <a:gd name="T52" fmla="*/ 18 w 162"/>
              <a:gd name="T53" fmla="*/ 51 h 163"/>
              <a:gd name="T54" fmla="*/ 74 w 162"/>
              <a:gd name="T55" fmla="*/ 14 h 163"/>
              <a:gd name="T56" fmla="*/ 116 w 162"/>
              <a:gd name="T57" fmla="*/ 31 h 163"/>
              <a:gd name="T58" fmla="*/ 129 w 162"/>
              <a:gd name="T59" fmla="*/ 51 h 163"/>
              <a:gd name="T60" fmla="*/ 134 w 162"/>
              <a:gd name="T61" fmla="*/ 74 h 163"/>
              <a:gd name="T62" fmla="*/ 116 w 162"/>
              <a:gd name="T63" fmla="*/ 117 h 163"/>
              <a:gd name="T64" fmla="*/ 117 w 162"/>
              <a:gd name="T65" fmla="*/ 70 h 163"/>
              <a:gd name="T66" fmla="*/ 110 w 162"/>
              <a:gd name="T67" fmla="*/ 89 h 163"/>
              <a:gd name="T68" fmla="*/ 102 w 162"/>
              <a:gd name="T69" fmla="*/ 102 h 163"/>
              <a:gd name="T70" fmla="*/ 74 w 162"/>
              <a:gd name="T71" fmla="*/ 114 h 163"/>
              <a:gd name="T72" fmla="*/ 74 w 162"/>
              <a:gd name="T73" fmla="*/ 122 h 163"/>
              <a:gd name="T74" fmla="*/ 107 w 162"/>
              <a:gd name="T75" fmla="*/ 108 h 163"/>
              <a:gd name="T76" fmla="*/ 118 w 162"/>
              <a:gd name="T77" fmla="*/ 92 h 163"/>
              <a:gd name="T78" fmla="*/ 117 w 162"/>
              <a:gd name="T79" fmla="*/ 70 h 1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62" h="163">
                <a:moveTo>
                  <a:pt x="55" y="30"/>
                </a:moveTo>
                <a:cubicBezTo>
                  <a:pt x="52" y="31"/>
                  <a:pt x="50" y="33"/>
                  <a:pt x="47" y="34"/>
                </a:cubicBezTo>
                <a:cubicBezTo>
                  <a:pt x="44" y="36"/>
                  <a:pt x="42" y="38"/>
                  <a:pt x="40" y="40"/>
                </a:cubicBezTo>
                <a:cubicBezTo>
                  <a:pt x="38" y="42"/>
                  <a:pt x="36" y="45"/>
                  <a:pt x="34" y="47"/>
                </a:cubicBezTo>
                <a:cubicBezTo>
                  <a:pt x="32" y="50"/>
                  <a:pt x="31" y="53"/>
                  <a:pt x="30" y="55"/>
                </a:cubicBezTo>
                <a:cubicBezTo>
                  <a:pt x="29" y="57"/>
                  <a:pt x="30" y="60"/>
                  <a:pt x="32" y="61"/>
                </a:cubicBezTo>
                <a:cubicBezTo>
                  <a:pt x="34" y="62"/>
                  <a:pt x="36" y="61"/>
                  <a:pt x="37" y="59"/>
                </a:cubicBezTo>
                <a:cubicBezTo>
                  <a:pt x="38" y="56"/>
                  <a:pt x="39" y="54"/>
                  <a:pt x="41" y="52"/>
                </a:cubicBezTo>
                <a:cubicBezTo>
                  <a:pt x="42" y="50"/>
                  <a:pt x="44" y="48"/>
                  <a:pt x="46" y="46"/>
                </a:cubicBezTo>
                <a:cubicBezTo>
                  <a:pt x="48" y="44"/>
                  <a:pt x="49" y="43"/>
                  <a:pt x="52" y="41"/>
                </a:cubicBezTo>
                <a:cubicBezTo>
                  <a:pt x="54" y="40"/>
                  <a:pt x="56" y="38"/>
                  <a:pt x="58" y="37"/>
                </a:cubicBezTo>
                <a:cubicBezTo>
                  <a:pt x="60" y="37"/>
                  <a:pt x="61" y="34"/>
                  <a:pt x="60" y="32"/>
                </a:cubicBezTo>
                <a:cubicBezTo>
                  <a:pt x="59" y="30"/>
                  <a:pt x="57" y="29"/>
                  <a:pt x="55" y="30"/>
                </a:cubicBezTo>
                <a:close/>
                <a:moveTo>
                  <a:pt x="160" y="150"/>
                </a:moveTo>
                <a:cubicBezTo>
                  <a:pt x="160" y="150"/>
                  <a:pt x="160" y="150"/>
                  <a:pt x="160" y="150"/>
                </a:cubicBezTo>
                <a:cubicBezTo>
                  <a:pt x="130" y="121"/>
                  <a:pt x="130" y="121"/>
                  <a:pt x="130" y="121"/>
                </a:cubicBezTo>
                <a:cubicBezTo>
                  <a:pt x="135" y="115"/>
                  <a:pt x="139" y="109"/>
                  <a:pt x="142" y="102"/>
                </a:cubicBezTo>
                <a:cubicBezTo>
                  <a:pt x="145" y="93"/>
                  <a:pt x="147" y="84"/>
                  <a:pt x="147" y="74"/>
                </a:cubicBezTo>
                <a:cubicBezTo>
                  <a:pt x="147" y="64"/>
                  <a:pt x="145" y="55"/>
                  <a:pt x="142" y="46"/>
                </a:cubicBezTo>
                <a:cubicBezTo>
                  <a:pt x="142" y="46"/>
                  <a:pt x="142" y="46"/>
                  <a:pt x="142" y="46"/>
                </a:cubicBezTo>
                <a:cubicBezTo>
                  <a:pt x="138" y="37"/>
                  <a:pt x="133" y="29"/>
                  <a:pt x="126" y="22"/>
                </a:cubicBezTo>
                <a:cubicBezTo>
                  <a:pt x="126" y="22"/>
                  <a:pt x="126" y="22"/>
                  <a:pt x="126" y="22"/>
                </a:cubicBezTo>
                <a:cubicBezTo>
                  <a:pt x="119" y="15"/>
                  <a:pt x="111" y="10"/>
                  <a:pt x="102" y="6"/>
                </a:cubicBezTo>
                <a:cubicBezTo>
                  <a:pt x="93" y="2"/>
                  <a:pt x="84" y="0"/>
                  <a:pt x="74" y="0"/>
                </a:cubicBezTo>
                <a:cubicBezTo>
                  <a:pt x="53" y="0"/>
                  <a:pt x="35" y="8"/>
                  <a:pt x="21" y="22"/>
                </a:cubicBezTo>
                <a:cubicBezTo>
                  <a:pt x="15" y="29"/>
                  <a:pt x="9" y="37"/>
                  <a:pt x="6" y="46"/>
                </a:cubicBezTo>
                <a:cubicBezTo>
                  <a:pt x="2" y="55"/>
                  <a:pt x="0" y="64"/>
                  <a:pt x="0" y="74"/>
                </a:cubicBezTo>
                <a:cubicBezTo>
                  <a:pt x="0" y="84"/>
                  <a:pt x="2" y="93"/>
                  <a:pt x="5" y="102"/>
                </a:cubicBezTo>
                <a:cubicBezTo>
                  <a:pt x="6" y="102"/>
                  <a:pt x="6" y="102"/>
                  <a:pt x="6" y="102"/>
                </a:cubicBezTo>
                <a:cubicBezTo>
                  <a:pt x="9" y="111"/>
                  <a:pt x="15" y="119"/>
                  <a:pt x="21" y="126"/>
                </a:cubicBezTo>
                <a:cubicBezTo>
                  <a:pt x="22" y="126"/>
                  <a:pt x="22" y="126"/>
                  <a:pt x="22" y="126"/>
                </a:cubicBezTo>
                <a:cubicBezTo>
                  <a:pt x="28" y="133"/>
                  <a:pt x="36" y="138"/>
                  <a:pt x="45" y="142"/>
                </a:cubicBezTo>
                <a:cubicBezTo>
                  <a:pt x="45" y="142"/>
                  <a:pt x="45" y="142"/>
                  <a:pt x="45" y="142"/>
                </a:cubicBezTo>
                <a:cubicBezTo>
                  <a:pt x="45" y="142"/>
                  <a:pt x="45" y="142"/>
                  <a:pt x="45" y="142"/>
                </a:cubicBezTo>
                <a:cubicBezTo>
                  <a:pt x="54" y="146"/>
                  <a:pt x="64" y="148"/>
                  <a:pt x="74" y="148"/>
                </a:cubicBezTo>
                <a:cubicBezTo>
                  <a:pt x="84" y="148"/>
                  <a:pt x="93" y="146"/>
                  <a:pt x="102" y="142"/>
                </a:cubicBezTo>
                <a:cubicBezTo>
                  <a:pt x="109" y="139"/>
                  <a:pt x="115" y="135"/>
                  <a:pt x="121" y="131"/>
                </a:cubicBezTo>
                <a:cubicBezTo>
                  <a:pt x="150" y="160"/>
                  <a:pt x="150" y="160"/>
                  <a:pt x="150" y="160"/>
                </a:cubicBezTo>
                <a:cubicBezTo>
                  <a:pt x="153" y="163"/>
                  <a:pt x="157" y="163"/>
                  <a:pt x="160" y="160"/>
                </a:cubicBezTo>
                <a:cubicBezTo>
                  <a:pt x="162" y="157"/>
                  <a:pt x="162" y="153"/>
                  <a:pt x="160" y="150"/>
                </a:cubicBezTo>
                <a:close/>
                <a:moveTo>
                  <a:pt x="116" y="117"/>
                </a:moveTo>
                <a:cubicBezTo>
                  <a:pt x="116" y="117"/>
                  <a:pt x="116" y="117"/>
                  <a:pt x="116" y="117"/>
                </a:cubicBezTo>
                <a:cubicBezTo>
                  <a:pt x="116" y="117"/>
                  <a:pt x="116" y="117"/>
                  <a:pt x="116" y="117"/>
                </a:cubicBezTo>
                <a:cubicBezTo>
                  <a:pt x="111" y="122"/>
                  <a:pt x="104" y="127"/>
                  <a:pt x="97" y="130"/>
                </a:cubicBezTo>
                <a:cubicBezTo>
                  <a:pt x="90" y="133"/>
                  <a:pt x="82" y="134"/>
                  <a:pt x="74" y="134"/>
                </a:cubicBezTo>
                <a:cubicBezTo>
                  <a:pt x="65" y="134"/>
                  <a:pt x="58" y="133"/>
                  <a:pt x="51" y="130"/>
                </a:cubicBezTo>
                <a:cubicBezTo>
                  <a:pt x="51" y="130"/>
                  <a:pt x="51" y="130"/>
                  <a:pt x="51" y="130"/>
                </a:cubicBezTo>
                <a:cubicBezTo>
                  <a:pt x="43" y="127"/>
                  <a:pt x="37" y="122"/>
                  <a:pt x="31" y="117"/>
                </a:cubicBezTo>
                <a:cubicBezTo>
                  <a:pt x="31" y="117"/>
                  <a:pt x="31" y="117"/>
                  <a:pt x="31" y="117"/>
                </a:cubicBezTo>
                <a:cubicBezTo>
                  <a:pt x="31" y="117"/>
                  <a:pt x="31" y="117"/>
                  <a:pt x="31" y="117"/>
                </a:cubicBezTo>
                <a:cubicBezTo>
                  <a:pt x="26" y="111"/>
                  <a:pt x="21" y="104"/>
                  <a:pt x="18" y="97"/>
                </a:cubicBezTo>
                <a:cubicBezTo>
                  <a:pt x="18" y="97"/>
                  <a:pt x="18" y="97"/>
                  <a:pt x="18" y="97"/>
                </a:cubicBezTo>
                <a:cubicBezTo>
                  <a:pt x="15" y="90"/>
                  <a:pt x="13" y="82"/>
                  <a:pt x="13" y="74"/>
                </a:cubicBezTo>
                <a:cubicBezTo>
                  <a:pt x="13" y="66"/>
                  <a:pt x="15" y="58"/>
                  <a:pt x="18" y="51"/>
                </a:cubicBezTo>
                <a:cubicBezTo>
                  <a:pt x="21" y="44"/>
                  <a:pt x="26" y="37"/>
                  <a:pt x="31" y="31"/>
                </a:cubicBezTo>
                <a:cubicBezTo>
                  <a:pt x="42" y="21"/>
                  <a:pt x="57" y="14"/>
                  <a:pt x="74" y="14"/>
                </a:cubicBezTo>
                <a:cubicBezTo>
                  <a:pt x="82" y="14"/>
                  <a:pt x="90" y="15"/>
                  <a:pt x="97" y="18"/>
                </a:cubicBezTo>
                <a:cubicBezTo>
                  <a:pt x="104" y="21"/>
                  <a:pt x="111" y="26"/>
                  <a:pt x="116" y="31"/>
                </a:cubicBezTo>
                <a:cubicBezTo>
                  <a:pt x="117" y="32"/>
                  <a:pt x="117" y="32"/>
                  <a:pt x="117" y="32"/>
                </a:cubicBezTo>
                <a:cubicBezTo>
                  <a:pt x="122" y="37"/>
                  <a:pt x="126" y="44"/>
                  <a:pt x="129" y="51"/>
                </a:cubicBezTo>
                <a:cubicBezTo>
                  <a:pt x="129" y="51"/>
                  <a:pt x="129" y="51"/>
                  <a:pt x="129" y="51"/>
                </a:cubicBezTo>
                <a:cubicBezTo>
                  <a:pt x="132" y="58"/>
                  <a:pt x="134" y="66"/>
                  <a:pt x="134" y="74"/>
                </a:cubicBezTo>
                <a:cubicBezTo>
                  <a:pt x="134" y="82"/>
                  <a:pt x="132" y="90"/>
                  <a:pt x="129" y="97"/>
                </a:cubicBezTo>
                <a:cubicBezTo>
                  <a:pt x="126" y="104"/>
                  <a:pt x="122" y="111"/>
                  <a:pt x="116" y="117"/>
                </a:cubicBezTo>
                <a:close/>
                <a:moveTo>
                  <a:pt x="117" y="70"/>
                </a:moveTo>
                <a:cubicBezTo>
                  <a:pt x="117" y="70"/>
                  <a:pt x="117" y="70"/>
                  <a:pt x="117" y="70"/>
                </a:cubicBezTo>
                <a:cubicBezTo>
                  <a:pt x="115" y="70"/>
                  <a:pt x="113" y="72"/>
                  <a:pt x="113" y="74"/>
                </a:cubicBezTo>
                <a:cubicBezTo>
                  <a:pt x="113" y="79"/>
                  <a:pt x="112" y="84"/>
                  <a:pt x="110" y="89"/>
                </a:cubicBezTo>
                <a:cubicBezTo>
                  <a:pt x="110" y="89"/>
                  <a:pt x="110" y="89"/>
                  <a:pt x="110" y="89"/>
                </a:cubicBezTo>
                <a:cubicBezTo>
                  <a:pt x="108" y="94"/>
                  <a:pt x="105" y="98"/>
                  <a:pt x="102" y="102"/>
                </a:cubicBezTo>
                <a:cubicBezTo>
                  <a:pt x="98" y="106"/>
                  <a:pt x="94" y="109"/>
                  <a:pt x="89" y="111"/>
                </a:cubicBezTo>
                <a:cubicBezTo>
                  <a:pt x="84" y="113"/>
                  <a:pt x="79" y="114"/>
                  <a:pt x="74" y="114"/>
                </a:cubicBezTo>
                <a:cubicBezTo>
                  <a:pt x="71" y="114"/>
                  <a:pt x="70" y="115"/>
                  <a:pt x="70" y="118"/>
                </a:cubicBezTo>
                <a:cubicBezTo>
                  <a:pt x="70" y="120"/>
                  <a:pt x="71" y="122"/>
                  <a:pt x="74" y="122"/>
                </a:cubicBezTo>
                <a:cubicBezTo>
                  <a:pt x="80" y="122"/>
                  <a:pt x="86" y="120"/>
                  <a:pt x="92" y="118"/>
                </a:cubicBezTo>
                <a:cubicBezTo>
                  <a:pt x="98" y="116"/>
                  <a:pt x="103" y="112"/>
                  <a:pt x="107" y="108"/>
                </a:cubicBezTo>
                <a:cubicBezTo>
                  <a:pt x="112" y="103"/>
                  <a:pt x="115" y="98"/>
                  <a:pt x="118" y="92"/>
                </a:cubicBezTo>
                <a:cubicBezTo>
                  <a:pt x="118" y="92"/>
                  <a:pt x="118" y="92"/>
                  <a:pt x="118" y="92"/>
                </a:cubicBezTo>
                <a:cubicBezTo>
                  <a:pt x="120" y="86"/>
                  <a:pt x="121" y="80"/>
                  <a:pt x="121" y="74"/>
                </a:cubicBezTo>
                <a:cubicBezTo>
                  <a:pt x="121" y="72"/>
                  <a:pt x="120" y="70"/>
                  <a:pt x="117" y="70"/>
                </a:cubicBezTo>
                <a:close/>
              </a:path>
            </a:pathLst>
          </a:custGeom>
          <a:solidFill>
            <a:schemeClr val="bg1"/>
          </a:solidFill>
          <a:ln>
            <a:noFill/>
          </a:ln>
        </p:spPr>
        <p:txBody>
          <a:bodyPr vert="horz" wrap="square" lIns="91440" tIns="45720" rIns="91440" bIns="45720" numCol="1" anchor="t" anchorCtr="0" compatLnSpc="1"/>
          <a:lstStyle/>
          <a:p>
            <a:endParaRPr lang="zh-CN" altLang="en-US">
              <a:solidFill>
                <a:schemeClr val="bg1"/>
              </a:solidFill>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grpId="0" nodeType="withEffect">
                                  <p:stCondLst>
                                    <p:cond delay="500"/>
                                  </p:stCondLst>
                                  <p:childTnLst>
                                    <p:set>
                                      <p:cBhvr>
                                        <p:cTn id="6" dur="1" fill="hold">
                                          <p:stCondLst>
                                            <p:cond delay="0"/>
                                          </p:stCondLst>
                                        </p:cTn>
                                        <p:tgtEl>
                                          <p:spTgt spid="79"/>
                                        </p:tgtEl>
                                        <p:attrNameLst>
                                          <p:attrName>style.visibility</p:attrName>
                                        </p:attrNameLst>
                                      </p:cBhvr>
                                      <p:to>
                                        <p:strVal val="visible"/>
                                      </p:to>
                                    </p:set>
                                    <p:animEffect transition="in" filter="fade">
                                      <p:cBhvr>
                                        <p:cTn id="7" dur="500"/>
                                        <p:tgtEl>
                                          <p:spTgt spid="79"/>
                                        </p:tgtEl>
                                      </p:cBhvr>
                                    </p:animEffect>
                                    <p:anim calcmode="lin" valueType="num">
                                      <p:cBhvr>
                                        <p:cTn id="8" dur="500" fill="hold"/>
                                        <p:tgtEl>
                                          <p:spTgt spid="79"/>
                                        </p:tgtEl>
                                        <p:attrNameLst>
                                          <p:attrName>ppt_x</p:attrName>
                                        </p:attrNameLst>
                                      </p:cBhvr>
                                      <p:tavLst>
                                        <p:tav tm="0">
                                          <p:val>
                                            <p:strVal val="#ppt_x"/>
                                          </p:val>
                                        </p:tav>
                                        <p:tav tm="100000">
                                          <p:val>
                                            <p:strVal val="#ppt_x"/>
                                          </p:val>
                                        </p:tav>
                                      </p:tavLst>
                                    </p:anim>
                                    <p:anim calcmode="lin" valueType="num">
                                      <p:cBhvr>
                                        <p:cTn id="9" dur="500" fill="hold"/>
                                        <p:tgtEl>
                                          <p:spTgt spid="79"/>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500"/>
                                  </p:stCondLst>
                                  <p:childTnLst>
                                    <p:set>
                                      <p:cBhvr>
                                        <p:cTn id="11" dur="1" fill="hold">
                                          <p:stCondLst>
                                            <p:cond delay="0"/>
                                          </p:stCondLst>
                                        </p:cTn>
                                        <p:tgtEl>
                                          <p:spTgt spid="69"/>
                                        </p:tgtEl>
                                        <p:attrNameLst>
                                          <p:attrName>style.visibility</p:attrName>
                                        </p:attrNameLst>
                                      </p:cBhvr>
                                      <p:to>
                                        <p:strVal val="visible"/>
                                      </p:to>
                                    </p:set>
                                    <p:animEffect transition="in" filter="fade">
                                      <p:cBhvr>
                                        <p:cTn id="12" dur="500"/>
                                        <p:tgtEl>
                                          <p:spTgt spid="69"/>
                                        </p:tgtEl>
                                      </p:cBhvr>
                                    </p:animEffect>
                                    <p:anim calcmode="lin" valueType="num">
                                      <p:cBhvr>
                                        <p:cTn id="13" dur="500" fill="hold"/>
                                        <p:tgtEl>
                                          <p:spTgt spid="69"/>
                                        </p:tgtEl>
                                        <p:attrNameLst>
                                          <p:attrName>ppt_x</p:attrName>
                                        </p:attrNameLst>
                                      </p:cBhvr>
                                      <p:tavLst>
                                        <p:tav tm="0">
                                          <p:val>
                                            <p:strVal val="#ppt_x"/>
                                          </p:val>
                                        </p:tav>
                                        <p:tav tm="100000">
                                          <p:val>
                                            <p:strVal val="#ppt_x"/>
                                          </p:val>
                                        </p:tav>
                                      </p:tavLst>
                                    </p:anim>
                                    <p:anim calcmode="lin" valueType="num">
                                      <p:cBhvr>
                                        <p:cTn id="14" dur="500" fill="hold"/>
                                        <p:tgtEl>
                                          <p:spTgt spid="69"/>
                                        </p:tgtEl>
                                        <p:attrNameLst>
                                          <p:attrName>ppt_y</p:attrName>
                                        </p:attrNameLst>
                                      </p:cBhvr>
                                      <p:tavLst>
                                        <p:tav tm="0">
                                          <p:val>
                                            <p:strVal val="#ppt_y+.1"/>
                                          </p:val>
                                        </p:tav>
                                        <p:tav tm="100000">
                                          <p:val>
                                            <p:strVal val="#ppt_y"/>
                                          </p:val>
                                        </p:tav>
                                      </p:tavLst>
                                    </p:anim>
                                  </p:childTnLst>
                                </p:cTn>
                              </p:par>
                              <p:par>
                                <p:cTn id="15" presetID="53" presetClass="entr" presetSubtype="16" fill="hold" grpId="0" nodeType="withEffect">
                                  <p:stCondLst>
                                    <p:cond delay="1000"/>
                                  </p:stCondLst>
                                  <p:childTnLst>
                                    <p:set>
                                      <p:cBhvr>
                                        <p:cTn id="16" dur="1" fill="hold">
                                          <p:stCondLst>
                                            <p:cond delay="0"/>
                                          </p:stCondLst>
                                        </p:cTn>
                                        <p:tgtEl>
                                          <p:spTgt spid="28"/>
                                        </p:tgtEl>
                                        <p:attrNameLst>
                                          <p:attrName>style.visibility</p:attrName>
                                        </p:attrNameLst>
                                      </p:cBhvr>
                                      <p:to>
                                        <p:strVal val="visible"/>
                                      </p:to>
                                    </p:set>
                                    <p:anim calcmode="lin" valueType="num">
                                      <p:cBhvr>
                                        <p:cTn id="17" dur="300" fill="hold"/>
                                        <p:tgtEl>
                                          <p:spTgt spid="28"/>
                                        </p:tgtEl>
                                        <p:attrNameLst>
                                          <p:attrName>ppt_w</p:attrName>
                                        </p:attrNameLst>
                                      </p:cBhvr>
                                      <p:tavLst>
                                        <p:tav tm="0">
                                          <p:val>
                                            <p:fltVal val="0"/>
                                          </p:val>
                                        </p:tav>
                                        <p:tav tm="100000">
                                          <p:val>
                                            <p:strVal val="#ppt_w"/>
                                          </p:val>
                                        </p:tav>
                                      </p:tavLst>
                                    </p:anim>
                                    <p:anim calcmode="lin" valueType="num">
                                      <p:cBhvr>
                                        <p:cTn id="18" dur="300" fill="hold"/>
                                        <p:tgtEl>
                                          <p:spTgt spid="28"/>
                                        </p:tgtEl>
                                        <p:attrNameLst>
                                          <p:attrName>ppt_h</p:attrName>
                                        </p:attrNameLst>
                                      </p:cBhvr>
                                      <p:tavLst>
                                        <p:tav tm="0">
                                          <p:val>
                                            <p:fltVal val="0"/>
                                          </p:val>
                                        </p:tav>
                                        <p:tav tm="100000">
                                          <p:val>
                                            <p:strVal val="#ppt_h"/>
                                          </p:val>
                                        </p:tav>
                                      </p:tavLst>
                                    </p:anim>
                                    <p:animEffect transition="in" filter="fade">
                                      <p:cBhvr>
                                        <p:cTn id="19" dur="300"/>
                                        <p:tgtEl>
                                          <p:spTgt spid="28"/>
                                        </p:tgtEl>
                                      </p:cBhvr>
                                    </p:animEffect>
                                  </p:childTnLst>
                                </p:cTn>
                              </p:par>
                              <p:par>
                                <p:cTn id="20" presetID="6" presetClass="emph" presetSubtype="0" autoRev="1" fill="hold" grpId="1" nodeType="withEffect">
                                  <p:stCondLst>
                                    <p:cond delay="1000"/>
                                  </p:stCondLst>
                                  <p:childTnLst>
                                    <p:animScale>
                                      <p:cBhvr>
                                        <p:cTn id="21" dur="100" fill="hold"/>
                                        <p:tgtEl>
                                          <p:spTgt spid="28"/>
                                        </p:tgtEl>
                                      </p:cBhvr>
                                      <p:by x="110000" y="110000"/>
                                    </p:animScale>
                                  </p:childTnLst>
                                </p:cTn>
                              </p:par>
                              <p:par>
                                <p:cTn id="22" presetID="53" presetClass="entr" presetSubtype="16" fill="hold" grpId="0" nodeType="withEffect">
                                  <p:stCondLst>
                                    <p:cond delay="1300"/>
                                  </p:stCondLst>
                                  <p:childTnLst>
                                    <p:set>
                                      <p:cBhvr>
                                        <p:cTn id="23" dur="1" fill="hold">
                                          <p:stCondLst>
                                            <p:cond delay="0"/>
                                          </p:stCondLst>
                                        </p:cTn>
                                        <p:tgtEl>
                                          <p:spTgt spid="82"/>
                                        </p:tgtEl>
                                        <p:attrNameLst>
                                          <p:attrName>style.visibility</p:attrName>
                                        </p:attrNameLst>
                                      </p:cBhvr>
                                      <p:to>
                                        <p:strVal val="visible"/>
                                      </p:to>
                                    </p:set>
                                    <p:anim calcmode="lin" valueType="num">
                                      <p:cBhvr>
                                        <p:cTn id="24" dur="300" fill="hold"/>
                                        <p:tgtEl>
                                          <p:spTgt spid="82"/>
                                        </p:tgtEl>
                                        <p:attrNameLst>
                                          <p:attrName>ppt_w</p:attrName>
                                        </p:attrNameLst>
                                      </p:cBhvr>
                                      <p:tavLst>
                                        <p:tav tm="0">
                                          <p:val>
                                            <p:fltVal val="0"/>
                                          </p:val>
                                        </p:tav>
                                        <p:tav tm="100000">
                                          <p:val>
                                            <p:strVal val="#ppt_w"/>
                                          </p:val>
                                        </p:tav>
                                      </p:tavLst>
                                    </p:anim>
                                    <p:anim calcmode="lin" valueType="num">
                                      <p:cBhvr>
                                        <p:cTn id="25" dur="300" fill="hold"/>
                                        <p:tgtEl>
                                          <p:spTgt spid="82"/>
                                        </p:tgtEl>
                                        <p:attrNameLst>
                                          <p:attrName>ppt_h</p:attrName>
                                        </p:attrNameLst>
                                      </p:cBhvr>
                                      <p:tavLst>
                                        <p:tav tm="0">
                                          <p:val>
                                            <p:fltVal val="0"/>
                                          </p:val>
                                        </p:tav>
                                        <p:tav tm="100000">
                                          <p:val>
                                            <p:strVal val="#ppt_h"/>
                                          </p:val>
                                        </p:tav>
                                      </p:tavLst>
                                    </p:anim>
                                    <p:animEffect transition="in" filter="fade">
                                      <p:cBhvr>
                                        <p:cTn id="26" dur="300"/>
                                        <p:tgtEl>
                                          <p:spTgt spid="82"/>
                                        </p:tgtEl>
                                      </p:cBhvr>
                                    </p:animEffect>
                                  </p:childTnLst>
                                </p:cTn>
                              </p:par>
                              <p:par>
                                <p:cTn id="27" presetID="6" presetClass="emph" presetSubtype="0" autoRev="1" fill="hold" grpId="1" nodeType="withEffect">
                                  <p:stCondLst>
                                    <p:cond delay="1600"/>
                                  </p:stCondLst>
                                  <p:childTnLst>
                                    <p:animScale>
                                      <p:cBhvr>
                                        <p:cTn id="28" dur="150" fill="hold"/>
                                        <p:tgtEl>
                                          <p:spTgt spid="82"/>
                                        </p:tgtEl>
                                      </p:cBhvr>
                                      <p:by x="110000" y="110000"/>
                                    </p:animScale>
                                  </p:childTnLst>
                                </p:cTn>
                              </p:par>
                              <p:par>
                                <p:cTn id="29" presetID="12" presetClass="entr" presetSubtype="1" fill="hold" grpId="0" nodeType="withEffect">
                                  <p:stCondLst>
                                    <p:cond delay="1600"/>
                                  </p:stCondLst>
                                  <p:childTnLst>
                                    <p:set>
                                      <p:cBhvr>
                                        <p:cTn id="30" dur="1" fill="hold">
                                          <p:stCondLst>
                                            <p:cond delay="0"/>
                                          </p:stCondLst>
                                        </p:cTn>
                                        <p:tgtEl>
                                          <p:spTgt spid="72"/>
                                        </p:tgtEl>
                                        <p:attrNameLst>
                                          <p:attrName>style.visibility</p:attrName>
                                        </p:attrNameLst>
                                      </p:cBhvr>
                                      <p:to>
                                        <p:strVal val="visible"/>
                                      </p:to>
                                    </p:set>
                                    <p:anim calcmode="lin" valueType="num">
                                      <p:cBhvr additive="base">
                                        <p:cTn id="31" dur="500"/>
                                        <p:tgtEl>
                                          <p:spTgt spid="72"/>
                                        </p:tgtEl>
                                        <p:attrNameLst>
                                          <p:attrName>ppt_y</p:attrName>
                                        </p:attrNameLst>
                                      </p:cBhvr>
                                      <p:tavLst>
                                        <p:tav tm="0">
                                          <p:val>
                                            <p:strVal val="#ppt_y-#ppt_h*1.125000"/>
                                          </p:val>
                                        </p:tav>
                                        <p:tav tm="100000">
                                          <p:val>
                                            <p:strVal val="#ppt_y"/>
                                          </p:val>
                                        </p:tav>
                                      </p:tavLst>
                                    </p:anim>
                                    <p:animEffect transition="in" filter="wipe(down)">
                                      <p:cBhvr>
                                        <p:cTn id="32" dur="500"/>
                                        <p:tgtEl>
                                          <p:spTgt spid="72"/>
                                        </p:tgtEl>
                                      </p:cBhvr>
                                    </p:animEffect>
                                  </p:childTnLst>
                                </p:cTn>
                              </p:par>
                              <p:par>
                                <p:cTn id="33" presetID="42" presetClass="entr" presetSubtype="0" fill="hold" grpId="0" nodeType="withEffect">
                                  <p:stCondLst>
                                    <p:cond delay="1600"/>
                                  </p:stCondLst>
                                  <p:childTnLst>
                                    <p:set>
                                      <p:cBhvr>
                                        <p:cTn id="34" dur="1" fill="hold">
                                          <p:stCondLst>
                                            <p:cond delay="0"/>
                                          </p:stCondLst>
                                        </p:cTn>
                                        <p:tgtEl>
                                          <p:spTgt spid="65"/>
                                        </p:tgtEl>
                                        <p:attrNameLst>
                                          <p:attrName>style.visibility</p:attrName>
                                        </p:attrNameLst>
                                      </p:cBhvr>
                                      <p:to>
                                        <p:strVal val="visible"/>
                                      </p:to>
                                    </p:set>
                                    <p:animEffect transition="in" filter="fade">
                                      <p:cBhvr>
                                        <p:cTn id="35" dur="500"/>
                                        <p:tgtEl>
                                          <p:spTgt spid="65"/>
                                        </p:tgtEl>
                                      </p:cBhvr>
                                    </p:animEffect>
                                    <p:anim calcmode="lin" valueType="num">
                                      <p:cBhvr>
                                        <p:cTn id="36" dur="500" fill="hold"/>
                                        <p:tgtEl>
                                          <p:spTgt spid="65"/>
                                        </p:tgtEl>
                                        <p:attrNameLst>
                                          <p:attrName>ppt_x</p:attrName>
                                        </p:attrNameLst>
                                      </p:cBhvr>
                                      <p:tavLst>
                                        <p:tav tm="0">
                                          <p:val>
                                            <p:strVal val="#ppt_x"/>
                                          </p:val>
                                        </p:tav>
                                        <p:tav tm="100000">
                                          <p:val>
                                            <p:strVal val="#ppt_x"/>
                                          </p:val>
                                        </p:tav>
                                      </p:tavLst>
                                    </p:anim>
                                    <p:anim calcmode="lin" valueType="num">
                                      <p:cBhvr>
                                        <p:cTn id="37" dur="500" fill="hold"/>
                                        <p:tgtEl>
                                          <p:spTgt spid="65"/>
                                        </p:tgtEl>
                                        <p:attrNameLst>
                                          <p:attrName>ppt_y</p:attrName>
                                        </p:attrNameLst>
                                      </p:cBhvr>
                                      <p:tavLst>
                                        <p:tav tm="0">
                                          <p:val>
                                            <p:strVal val="#ppt_y+.1"/>
                                          </p:val>
                                        </p:tav>
                                        <p:tav tm="100000">
                                          <p:val>
                                            <p:strVal val="#ppt_y"/>
                                          </p:val>
                                        </p:tav>
                                      </p:tavLst>
                                    </p:anim>
                                  </p:childTnLst>
                                </p:cTn>
                              </p:par>
                              <p:par>
                                <p:cTn id="38" presetID="42" presetClass="entr" presetSubtype="0" fill="hold" grpId="0" nodeType="withEffect">
                                  <p:stCondLst>
                                    <p:cond delay="1600"/>
                                  </p:stCondLst>
                                  <p:childTnLst>
                                    <p:set>
                                      <p:cBhvr>
                                        <p:cTn id="39" dur="1" fill="hold">
                                          <p:stCondLst>
                                            <p:cond delay="0"/>
                                          </p:stCondLst>
                                        </p:cTn>
                                        <p:tgtEl>
                                          <p:spTgt spid="75"/>
                                        </p:tgtEl>
                                        <p:attrNameLst>
                                          <p:attrName>style.visibility</p:attrName>
                                        </p:attrNameLst>
                                      </p:cBhvr>
                                      <p:to>
                                        <p:strVal val="visible"/>
                                      </p:to>
                                    </p:set>
                                    <p:animEffect transition="in" filter="fade">
                                      <p:cBhvr>
                                        <p:cTn id="40" dur="500"/>
                                        <p:tgtEl>
                                          <p:spTgt spid="75"/>
                                        </p:tgtEl>
                                      </p:cBhvr>
                                    </p:animEffect>
                                    <p:anim calcmode="lin" valueType="num">
                                      <p:cBhvr>
                                        <p:cTn id="41" dur="500" fill="hold"/>
                                        <p:tgtEl>
                                          <p:spTgt spid="75"/>
                                        </p:tgtEl>
                                        <p:attrNameLst>
                                          <p:attrName>ppt_x</p:attrName>
                                        </p:attrNameLst>
                                      </p:cBhvr>
                                      <p:tavLst>
                                        <p:tav tm="0">
                                          <p:val>
                                            <p:strVal val="#ppt_x"/>
                                          </p:val>
                                        </p:tav>
                                        <p:tav tm="100000">
                                          <p:val>
                                            <p:strVal val="#ppt_x"/>
                                          </p:val>
                                        </p:tav>
                                      </p:tavLst>
                                    </p:anim>
                                    <p:anim calcmode="lin" valueType="num">
                                      <p:cBhvr>
                                        <p:cTn id="42" dur="500" fill="hold"/>
                                        <p:tgtEl>
                                          <p:spTgt spid="75"/>
                                        </p:tgtEl>
                                        <p:attrNameLst>
                                          <p:attrName>ppt_y</p:attrName>
                                        </p:attrNameLst>
                                      </p:cBhvr>
                                      <p:tavLst>
                                        <p:tav tm="0">
                                          <p:val>
                                            <p:strVal val="#ppt_y+.1"/>
                                          </p:val>
                                        </p:tav>
                                        <p:tav tm="100000">
                                          <p:val>
                                            <p:strVal val="#ppt_y"/>
                                          </p:val>
                                        </p:tav>
                                      </p:tavLst>
                                    </p:anim>
                                  </p:childTnLst>
                                </p:cTn>
                              </p:par>
                              <p:par>
                                <p:cTn id="43" presetID="53" presetClass="entr" presetSubtype="16" fill="hold" grpId="0" nodeType="withEffect">
                                  <p:stCondLst>
                                    <p:cond delay="2100"/>
                                  </p:stCondLst>
                                  <p:childTnLst>
                                    <p:set>
                                      <p:cBhvr>
                                        <p:cTn id="44" dur="1" fill="hold">
                                          <p:stCondLst>
                                            <p:cond delay="0"/>
                                          </p:stCondLst>
                                        </p:cTn>
                                        <p:tgtEl>
                                          <p:spTgt spid="89"/>
                                        </p:tgtEl>
                                        <p:attrNameLst>
                                          <p:attrName>style.visibility</p:attrName>
                                        </p:attrNameLst>
                                      </p:cBhvr>
                                      <p:to>
                                        <p:strVal val="visible"/>
                                      </p:to>
                                    </p:set>
                                    <p:anim calcmode="lin" valueType="num">
                                      <p:cBhvr>
                                        <p:cTn id="45" dur="300" fill="hold"/>
                                        <p:tgtEl>
                                          <p:spTgt spid="89"/>
                                        </p:tgtEl>
                                        <p:attrNameLst>
                                          <p:attrName>ppt_w</p:attrName>
                                        </p:attrNameLst>
                                      </p:cBhvr>
                                      <p:tavLst>
                                        <p:tav tm="0">
                                          <p:val>
                                            <p:fltVal val="0"/>
                                          </p:val>
                                        </p:tav>
                                        <p:tav tm="100000">
                                          <p:val>
                                            <p:strVal val="#ppt_w"/>
                                          </p:val>
                                        </p:tav>
                                      </p:tavLst>
                                    </p:anim>
                                    <p:anim calcmode="lin" valueType="num">
                                      <p:cBhvr>
                                        <p:cTn id="46" dur="300" fill="hold"/>
                                        <p:tgtEl>
                                          <p:spTgt spid="89"/>
                                        </p:tgtEl>
                                        <p:attrNameLst>
                                          <p:attrName>ppt_h</p:attrName>
                                        </p:attrNameLst>
                                      </p:cBhvr>
                                      <p:tavLst>
                                        <p:tav tm="0">
                                          <p:val>
                                            <p:fltVal val="0"/>
                                          </p:val>
                                        </p:tav>
                                        <p:tav tm="100000">
                                          <p:val>
                                            <p:strVal val="#ppt_h"/>
                                          </p:val>
                                        </p:tav>
                                      </p:tavLst>
                                    </p:anim>
                                    <p:animEffect transition="in" filter="fade">
                                      <p:cBhvr>
                                        <p:cTn id="47" dur="300"/>
                                        <p:tgtEl>
                                          <p:spTgt spid="89"/>
                                        </p:tgtEl>
                                      </p:cBhvr>
                                    </p:animEffect>
                                  </p:childTnLst>
                                </p:cTn>
                              </p:par>
                              <p:par>
                                <p:cTn id="48" presetID="6" presetClass="emph" presetSubtype="0" autoRev="1" fill="hold" grpId="1" nodeType="withEffect">
                                  <p:stCondLst>
                                    <p:cond delay="2100"/>
                                  </p:stCondLst>
                                  <p:childTnLst>
                                    <p:animScale>
                                      <p:cBhvr>
                                        <p:cTn id="49" dur="150" fill="hold"/>
                                        <p:tgtEl>
                                          <p:spTgt spid="89"/>
                                        </p:tgtEl>
                                      </p:cBhvr>
                                      <p:by x="110000" y="110000"/>
                                    </p:animScale>
                                  </p:childTnLst>
                                </p:cTn>
                              </p:par>
                              <p:par>
                                <p:cTn id="50" presetID="53" presetClass="entr" presetSubtype="16" fill="hold" grpId="0" nodeType="withEffect">
                                  <p:stCondLst>
                                    <p:cond delay="2400"/>
                                  </p:stCondLst>
                                  <p:childTnLst>
                                    <p:set>
                                      <p:cBhvr>
                                        <p:cTn id="51" dur="1" fill="hold">
                                          <p:stCondLst>
                                            <p:cond delay="0"/>
                                          </p:stCondLst>
                                        </p:cTn>
                                        <p:tgtEl>
                                          <p:spTgt spid="81"/>
                                        </p:tgtEl>
                                        <p:attrNameLst>
                                          <p:attrName>style.visibility</p:attrName>
                                        </p:attrNameLst>
                                      </p:cBhvr>
                                      <p:to>
                                        <p:strVal val="visible"/>
                                      </p:to>
                                    </p:set>
                                    <p:anim calcmode="lin" valueType="num">
                                      <p:cBhvr>
                                        <p:cTn id="52" dur="300" fill="hold"/>
                                        <p:tgtEl>
                                          <p:spTgt spid="81"/>
                                        </p:tgtEl>
                                        <p:attrNameLst>
                                          <p:attrName>ppt_w</p:attrName>
                                        </p:attrNameLst>
                                      </p:cBhvr>
                                      <p:tavLst>
                                        <p:tav tm="0">
                                          <p:val>
                                            <p:fltVal val="0"/>
                                          </p:val>
                                        </p:tav>
                                        <p:tav tm="100000">
                                          <p:val>
                                            <p:strVal val="#ppt_w"/>
                                          </p:val>
                                        </p:tav>
                                      </p:tavLst>
                                    </p:anim>
                                    <p:anim calcmode="lin" valueType="num">
                                      <p:cBhvr>
                                        <p:cTn id="53" dur="300" fill="hold"/>
                                        <p:tgtEl>
                                          <p:spTgt spid="81"/>
                                        </p:tgtEl>
                                        <p:attrNameLst>
                                          <p:attrName>ppt_h</p:attrName>
                                        </p:attrNameLst>
                                      </p:cBhvr>
                                      <p:tavLst>
                                        <p:tav tm="0">
                                          <p:val>
                                            <p:fltVal val="0"/>
                                          </p:val>
                                        </p:tav>
                                        <p:tav tm="100000">
                                          <p:val>
                                            <p:strVal val="#ppt_h"/>
                                          </p:val>
                                        </p:tav>
                                      </p:tavLst>
                                    </p:anim>
                                    <p:animEffect transition="in" filter="fade">
                                      <p:cBhvr>
                                        <p:cTn id="54" dur="300"/>
                                        <p:tgtEl>
                                          <p:spTgt spid="81"/>
                                        </p:tgtEl>
                                      </p:cBhvr>
                                    </p:animEffect>
                                  </p:childTnLst>
                                </p:cTn>
                              </p:par>
                              <p:par>
                                <p:cTn id="55" presetID="6" presetClass="emph" presetSubtype="0" autoRev="1" fill="hold" grpId="1" nodeType="withEffect">
                                  <p:stCondLst>
                                    <p:cond delay="2700"/>
                                  </p:stCondLst>
                                  <p:childTnLst>
                                    <p:animScale>
                                      <p:cBhvr>
                                        <p:cTn id="56" dur="150" fill="hold"/>
                                        <p:tgtEl>
                                          <p:spTgt spid="81"/>
                                        </p:tgtEl>
                                      </p:cBhvr>
                                      <p:by x="110000" y="110000"/>
                                    </p:animScale>
                                  </p:childTnLst>
                                </p:cTn>
                              </p:par>
                              <p:par>
                                <p:cTn id="57" presetID="12" presetClass="entr" presetSubtype="1" fill="hold" grpId="0" nodeType="withEffect">
                                  <p:stCondLst>
                                    <p:cond delay="2700"/>
                                  </p:stCondLst>
                                  <p:childTnLst>
                                    <p:set>
                                      <p:cBhvr>
                                        <p:cTn id="58" dur="1" fill="hold">
                                          <p:stCondLst>
                                            <p:cond delay="0"/>
                                          </p:stCondLst>
                                        </p:cTn>
                                        <p:tgtEl>
                                          <p:spTgt spid="71"/>
                                        </p:tgtEl>
                                        <p:attrNameLst>
                                          <p:attrName>style.visibility</p:attrName>
                                        </p:attrNameLst>
                                      </p:cBhvr>
                                      <p:to>
                                        <p:strVal val="visible"/>
                                      </p:to>
                                    </p:set>
                                    <p:anim calcmode="lin" valueType="num">
                                      <p:cBhvr additive="base">
                                        <p:cTn id="59" dur="500"/>
                                        <p:tgtEl>
                                          <p:spTgt spid="71"/>
                                        </p:tgtEl>
                                        <p:attrNameLst>
                                          <p:attrName>ppt_y</p:attrName>
                                        </p:attrNameLst>
                                      </p:cBhvr>
                                      <p:tavLst>
                                        <p:tav tm="0">
                                          <p:val>
                                            <p:strVal val="#ppt_y-#ppt_h*1.125000"/>
                                          </p:val>
                                        </p:tav>
                                        <p:tav tm="100000">
                                          <p:val>
                                            <p:strVal val="#ppt_y"/>
                                          </p:val>
                                        </p:tav>
                                      </p:tavLst>
                                    </p:anim>
                                    <p:animEffect transition="in" filter="wipe(down)">
                                      <p:cBhvr>
                                        <p:cTn id="60" dur="500"/>
                                        <p:tgtEl>
                                          <p:spTgt spid="71"/>
                                        </p:tgtEl>
                                      </p:cBhvr>
                                    </p:animEffect>
                                  </p:childTnLst>
                                </p:cTn>
                              </p:par>
                              <p:par>
                                <p:cTn id="61" presetID="42" presetClass="entr" presetSubtype="0" fill="hold" grpId="0" nodeType="withEffect">
                                  <p:stCondLst>
                                    <p:cond delay="2700"/>
                                  </p:stCondLst>
                                  <p:childTnLst>
                                    <p:set>
                                      <p:cBhvr>
                                        <p:cTn id="62" dur="1" fill="hold">
                                          <p:stCondLst>
                                            <p:cond delay="0"/>
                                          </p:stCondLst>
                                        </p:cTn>
                                        <p:tgtEl>
                                          <p:spTgt spid="66"/>
                                        </p:tgtEl>
                                        <p:attrNameLst>
                                          <p:attrName>style.visibility</p:attrName>
                                        </p:attrNameLst>
                                      </p:cBhvr>
                                      <p:to>
                                        <p:strVal val="visible"/>
                                      </p:to>
                                    </p:set>
                                    <p:animEffect transition="in" filter="fade">
                                      <p:cBhvr>
                                        <p:cTn id="63" dur="500"/>
                                        <p:tgtEl>
                                          <p:spTgt spid="66"/>
                                        </p:tgtEl>
                                      </p:cBhvr>
                                    </p:animEffect>
                                    <p:anim calcmode="lin" valueType="num">
                                      <p:cBhvr>
                                        <p:cTn id="64" dur="500" fill="hold"/>
                                        <p:tgtEl>
                                          <p:spTgt spid="66"/>
                                        </p:tgtEl>
                                        <p:attrNameLst>
                                          <p:attrName>ppt_x</p:attrName>
                                        </p:attrNameLst>
                                      </p:cBhvr>
                                      <p:tavLst>
                                        <p:tav tm="0">
                                          <p:val>
                                            <p:strVal val="#ppt_x"/>
                                          </p:val>
                                        </p:tav>
                                        <p:tav tm="100000">
                                          <p:val>
                                            <p:strVal val="#ppt_x"/>
                                          </p:val>
                                        </p:tav>
                                      </p:tavLst>
                                    </p:anim>
                                    <p:anim calcmode="lin" valueType="num">
                                      <p:cBhvr>
                                        <p:cTn id="65" dur="500" fill="hold"/>
                                        <p:tgtEl>
                                          <p:spTgt spid="66"/>
                                        </p:tgtEl>
                                        <p:attrNameLst>
                                          <p:attrName>ppt_y</p:attrName>
                                        </p:attrNameLst>
                                      </p:cBhvr>
                                      <p:tavLst>
                                        <p:tav tm="0">
                                          <p:val>
                                            <p:strVal val="#ppt_y+.1"/>
                                          </p:val>
                                        </p:tav>
                                        <p:tav tm="100000">
                                          <p:val>
                                            <p:strVal val="#ppt_y"/>
                                          </p:val>
                                        </p:tav>
                                      </p:tavLst>
                                    </p:anim>
                                  </p:childTnLst>
                                </p:cTn>
                              </p:par>
                              <p:par>
                                <p:cTn id="66" presetID="42" presetClass="entr" presetSubtype="0" fill="hold" grpId="0" nodeType="withEffect">
                                  <p:stCondLst>
                                    <p:cond delay="2700"/>
                                  </p:stCondLst>
                                  <p:childTnLst>
                                    <p:set>
                                      <p:cBhvr>
                                        <p:cTn id="67" dur="1" fill="hold">
                                          <p:stCondLst>
                                            <p:cond delay="0"/>
                                          </p:stCondLst>
                                        </p:cTn>
                                        <p:tgtEl>
                                          <p:spTgt spid="76"/>
                                        </p:tgtEl>
                                        <p:attrNameLst>
                                          <p:attrName>style.visibility</p:attrName>
                                        </p:attrNameLst>
                                      </p:cBhvr>
                                      <p:to>
                                        <p:strVal val="visible"/>
                                      </p:to>
                                    </p:set>
                                    <p:animEffect transition="in" filter="fade">
                                      <p:cBhvr>
                                        <p:cTn id="68" dur="500"/>
                                        <p:tgtEl>
                                          <p:spTgt spid="76"/>
                                        </p:tgtEl>
                                      </p:cBhvr>
                                    </p:animEffect>
                                    <p:anim calcmode="lin" valueType="num">
                                      <p:cBhvr>
                                        <p:cTn id="69" dur="500" fill="hold"/>
                                        <p:tgtEl>
                                          <p:spTgt spid="76"/>
                                        </p:tgtEl>
                                        <p:attrNameLst>
                                          <p:attrName>ppt_x</p:attrName>
                                        </p:attrNameLst>
                                      </p:cBhvr>
                                      <p:tavLst>
                                        <p:tav tm="0">
                                          <p:val>
                                            <p:strVal val="#ppt_x"/>
                                          </p:val>
                                        </p:tav>
                                        <p:tav tm="100000">
                                          <p:val>
                                            <p:strVal val="#ppt_x"/>
                                          </p:val>
                                        </p:tav>
                                      </p:tavLst>
                                    </p:anim>
                                    <p:anim calcmode="lin" valueType="num">
                                      <p:cBhvr>
                                        <p:cTn id="70" dur="500" fill="hold"/>
                                        <p:tgtEl>
                                          <p:spTgt spid="76"/>
                                        </p:tgtEl>
                                        <p:attrNameLst>
                                          <p:attrName>ppt_y</p:attrName>
                                        </p:attrNameLst>
                                      </p:cBhvr>
                                      <p:tavLst>
                                        <p:tav tm="0">
                                          <p:val>
                                            <p:strVal val="#ppt_y+.1"/>
                                          </p:val>
                                        </p:tav>
                                        <p:tav tm="100000">
                                          <p:val>
                                            <p:strVal val="#ppt_y"/>
                                          </p:val>
                                        </p:tav>
                                      </p:tavLst>
                                    </p:anim>
                                  </p:childTnLst>
                                </p:cTn>
                              </p:par>
                              <p:par>
                                <p:cTn id="71" presetID="53" presetClass="entr" presetSubtype="16" fill="hold" grpId="0" nodeType="withEffect">
                                  <p:stCondLst>
                                    <p:cond delay="3200"/>
                                  </p:stCondLst>
                                  <p:childTnLst>
                                    <p:set>
                                      <p:cBhvr>
                                        <p:cTn id="72" dur="1" fill="hold">
                                          <p:stCondLst>
                                            <p:cond delay="0"/>
                                          </p:stCondLst>
                                        </p:cTn>
                                        <p:tgtEl>
                                          <p:spTgt spid="88"/>
                                        </p:tgtEl>
                                        <p:attrNameLst>
                                          <p:attrName>style.visibility</p:attrName>
                                        </p:attrNameLst>
                                      </p:cBhvr>
                                      <p:to>
                                        <p:strVal val="visible"/>
                                      </p:to>
                                    </p:set>
                                    <p:anim calcmode="lin" valueType="num">
                                      <p:cBhvr>
                                        <p:cTn id="73" dur="300" fill="hold"/>
                                        <p:tgtEl>
                                          <p:spTgt spid="88"/>
                                        </p:tgtEl>
                                        <p:attrNameLst>
                                          <p:attrName>ppt_w</p:attrName>
                                        </p:attrNameLst>
                                      </p:cBhvr>
                                      <p:tavLst>
                                        <p:tav tm="0">
                                          <p:val>
                                            <p:fltVal val="0"/>
                                          </p:val>
                                        </p:tav>
                                        <p:tav tm="100000">
                                          <p:val>
                                            <p:strVal val="#ppt_w"/>
                                          </p:val>
                                        </p:tav>
                                      </p:tavLst>
                                    </p:anim>
                                    <p:anim calcmode="lin" valueType="num">
                                      <p:cBhvr>
                                        <p:cTn id="74" dur="300" fill="hold"/>
                                        <p:tgtEl>
                                          <p:spTgt spid="88"/>
                                        </p:tgtEl>
                                        <p:attrNameLst>
                                          <p:attrName>ppt_h</p:attrName>
                                        </p:attrNameLst>
                                      </p:cBhvr>
                                      <p:tavLst>
                                        <p:tav tm="0">
                                          <p:val>
                                            <p:fltVal val="0"/>
                                          </p:val>
                                        </p:tav>
                                        <p:tav tm="100000">
                                          <p:val>
                                            <p:strVal val="#ppt_h"/>
                                          </p:val>
                                        </p:tav>
                                      </p:tavLst>
                                    </p:anim>
                                    <p:animEffect transition="in" filter="fade">
                                      <p:cBhvr>
                                        <p:cTn id="75" dur="300"/>
                                        <p:tgtEl>
                                          <p:spTgt spid="88"/>
                                        </p:tgtEl>
                                      </p:cBhvr>
                                    </p:animEffect>
                                  </p:childTnLst>
                                </p:cTn>
                              </p:par>
                              <p:par>
                                <p:cTn id="76" presetID="6" presetClass="emph" presetSubtype="0" autoRev="1" fill="hold" grpId="1" nodeType="withEffect">
                                  <p:stCondLst>
                                    <p:cond delay="3500"/>
                                  </p:stCondLst>
                                  <p:childTnLst>
                                    <p:animScale>
                                      <p:cBhvr>
                                        <p:cTn id="77" dur="150" fill="hold"/>
                                        <p:tgtEl>
                                          <p:spTgt spid="88"/>
                                        </p:tgtEl>
                                      </p:cBhvr>
                                      <p:by x="110000" y="110000"/>
                                    </p:animScale>
                                  </p:childTnLst>
                                </p:cTn>
                              </p:par>
                              <p:par>
                                <p:cTn id="78" presetID="53" presetClass="entr" presetSubtype="16" fill="hold" grpId="0" nodeType="withEffect">
                                  <p:stCondLst>
                                    <p:cond delay="3500"/>
                                  </p:stCondLst>
                                  <p:childTnLst>
                                    <p:set>
                                      <p:cBhvr>
                                        <p:cTn id="79" dur="1" fill="hold">
                                          <p:stCondLst>
                                            <p:cond delay="0"/>
                                          </p:stCondLst>
                                        </p:cTn>
                                        <p:tgtEl>
                                          <p:spTgt spid="80"/>
                                        </p:tgtEl>
                                        <p:attrNameLst>
                                          <p:attrName>style.visibility</p:attrName>
                                        </p:attrNameLst>
                                      </p:cBhvr>
                                      <p:to>
                                        <p:strVal val="visible"/>
                                      </p:to>
                                    </p:set>
                                    <p:anim calcmode="lin" valueType="num">
                                      <p:cBhvr>
                                        <p:cTn id="80" dur="300" fill="hold"/>
                                        <p:tgtEl>
                                          <p:spTgt spid="80"/>
                                        </p:tgtEl>
                                        <p:attrNameLst>
                                          <p:attrName>ppt_w</p:attrName>
                                        </p:attrNameLst>
                                      </p:cBhvr>
                                      <p:tavLst>
                                        <p:tav tm="0">
                                          <p:val>
                                            <p:fltVal val="0"/>
                                          </p:val>
                                        </p:tav>
                                        <p:tav tm="100000">
                                          <p:val>
                                            <p:strVal val="#ppt_w"/>
                                          </p:val>
                                        </p:tav>
                                      </p:tavLst>
                                    </p:anim>
                                    <p:anim calcmode="lin" valueType="num">
                                      <p:cBhvr>
                                        <p:cTn id="81" dur="300" fill="hold"/>
                                        <p:tgtEl>
                                          <p:spTgt spid="80"/>
                                        </p:tgtEl>
                                        <p:attrNameLst>
                                          <p:attrName>ppt_h</p:attrName>
                                        </p:attrNameLst>
                                      </p:cBhvr>
                                      <p:tavLst>
                                        <p:tav tm="0">
                                          <p:val>
                                            <p:fltVal val="0"/>
                                          </p:val>
                                        </p:tav>
                                        <p:tav tm="100000">
                                          <p:val>
                                            <p:strVal val="#ppt_h"/>
                                          </p:val>
                                        </p:tav>
                                      </p:tavLst>
                                    </p:anim>
                                    <p:animEffect transition="in" filter="fade">
                                      <p:cBhvr>
                                        <p:cTn id="82" dur="300"/>
                                        <p:tgtEl>
                                          <p:spTgt spid="80"/>
                                        </p:tgtEl>
                                      </p:cBhvr>
                                    </p:animEffect>
                                  </p:childTnLst>
                                </p:cTn>
                              </p:par>
                              <p:par>
                                <p:cTn id="83" presetID="6" presetClass="emph" presetSubtype="0" autoRev="1" fill="hold" grpId="1" nodeType="withEffect">
                                  <p:stCondLst>
                                    <p:cond delay="3800"/>
                                  </p:stCondLst>
                                  <p:childTnLst>
                                    <p:animScale>
                                      <p:cBhvr>
                                        <p:cTn id="84" dur="150" fill="hold"/>
                                        <p:tgtEl>
                                          <p:spTgt spid="80"/>
                                        </p:tgtEl>
                                      </p:cBhvr>
                                      <p:by x="110000" y="110000"/>
                                    </p:animScale>
                                  </p:childTnLst>
                                </p:cTn>
                              </p:par>
                              <p:par>
                                <p:cTn id="85" presetID="12" presetClass="entr" presetSubtype="1" fill="hold" grpId="0" nodeType="withEffect">
                                  <p:stCondLst>
                                    <p:cond delay="3800"/>
                                  </p:stCondLst>
                                  <p:childTnLst>
                                    <p:set>
                                      <p:cBhvr>
                                        <p:cTn id="86" dur="1" fill="hold">
                                          <p:stCondLst>
                                            <p:cond delay="0"/>
                                          </p:stCondLst>
                                        </p:cTn>
                                        <p:tgtEl>
                                          <p:spTgt spid="70"/>
                                        </p:tgtEl>
                                        <p:attrNameLst>
                                          <p:attrName>style.visibility</p:attrName>
                                        </p:attrNameLst>
                                      </p:cBhvr>
                                      <p:to>
                                        <p:strVal val="visible"/>
                                      </p:to>
                                    </p:set>
                                    <p:anim calcmode="lin" valueType="num">
                                      <p:cBhvr additive="base">
                                        <p:cTn id="87" dur="500"/>
                                        <p:tgtEl>
                                          <p:spTgt spid="70"/>
                                        </p:tgtEl>
                                        <p:attrNameLst>
                                          <p:attrName>ppt_y</p:attrName>
                                        </p:attrNameLst>
                                      </p:cBhvr>
                                      <p:tavLst>
                                        <p:tav tm="0">
                                          <p:val>
                                            <p:strVal val="#ppt_y-#ppt_h*1.125000"/>
                                          </p:val>
                                        </p:tav>
                                        <p:tav tm="100000">
                                          <p:val>
                                            <p:strVal val="#ppt_y"/>
                                          </p:val>
                                        </p:tav>
                                      </p:tavLst>
                                    </p:anim>
                                    <p:animEffect transition="in" filter="wipe(down)">
                                      <p:cBhvr>
                                        <p:cTn id="88" dur="500"/>
                                        <p:tgtEl>
                                          <p:spTgt spid="70"/>
                                        </p:tgtEl>
                                      </p:cBhvr>
                                    </p:animEffect>
                                  </p:childTnLst>
                                </p:cTn>
                              </p:par>
                              <p:par>
                                <p:cTn id="89" presetID="42" presetClass="entr" presetSubtype="0" fill="hold" grpId="0" nodeType="withEffect">
                                  <p:stCondLst>
                                    <p:cond delay="3800"/>
                                  </p:stCondLst>
                                  <p:childTnLst>
                                    <p:set>
                                      <p:cBhvr>
                                        <p:cTn id="90" dur="1" fill="hold">
                                          <p:stCondLst>
                                            <p:cond delay="0"/>
                                          </p:stCondLst>
                                        </p:cTn>
                                        <p:tgtEl>
                                          <p:spTgt spid="67"/>
                                        </p:tgtEl>
                                        <p:attrNameLst>
                                          <p:attrName>style.visibility</p:attrName>
                                        </p:attrNameLst>
                                      </p:cBhvr>
                                      <p:to>
                                        <p:strVal val="visible"/>
                                      </p:to>
                                    </p:set>
                                    <p:animEffect transition="in" filter="fade">
                                      <p:cBhvr>
                                        <p:cTn id="91" dur="500"/>
                                        <p:tgtEl>
                                          <p:spTgt spid="67"/>
                                        </p:tgtEl>
                                      </p:cBhvr>
                                    </p:animEffect>
                                    <p:anim calcmode="lin" valueType="num">
                                      <p:cBhvr>
                                        <p:cTn id="92" dur="500" fill="hold"/>
                                        <p:tgtEl>
                                          <p:spTgt spid="67"/>
                                        </p:tgtEl>
                                        <p:attrNameLst>
                                          <p:attrName>ppt_x</p:attrName>
                                        </p:attrNameLst>
                                      </p:cBhvr>
                                      <p:tavLst>
                                        <p:tav tm="0">
                                          <p:val>
                                            <p:strVal val="#ppt_x"/>
                                          </p:val>
                                        </p:tav>
                                        <p:tav tm="100000">
                                          <p:val>
                                            <p:strVal val="#ppt_x"/>
                                          </p:val>
                                        </p:tav>
                                      </p:tavLst>
                                    </p:anim>
                                    <p:anim calcmode="lin" valueType="num">
                                      <p:cBhvr>
                                        <p:cTn id="93" dur="500" fill="hold"/>
                                        <p:tgtEl>
                                          <p:spTgt spid="67"/>
                                        </p:tgtEl>
                                        <p:attrNameLst>
                                          <p:attrName>ppt_y</p:attrName>
                                        </p:attrNameLst>
                                      </p:cBhvr>
                                      <p:tavLst>
                                        <p:tav tm="0">
                                          <p:val>
                                            <p:strVal val="#ppt_y+.1"/>
                                          </p:val>
                                        </p:tav>
                                        <p:tav tm="100000">
                                          <p:val>
                                            <p:strVal val="#ppt_y"/>
                                          </p:val>
                                        </p:tav>
                                      </p:tavLst>
                                    </p:anim>
                                  </p:childTnLst>
                                </p:cTn>
                              </p:par>
                              <p:par>
                                <p:cTn id="94" presetID="42" presetClass="entr" presetSubtype="0" fill="hold" grpId="0" nodeType="withEffect">
                                  <p:stCondLst>
                                    <p:cond delay="3800"/>
                                  </p:stCondLst>
                                  <p:childTnLst>
                                    <p:set>
                                      <p:cBhvr>
                                        <p:cTn id="95" dur="1" fill="hold">
                                          <p:stCondLst>
                                            <p:cond delay="0"/>
                                          </p:stCondLst>
                                        </p:cTn>
                                        <p:tgtEl>
                                          <p:spTgt spid="77"/>
                                        </p:tgtEl>
                                        <p:attrNameLst>
                                          <p:attrName>style.visibility</p:attrName>
                                        </p:attrNameLst>
                                      </p:cBhvr>
                                      <p:to>
                                        <p:strVal val="visible"/>
                                      </p:to>
                                    </p:set>
                                    <p:animEffect transition="in" filter="fade">
                                      <p:cBhvr>
                                        <p:cTn id="96" dur="500"/>
                                        <p:tgtEl>
                                          <p:spTgt spid="77"/>
                                        </p:tgtEl>
                                      </p:cBhvr>
                                    </p:animEffect>
                                    <p:anim calcmode="lin" valueType="num">
                                      <p:cBhvr>
                                        <p:cTn id="97" dur="500" fill="hold"/>
                                        <p:tgtEl>
                                          <p:spTgt spid="77"/>
                                        </p:tgtEl>
                                        <p:attrNameLst>
                                          <p:attrName>ppt_x</p:attrName>
                                        </p:attrNameLst>
                                      </p:cBhvr>
                                      <p:tavLst>
                                        <p:tav tm="0">
                                          <p:val>
                                            <p:strVal val="#ppt_x"/>
                                          </p:val>
                                        </p:tav>
                                        <p:tav tm="100000">
                                          <p:val>
                                            <p:strVal val="#ppt_x"/>
                                          </p:val>
                                        </p:tav>
                                      </p:tavLst>
                                    </p:anim>
                                    <p:anim calcmode="lin" valueType="num">
                                      <p:cBhvr>
                                        <p:cTn id="98" dur="500" fill="hold"/>
                                        <p:tgtEl>
                                          <p:spTgt spid="77"/>
                                        </p:tgtEl>
                                        <p:attrNameLst>
                                          <p:attrName>ppt_y</p:attrName>
                                        </p:attrNameLst>
                                      </p:cBhvr>
                                      <p:tavLst>
                                        <p:tav tm="0">
                                          <p:val>
                                            <p:strVal val="#ppt_y+.1"/>
                                          </p:val>
                                        </p:tav>
                                        <p:tav tm="100000">
                                          <p:val>
                                            <p:strVal val="#ppt_y"/>
                                          </p:val>
                                        </p:tav>
                                      </p:tavLst>
                                    </p:anim>
                                  </p:childTnLst>
                                </p:cTn>
                              </p:par>
                              <p:par>
                                <p:cTn id="99" presetID="53" presetClass="entr" presetSubtype="16" fill="hold" grpId="0" nodeType="withEffect">
                                  <p:stCondLst>
                                    <p:cond delay="4300"/>
                                  </p:stCondLst>
                                  <p:childTnLst>
                                    <p:set>
                                      <p:cBhvr>
                                        <p:cTn id="100" dur="1" fill="hold">
                                          <p:stCondLst>
                                            <p:cond delay="0"/>
                                          </p:stCondLst>
                                        </p:cTn>
                                        <p:tgtEl>
                                          <p:spTgt spid="87"/>
                                        </p:tgtEl>
                                        <p:attrNameLst>
                                          <p:attrName>style.visibility</p:attrName>
                                        </p:attrNameLst>
                                      </p:cBhvr>
                                      <p:to>
                                        <p:strVal val="visible"/>
                                      </p:to>
                                    </p:set>
                                    <p:anim calcmode="lin" valueType="num">
                                      <p:cBhvr>
                                        <p:cTn id="101" dur="300" fill="hold"/>
                                        <p:tgtEl>
                                          <p:spTgt spid="87"/>
                                        </p:tgtEl>
                                        <p:attrNameLst>
                                          <p:attrName>ppt_w</p:attrName>
                                        </p:attrNameLst>
                                      </p:cBhvr>
                                      <p:tavLst>
                                        <p:tav tm="0">
                                          <p:val>
                                            <p:fltVal val="0"/>
                                          </p:val>
                                        </p:tav>
                                        <p:tav tm="100000">
                                          <p:val>
                                            <p:strVal val="#ppt_w"/>
                                          </p:val>
                                        </p:tav>
                                      </p:tavLst>
                                    </p:anim>
                                    <p:anim calcmode="lin" valueType="num">
                                      <p:cBhvr>
                                        <p:cTn id="102" dur="300" fill="hold"/>
                                        <p:tgtEl>
                                          <p:spTgt spid="87"/>
                                        </p:tgtEl>
                                        <p:attrNameLst>
                                          <p:attrName>ppt_h</p:attrName>
                                        </p:attrNameLst>
                                      </p:cBhvr>
                                      <p:tavLst>
                                        <p:tav tm="0">
                                          <p:val>
                                            <p:fltVal val="0"/>
                                          </p:val>
                                        </p:tav>
                                        <p:tav tm="100000">
                                          <p:val>
                                            <p:strVal val="#ppt_h"/>
                                          </p:val>
                                        </p:tav>
                                      </p:tavLst>
                                    </p:anim>
                                    <p:animEffect transition="in" filter="fade">
                                      <p:cBhvr>
                                        <p:cTn id="103" dur="300"/>
                                        <p:tgtEl>
                                          <p:spTgt spid="87"/>
                                        </p:tgtEl>
                                      </p:cBhvr>
                                    </p:animEffect>
                                  </p:childTnLst>
                                </p:cTn>
                              </p:par>
                              <p:par>
                                <p:cTn id="104" presetID="6" presetClass="emph" presetSubtype="0" autoRev="1" fill="hold" grpId="1" nodeType="withEffect">
                                  <p:stCondLst>
                                    <p:cond delay="4600"/>
                                  </p:stCondLst>
                                  <p:childTnLst>
                                    <p:animScale>
                                      <p:cBhvr>
                                        <p:cTn id="105" dur="150" fill="hold"/>
                                        <p:tgtEl>
                                          <p:spTgt spid="87"/>
                                        </p:tgtEl>
                                      </p:cBhvr>
                                      <p:by x="110000" y="110000"/>
                                    </p:animScale>
                                  </p:childTnLst>
                                </p:cTn>
                              </p:par>
                              <p:par>
                                <p:cTn id="106" presetID="53" presetClass="entr" presetSubtype="16" fill="hold" grpId="0" nodeType="withEffect">
                                  <p:stCondLst>
                                    <p:cond delay="4600"/>
                                  </p:stCondLst>
                                  <p:childTnLst>
                                    <p:set>
                                      <p:cBhvr>
                                        <p:cTn id="107" dur="1" fill="hold">
                                          <p:stCondLst>
                                            <p:cond delay="0"/>
                                          </p:stCondLst>
                                        </p:cTn>
                                        <p:tgtEl>
                                          <p:spTgt spid="84"/>
                                        </p:tgtEl>
                                        <p:attrNameLst>
                                          <p:attrName>style.visibility</p:attrName>
                                        </p:attrNameLst>
                                      </p:cBhvr>
                                      <p:to>
                                        <p:strVal val="visible"/>
                                      </p:to>
                                    </p:set>
                                    <p:anim calcmode="lin" valueType="num">
                                      <p:cBhvr>
                                        <p:cTn id="108" dur="300" fill="hold"/>
                                        <p:tgtEl>
                                          <p:spTgt spid="84"/>
                                        </p:tgtEl>
                                        <p:attrNameLst>
                                          <p:attrName>ppt_w</p:attrName>
                                        </p:attrNameLst>
                                      </p:cBhvr>
                                      <p:tavLst>
                                        <p:tav tm="0">
                                          <p:val>
                                            <p:fltVal val="0"/>
                                          </p:val>
                                        </p:tav>
                                        <p:tav tm="100000">
                                          <p:val>
                                            <p:strVal val="#ppt_w"/>
                                          </p:val>
                                        </p:tav>
                                      </p:tavLst>
                                    </p:anim>
                                    <p:anim calcmode="lin" valueType="num">
                                      <p:cBhvr>
                                        <p:cTn id="109" dur="300" fill="hold"/>
                                        <p:tgtEl>
                                          <p:spTgt spid="84"/>
                                        </p:tgtEl>
                                        <p:attrNameLst>
                                          <p:attrName>ppt_h</p:attrName>
                                        </p:attrNameLst>
                                      </p:cBhvr>
                                      <p:tavLst>
                                        <p:tav tm="0">
                                          <p:val>
                                            <p:fltVal val="0"/>
                                          </p:val>
                                        </p:tav>
                                        <p:tav tm="100000">
                                          <p:val>
                                            <p:strVal val="#ppt_h"/>
                                          </p:val>
                                        </p:tav>
                                      </p:tavLst>
                                    </p:anim>
                                    <p:animEffect transition="in" filter="fade">
                                      <p:cBhvr>
                                        <p:cTn id="110" dur="300"/>
                                        <p:tgtEl>
                                          <p:spTgt spid="84"/>
                                        </p:tgtEl>
                                      </p:cBhvr>
                                    </p:animEffect>
                                  </p:childTnLst>
                                </p:cTn>
                              </p:par>
                              <p:par>
                                <p:cTn id="111" presetID="6" presetClass="emph" presetSubtype="0" autoRev="1" fill="hold" grpId="1" nodeType="withEffect">
                                  <p:stCondLst>
                                    <p:cond delay="4900"/>
                                  </p:stCondLst>
                                  <p:childTnLst>
                                    <p:animScale>
                                      <p:cBhvr>
                                        <p:cTn id="112" dur="150" fill="hold"/>
                                        <p:tgtEl>
                                          <p:spTgt spid="84"/>
                                        </p:tgtEl>
                                      </p:cBhvr>
                                      <p:by x="110000" y="110000"/>
                                    </p:animScale>
                                  </p:childTnLst>
                                </p:cTn>
                              </p:par>
                              <p:par>
                                <p:cTn id="113" presetID="12" presetClass="entr" presetSubtype="1" fill="hold" grpId="0" nodeType="withEffect">
                                  <p:stCondLst>
                                    <p:cond delay="4900"/>
                                  </p:stCondLst>
                                  <p:childTnLst>
                                    <p:set>
                                      <p:cBhvr>
                                        <p:cTn id="114" dur="1" fill="hold">
                                          <p:stCondLst>
                                            <p:cond delay="0"/>
                                          </p:stCondLst>
                                        </p:cTn>
                                        <p:tgtEl>
                                          <p:spTgt spid="74"/>
                                        </p:tgtEl>
                                        <p:attrNameLst>
                                          <p:attrName>style.visibility</p:attrName>
                                        </p:attrNameLst>
                                      </p:cBhvr>
                                      <p:to>
                                        <p:strVal val="visible"/>
                                      </p:to>
                                    </p:set>
                                    <p:anim calcmode="lin" valueType="num">
                                      <p:cBhvr additive="base">
                                        <p:cTn id="115" dur="500"/>
                                        <p:tgtEl>
                                          <p:spTgt spid="74"/>
                                        </p:tgtEl>
                                        <p:attrNameLst>
                                          <p:attrName>ppt_y</p:attrName>
                                        </p:attrNameLst>
                                      </p:cBhvr>
                                      <p:tavLst>
                                        <p:tav tm="0">
                                          <p:val>
                                            <p:strVal val="#ppt_y-#ppt_h*1.125000"/>
                                          </p:val>
                                        </p:tav>
                                        <p:tav tm="100000">
                                          <p:val>
                                            <p:strVal val="#ppt_y"/>
                                          </p:val>
                                        </p:tav>
                                      </p:tavLst>
                                    </p:anim>
                                    <p:animEffect transition="in" filter="wipe(down)">
                                      <p:cBhvr>
                                        <p:cTn id="116" dur="500"/>
                                        <p:tgtEl>
                                          <p:spTgt spid="74"/>
                                        </p:tgtEl>
                                      </p:cBhvr>
                                    </p:animEffect>
                                  </p:childTnLst>
                                </p:cTn>
                              </p:par>
                              <p:par>
                                <p:cTn id="117" presetID="42" presetClass="entr" presetSubtype="0" fill="hold" grpId="0" nodeType="withEffect">
                                  <p:stCondLst>
                                    <p:cond delay="4900"/>
                                  </p:stCondLst>
                                  <p:childTnLst>
                                    <p:set>
                                      <p:cBhvr>
                                        <p:cTn id="118" dur="1" fill="hold">
                                          <p:stCondLst>
                                            <p:cond delay="0"/>
                                          </p:stCondLst>
                                        </p:cTn>
                                        <p:tgtEl>
                                          <p:spTgt spid="68"/>
                                        </p:tgtEl>
                                        <p:attrNameLst>
                                          <p:attrName>style.visibility</p:attrName>
                                        </p:attrNameLst>
                                      </p:cBhvr>
                                      <p:to>
                                        <p:strVal val="visible"/>
                                      </p:to>
                                    </p:set>
                                    <p:animEffect transition="in" filter="fade">
                                      <p:cBhvr>
                                        <p:cTn id="119" dur="500"/>
                                        <p:tgtEl>
                                          <p:spTgt spid="68"/>
                                        </p:tgtEl>
                                      </p:cBhvr>
                                    </p:animEffect>
                                    <p:anim calcmode="lin" valueType="num">
                                      <p:cBhvr>
                                        <p:cTn id="120" dur="500" fill="hold"/>
                                        <p:tgtEl>
                                          <p:spTgt spid="68"/>
                                        </p:tgtEl>
                                        <p:attrNameLst>
                                          <p:attrName>ppt_x</p:attrName>
                                        </p:attrNameLst>
                                      </p:cBhvr>
                                      <p:tavLst>
                                        <p:tav tm="0">
                                          <p:val>
                                            <p:strVal val="#ppt_x"/>
                                          </p:val>
                                        </p:tav>
                                        <p:tav tm="100000">
                                          <p:val>
                                            <p:strVal val="#ppt_x"/>
                                          </p:val>
                                        </p:tav>
                                      </p:tavLst>
                                    </p:anim>
                                    <p:anim calcmode="lin" valueType="num">
                                      <p:cBhvr>
                                        <p:cTn id="121" dur="500" fill="hold"/>
                                        <p:tgtEl>
                                          <p:spTgt spid="68"/>
                                        </p:tgtEl>
                                        <p:attrNameLst>
                                          <p:attrName>ppt_y</p:attrName>
                                        </p:attrNameLst>
                                      </p:cBhvr>
                                      <p:tavLst>
                                        <p:tav tm="0">
                                          <p:val>
                                            <p:strVal val="#ppt_y+.1"/>
                                          </p:val>
                                        </p:tav>
                                        <p:tav tm="100000">
                                          <p:val>
                                            <p:strVal val="#ppt_y"/>
                                          </p:val>
                                        </p:tav>
                                      </p:tavLst>
                                    </p:anim>
                                  </p:childTnLst>
                                </p:cTn>
                              </p:par>
                              <p:par>
                                <p:cTn id="122" presetID="42" presetClass="entr" presetSubtype="0" fill="hold" grpId="0" nodeType="withEffect">
                                  <p:stCondLst>
                                    <p:cond delay="4900"/>
                                  </p:stCondLst>
                                  <p:childTnLst>
                                    <p:set>
                                      <p:cBhvr>
                                        <p:cTn id="123" dur="1" fill="hold">
                                          <p:stCondLst>
                                            <p:cond delay="0"/>
                                          </p:stCondLst>
                                        </p:cTn>
                                        <p:tgtEl>
                                          <p:spTgt spid="78"/>
                                        </p:tgtEl>
                                        <p:attrNameLst>
                                          <p:attrName>style.visibility</p:attrName>
                                        </p:attrNameLst>
                                      </p:cBhvr>
                                      <p:to>
                                        <p:strVal val="visible"/>
                                      </p:to>
                                    </p:set>
                                    <p:animEffect transition="in" filter="fade">
                                      <p:cBhvr>
                                        <p:cTn id="124" dur="500"/>
                                        <p:tgtEl>
                                          <p:spTgt spid="78"/>
                                        </p:tgtEl>
                                      </p:cBhvr>
                                    </p:animEffect>
                                    <p:anim calcmode="lin" valueType="num">
                                      <p:cBhvr>
                                        <p:cTn id="125" dur="500" fill="hold"/>
                                        <p:tgtEl>
                                          <p:spTgt spid="78"/>
                                        </p:tgtEl>
                                        <p:attrNameLst>
                                          <p:attrName>ppt_x</p:attrName>
                                        </p:attrNameLst>
                                      </p:cBhvr>
                                      <p:tavLst>
                                        <p:tav tm="0">
                                          <p:val>
                                            <p:strVal val="#ppt_x"/>
                                          </p:val>
                                        </p:tav>
                                        <p:tav tm="100000">
                                          <p:val>
                                            <p:strVal val="#ppt_x"/>
                                          </p:val>
                                        </p:tav>
                                      </p:tavLst>
                                    </p:anim>
                                    <p:anim calcmode="lin" valueType="num">
                                      <p:cBhvr>
                                        <p:cTn id="126" dur="500" fill="hold"/>
                                        <p:tgtEl>
                                          <p:spTgt spid="78"/>
                                        </p:tgtEl>
                                        <p:attrNameLst>
                                          <p:attrName>ppt_y</p:attrName>
                                        </p:attrNameLst>
                                      </p:cBhvr>
                                      <p:tavLst>
                                        <p:tav tm="0">
                                          <p:val>
                                            <p:strVal val="#ppt_y+.1"/>
                                          </p:val>
                                        </p:tav>
                                        <p:tav tm="100000">
                                          <p:val>
                                            <p:strVal val="#ppt_y"/>
                                          </p:val>
                                        </p:tav>
                                      </p:tavLst>
                                    </p:anim>
                                  </p:childTnLst>
                                </p:cTn>
                              </p:par>
                              <p:par>
                                <p:cTn id="127" presetID="53" presetClass="entr" presetSubtype="16" fill="hold" grpId="0" nodeType="withEffect">
                                  <p:stCondLst>
                                    <p:cond delay="5400"/>
                                  </p:stCondLst>
                                  <p:childTnLst>
                                    <p:set>
                                      <p:cBhvr>
                                        <p:cTn id="128" dur="1" fill="hold">
                                          <p:stCondLst>
                                            <p:cond delay="0"/>
                                          </p:stCondLst>
                                        </p:cTn>
                                        <p:tgtEl>
                                          <p:spTgt spid="85"/>
                                        </p:tgtEl>
                                        <p:attrNameLst>
                                          <p:attrName>style.visibility</p:attrName>
                                        </p:attrNameLst>
                                      </p:cBhvr>
                                      <p:to>
                                        <p:strVal val="visible"/>
                                      </p:to>
                                    </p:set>
                                    <p:anim calcmode="lin" valueType="num">
                                      <p:cBhvr>
                                        <p:cTn id="129" dur="300" fill="hold"/>
                                        <p:tgtEl>
                                          <p:spTgt spid="85"/>
                                        </p:tgtEl>
                                        <p:attrNameLst>
                                          <p:attrName>ppt_w</p:attrName>
                                        </p:attrNameLst>
                                      </p:cBhvr>
                                      <p:tavLst>
                                        <p:tav tm="0">
                                          <p:val>
                                            <p:fltVal val="0"/>
                                          </p:val>
                                        </p:tav>
                                        <p:tav tm="100000">
                                          <p:val>
                                            <p:strVal val="#ppt_w"/>
                                          </p:val>
                                        </p:tav>
                                      </p:tavLst>
                                    </p:anim>
                                    <p:anim calcmode="lin" valueType="num">
                                      <p:cBhvr>
                                        <p:cTn id="130" dur="300" fill="hold"/>
                                        <p:tgtEl>
                                          <p:spTgt spid="85"/>
                                        </p:tgtEl>
                                        <p:attrNameLst>
                                          <p:attrName>ppt_h</p:attrName>
                                        </p:attrNameLst>
                                      </p:cBhvr>
                                      <p:tavLst>
                                        <p:tav tm="0">
                                          <p:val>
                                            <p:fltVal val="0"/>
                                          </p:val>
                                        </p:tav>
                                        <p:tav tm="100000">
                                          <p:val>
                                            <p:strVal val="#ppt_h"/>
                                          </p:val>
                                        </p:tav>
                                      </p:tavLst>
                                    </p:anim>
                                    <p:animEffect transition="in" filter="fade">
                                      <p:cBhvr>
                                        <p:cTn id="131" dur="300"/>
                                        <p:tgtEl>
                                          <p:spTgt spid="85"/>
                                        </p:tgtEl>
                                      </p:cBhvr>
                                    </p:animEffect>
                                  </p:childTnLst>
                                </p:cTn>
                              </p:par>
                              <p:par>
                                <p:cTn id="132" presetID="6" presetClass="emph" presetSubtype="0" autoRev="1" fill="hold" grpId="1" nodeType="withEffect">
                                  <p:stCondLst>
                                    <p:cond delay="5700"/>
                                  </p:stCondLst>
                                  <p:childTnLst>
                                    <p:animScale>
                                      <p:cBhvr>
                                        <p:cTn id="133" dur="150" fill="hold"/>
                                        <p:tgtEl>
                                          <p:spTgt spid="85"/>
                                        </p:tgtEl>
                                      </p:cBhvr>
                                      <p:by x="110000" y="110000"/>
                                    </p:animScale>
                                  </p:childTnLst>
                                </p:cTn>
                              </p:par>
                              <p:par>
                                <p:cTn id="134" presetID="53" presetClass="entr" presetSubtype="16" fill="hold" grpId="0" nodeType="withEffect">
                                  <p:stCondLst>
                                    <p:cond delay="5700"/>
                                  </p:stCondLst>
                                  <p:childTnLst>
                                    <p:set>
                                      <p:cBhvr>
                                        <p:cTn id="135" dur="1" fill="hold">
                                          <p:stCondLst>
                                            <p:cond delay="0"/>
                                          </p:stCondLst>
                                        </p:cTn>
                                        <p:tgtEl>
                                          <p:spTgt spid="83"/>
                                        </p:tgtEl>
                                        <p:attrNameLst>
                                          <p:attrName>style.visibility</p:attrName>
                                        </p:attrNameLst>
                                      </p:cBhvr>
                                      <p:to>
                                        <p:strVal val="visible"/>
                                      </p:to>
                                    </p:set>
                                    <p:anim calcmode="lin" valueType="num">
                                      <p:cBhvr>
                                        <p:cTn id="136" dur="300" fill="hold"/>
                                        <p:tgtEl>
                                          <p:spTgt spid="83"/>
                                        </p:tgtEl>
                                        <p:attrNameLst>
                                          <p:attrName>ppt_w</p:attrName>
                                        </p:attrNameLst>
                                      </p:cBhvr>
                                      <p:tavLst>
                                        <p:tav tm="0">
                                          <p:val>
                                            <p:fltVal val="0"/>
                                          </p:val>
                                        </p:tav>
                                        <p:tav tm="100000">
                                          <p:val>
                                            <p:strVal val="#ppt_w"/>
                                          </p:val>
                                        </p:tav>
                                      </p:tavLst>
                                    </p:anim>
                                    <p:anim calcmode="lin" valueType="num">
                                      <p:cBhvr>
                                        <p:cTn id="137" dur="300" fill="hold"/>
                                        <p:tgtEl>
                                          <p:spTgt spid="83"/>
                                        </p:tgtEl>
                                        <p:attrNameLst>
                                          <p:attrName>ppt_h</p:attrName>
                                        </p:attrNameLst>
                                      </p:cBhvr>
                                      <p:tavLst>
                                        <p:tav tm="0">
                                          <p:val>
                                            <p:fltVal val="0"/>
                                          </p:val>
                                        </p:tav>
                                        <p:tav tm="100000">
                                          <p:val>
                                            <p:strVal val="#ppt_h"/>
                                          </p:val>
                                        </p:tav>
                                      </p:tavLst>
                                    </p:anim>
                                    <p:animEffect transition="in" filter="fade">
                                      <p:cBhvr>
                                        <p:cTn id="138" dur="300"/>
                                        <p:tgtEl>
                                          <p:spTgt spid="83"/>
                                        </p:tgtEl>
                                      </p:cBhvr>
                                    </p:animEffect>
                                  </p:childTnLst>
                                </p:cTn>
                              </p:par>
                              <p:par>
                                <p:cTn id="139" presetID="6" presetClass="emph" presetSubtype="0" autoRev="1" fill="hold" grpId="1" nodeType="withEffect">
                                  <p:stCondLst>
                                    <p:cond delay="6000"/>
                                  </p:stCondLst>
                                  <p:childTnLst>
                                    <p:animScale>
                                      <p:cBhvr>
                                        <p:cTn id="140" dur="150" fill="hold"/>
                                        <p:tgtEl>
                                          <p:spTgt spid="83"/>
                                        </p:tgtEl>
                                      </p:cBhvr>
                                      <p:by x="110000" y="110000"/>
                                    </p:animScale>
                                  </p:childTnLst>
                                </p:cTn>
                              </p:par>
                              <p:par>
                                <p:cTn id="141" presetID="12" presetClass="entr" presetSubtype="1" fill="hold" grpId="0" nodeType="withEffect">
                                  <p:stCondLst>
                                    <p:cond delay="6000"/>
                                  </p:stCondLst>
                                  <p:childTnLst>
                                    <p:set>
                                      <p:cBhvr>
                                        <p:cTn id="142" dur="1" fill="hold">
                                          <p:stCondLst>
                                            <p:cond delay="0"/>
                                          </p:stCondLst>
                                        </p:cTn>
                                        <p:tgtEl>
                                          <p:spTgt spid="73"/>
                                        </p:tgtEl>
                                        <p:attrNameLst>
                                          <p:attrName>style.visibility</p:attrName>
                                        </p:attrNameLst>
                                      </p:cBhvr>
                                      <p:to>
                                        <p:strVal val="visible"/>
                                      </p:to>
                                    </p:set>
                                    <p:anim calcmode="lin" valueType="num">
                                      <p:cBhvr additive="base">
                                        <p:cTn id="143" dur="500"/>
                                        <p:tgtEl>
                                          <p:spTgt spid="73"/>
                                        </p:tgtEl>
                                        <p:attrNameLst>
                                          <p:attrName>ppt_y</p:attrName>
                                        </p:attrNameLst>
                                      </p:cBhvr>
                                      <p:tavLst>
                                        <p:tav tm="0">
                                          <p:val>
                                            <p:strVal val="#ppt_y-#ppt_h*1.125000"/>
                                          </p:val>
                                        </p:tav>
                                        <p:tav tm="100000">
                                          <p:val>
                                            <p:strVal val="#ppt_y"/>
                                          </p:val>
                                        </p:tav>
                                      </p:tavLst>
                                    </p:anim>
                                    <p:animEffect transition="in" filter="wipe(down)">
                                      <p:cBhvr>
                                        <p:cTn id="144" dur="500"/>
                                        <p:tgtEl>
                                          <p:spTgt spid="7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 grpId="0" animBg="1"/>
      <p:bldP spid="66" grpId="0" animBg="1"/>
      <p:bldP spid="67" grpId="0" animBg="1"/>
      <p:bldP spid="68" grpId="0" animBg="1"/>
      <p:bldP spid="69" grpId="0" animBg="1"/>
      <p:bldP spid="70" grpId="0"/>
      <p:bldP spid="71" grpId="0"/>
      <p:bldP spid="72" grpId="0"/>
      <p:bldP spid="73" grpId="0"/>
      <p:bldP spid="74" grpId="0"/>
      <p:bldP spid="75" grpId="0" animBg="1"/>
      <p:bldP spid="76" grpId="0" animBg="1"/>
      <p:bldP spid="77" grpId="0" animBg="1"/>
      <p:bldP spid="78" grpId="0" animBg="1"/>
      <p:bldP spid="79" grpId="0" animBg="1"/>
      <p:bldP spid="80" grpId="0"/>
      <p:bldP spid="80" grpId="1"/>
      <p:bldP spid="81" grpId="0"/>
      <p:bldP spid="81" grpId="1"/>
      <p:bldP spid="82" grpId="0"/>
      <p:bldP spid="82" grpId="1"/>
      <p:bldP spid="83" grpId="0"/>
      <p:bldP spid="83" grpId="1"/>
      <p:bldP spid="84" grpId="0"/>
      <p:bldP spid="84" grpId="1"/>
      <p:bldP spid="85" grpId="0" animBg="1"/>
      <p:bldP spid="85" grpId="1" animBg="1"/>
      <p:bldP spid="87" grpId="0" animBg="1"/>
      <p:bldP spid="87" grpId="1" animBg="1"/>
      <p:bldP spid="88" grpId="0" animBg="1"/>
      <p:bldP spid="88" grpId="1" animBg="1"/>
      <p:bldP spid="89" grpId="0" animBg="1"/>
      <p:bldP spid="89" grpId="1" animBg="1"/>
      <p:bldP spid="28" grpId="0" animBg="1"/>
      <p:bldP spid="28"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8" name="文本框 7">
            <a:extLst>
              <a:ext uri="{FF2B5EF4-FFF2-40B4-BE49-F238E27FC236}">
                <a16:creationId xmlns:a16="http://schemas.microsoft.com/office/drawing/2014/main" id="{F76C08B5-7C88-402D-821C-36C0E8E4F9E3}"/>
              </a:ext>
            </a:extLst>
          </p:cNvPr>
          <p:cNvSpPr txBox="1"/>
          <p:nvPr/>
        </p:nvSpPr>
        <p:spPr>
          <a:xfrm>
            <a:off x="314794" y="842764"/>
            <a:ext cx="8496944" cy="584775"/>
          </a:xfrm>
          <a:prstGeom prst="rect">
            <a:avLst/>
          </a:prstGeom>
          <a:noFill/>
        </p:spPr>
        <p:txBody>
          <a:bodyPr wrap="square" rtlCol="0">
            <a:spAutoFit/>
          </a:bodyPr>
          <a:lstStyle/>
          <a:p>
            <a:r>
              <a:rPr lang="en-US" altLang="zh-CN" sz="1600" dirty="0"/>
              <a:t>Substituting Equation (7) into Equation (1) and putting the results back into Equation (7), a function of a 3D parametric surface with boundary constraints are achieved</a:t>
            </a:r>
          </a:p>
        </p:txBody>
      </p:sp>
      <mc:AlternateContent xmlns:mc="http://schemas.openxmlformats.org/markup-compatibility/2006" xmlns:a14="http://schemas.microsoft.com/office/drawing/2010/main">
        <mc:Choice Requires="a14">
          <p:sp>
            <p:nvSpPr>
              <p:cNvPr id="11" name="文本框 10">
                <a:extLst>
                  <a:ext uri="{FF2B5EF4-FFF2-40B4-BE49-F238E27FC236}">
                    <a16:creationId xmlns:a16="http://schemas.microsoft.com/office/drawing/2014/main" id="{1375984C-7CB5-4877-9ABC-2A7E86F84458}"/>
                  </a:ext>
                </a:extLst>
              </p:cNvPr>
              <p:cNvSpPr txBox="1"/>
              <p:nvPr/>
            </p:nvSpPr>
            <p:spPr>
              <a:xfrm>
                <a:off x="431540" y="1418828"/>
                <a:ext cx="8280919" cy="362984"/>
              </a:xfrm>
              <a:prstGeom prst="rect">
                <a:avLst/>
              </a:prstGeom>
              <a:noFill/>
            </p:spPr>
            <p:txBody>
              <a:bodyPr wrap="square" rtlCol="0">
                <a:spAutoFit/>
              </a:bodyPr>
              <a:lstStyle/>
              <a:p>
                <a:pPr algn="r"/>
                <a14:m>
                  <m:oMath xmlns:m="http://schemas.openxmlformats.org/officeDocument/2006/math">
                    <m:r>
                      <a:rPr lang="en-US" altLang="zh-CN" i="1" smtClean="0">
                        <a:latin typeface="Cambria Math" panose="02040503050406030204" pitchFamily="18" charset="0"/>
                      </a:rPr>
                      <m:t>𝑆</m:t>
                    </m:r>
                    <m:d>
                      <m:dPr>
                        <m:ctrlPr>
                          <a:rPr lang="en-US" altLang="zh-CN" i="1">
                            <a:latin typeface="Cambria Math" panose="02040503050406030204" pitchFamily="18" charset="0"/>
                          </a:rPr>
                        </m:ctrlPr>
                      </m:dPr>
                      <m:e>
                        <m:r>
                          <a:rPr lang="en-US" altLang="zh-CN" i="1">
                            <a:latin typeface="Cambria Math" panose="02040503050406030204" pitchFamily="18" charset="0"/>
                          </a:rPr>
                          <m:t>𝑢</m:t>
                        </m:r>
                        <m:r>
                          <a:rPr lang="en-US" altLang="zh-CN" i="1">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𝑣</m:t>
                            </m:r>
                          </m:e>
                          <m:sub>
                            <m:r>
                              <a:rPr lang="en-US" altLang="zh-CN" i="1">
                                <a:latin typeface="Cambria Math" panose="02040503050406030204" pitchFamily="18" charset="0"/>
                              </a:rPr>
                              <m:t>𝑖</m:t>
                            </m:r>
                          </m:sub>
                        </m:sSub>
                      </m:e>
                    </m:d>
                    <m:r>
                      <a:rPr lang="en-US" altLang="zh-CN" i="1">
                        <a:latin typeface="Cambria Math" panose="02040503050406030204" pitchFamily="18" charset="0"/>
                      </a:rPr>
                      <m:t>=</m:t>
                    </m:r>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𝑔</m:t>
                        </m:r>
                      </m:e>
                      <m:sub>
                        <m:r>
                          <a:rPr lang="en-US" altLang="zh-CN" b="0" i="1" smtClean="0">
                            <a:latin typeface="Cambria Math" panose="02040503050406030204" pitchFamily="18" charset="0"/>
                          </a:rPr>
                          <m:t>1</m:t>
                        </m:r>
                      </m:sub>
                    </m:sSub>
                    <m:sSub>
                      <m:sSubPr>
                        <m:ctrlPr>
                          <a:rPr lang="en-US" altLang="zh-CN" i="1" smtClean="0">
                            <a:latin typeface="Cambria Math" panose="02040503050406030204" pitchFamily="18" charset="0"/>
                          </a:rPr>
                        </m:ctrlPr>
                      </m:sSubPr>
                      <m:e>
                        <m:r>
                          <a:rPr lang="en-US" altLang="zh-CN" b="0" i="1" smtClean="0">
                            <a:latin typeface="Cambria Math" panose="02040503050406030204" pitchFamily="18" charset="0"/>
                          </a:rPr>
                          <m:t>𝑐</m:t>
                        </m:r>
                      </m:e>
                      <m:sub>
                        <m:r>
                          <a:rPr lang="en-US" altLang="zh-CN" b="0" i="1" smtClean="0">
                            <a:latin typeface="Cambria Math" panose="02040503050406030204" pitchFamily="18" charset="0"/>
                          </a:rPr>
                          <m:t>1</m:t>
                        </m:r>
                      </m:sub>
                    </m:sSub>
                    <m:d>
                      <m:dPr>
                        <m:ctrlPr>
                          <a:rPr lang="en-US" altLang="zh-CN" b="0" i="1" smtClean="0">
                            <a:latin typeface="Cambria Math" panose="02040503050406030204" pitchFamily="18" charset="0"/>
                          </a:rPr>
                        </m:ctrlPr>
                      </m:dPr>
                      <m:e>
                        <m:r>
                          <a:rPr lang="en-US" altLang="zh-CN" b="0" i="1" smtClean="0">
                            <a:latin typeface="Cambria Math" panose="02040503050406030204" pitchFamily="18" charset="0"/>
                          </a:rPr>
                          <m:t>𝑣</m:t>
                        </m:r>
                      </m:e>
                    </m:d>
                    <m:r>
                      <a:rPr lang="en-US" altLang="zh-CN" b="0" i="1" smtClean="0">
                        <a:latin typeface="Cambria Math" panose="02040503050406030204" pitchFamily="18" charset="0"/>
                      </a:rPr>
                      <m:t>+</m:t>
                    </m:r>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m:t>
                        </m:r>
                      </m:e>
                      <m:sub>
                        <m:r>
                          <a:rPr lang="en-US" altLang="zh-CN" sz="1600" b="0" i="1" smtClean="0">
                            <a:latin typeface="Cambria Math" panose="02040503050406030204" pitchFamily="18" charset="0"/>
                          </a:rPr>
                          <m:t>2</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2</m:t>
                        </m:r>
                      </m:sub>
                    </m:sSub>
                    <m:r>
                      <a:rPr lang="en-US" altLang="zh-CN" sz="1600" i="1">
                        <a:latin typeface="Cambria Math" panose="02040503050406030204" pitchFamily="18" charset="0"/>
                      </a:rPr>
                      <m:t>(</m:t>
                    </m:r>
                    <m:r>
                      <a:rPr lang="en-US" altLang="zh-CN" sz="1600" i="1">
                        <a:latin typeface="Cambria Math" panose="02040503050406030204" pitchFamily="18" charset="0"/>
                      </a:rPr>
                      <m:t>𝑣</m:t>
                    </m:r>
                    <m:r>
                      <a:rPr lang="en-US" altLang="zh-CN" sz="1600" i="1">
                        <a:latin typeface="Cambria Math" panose="02040503050406030204" pitchFamily="18" charset="0"/>
                      </a:rPr>
                      <m:t>)</m:t>
                    </m:r>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m:t>
                        </m:r>
                      </m:e>
                      <m:sub>
                        <m:r>
                          <a:rPr lang="en-US" altLang="zh-CN" sz="1600" b="0" i="1" smtClean="0">
                            <a:latin typeface="Cambria Math" panose="02040503050406030204" pitchFamily="18" charset="0"/>
                          </a:rPr>
                          <m:t>3</m:t>
                        </m:r>
                      </m:sub>
                    </m:sSub>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3</m:t>
                        </m:r>
                      </m:sub>
                    </m:sSub>
                    <m:r>
                      <a:rPr lang="en-US" altLang="zh-CN" sz="1600" i="1">
                        <a:latin typeface="Cambria Math" panose="02040503050406030204" pitchFamily="18" charset="0"/>
                      </a:rPr>
                      <m:t>(</m:t>
                    </m:r>
                    <m:r>
                      <a:rPr lang="en-US" altLang="zh-CN" sz="1600" i="1">
                        <a:latin typeface="Cambria Math" panose="02040503050406030204" pitchFamily="18" charset="0"/>
                      </a:rPr>
                      <m:t>𝑣</m:t>
                    </m:r>
                    <m:r>
                      <a:rPr lang="en-US" altLang="zh-CN" sz="1600" i="1">
                        <a:latin typeface="Cambria Math" panose="02040503050406030204" pitchFamily="18" charset="0"/>
                      </a:rPr>
                      <m:t>)</m:t>
                    </m:r>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m:t>
                        </m:r>
                      </m:e>
                      <m:sub>
                        <m:r>
                          <a:rPr lang="en-US" altLang="zh-CN" sz="1600" b="0" i="1" smtClean="0">
                            <a:latin typeface="Cambria Math" panose="02040503050406030204" pitchFamily="18" charset="0"/>
                          </a:rPr>
                          <m:t>4</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4</m:t>
                        </m:r>
                      </m:sub>
                    </m:sSub>
                    <m:r>
                      <a:rPr lang="en-US" altLang="zh-CN" sz="1600" i="1">
                        <a:latin typeface="Cambria Math" panose="02040503050406030204" pitchFamily="18" charset="0"/>
                      </a:rPr>
                      <m:t>(</m:t>
                    </m:r>
                    <m:r>
                      <a:rPr lang="en-US" altLang="zh-CN" sz="1600" i="1">
                        <a:latin typeface="Cambria Math" panose="02040503050406030204" pitchFamily="18" charset="0"/>
                      </a:rPr>
                      <m:t>𝑣</m:t>
                    </m:r>
                    <m:r>
                      <a:rPr lang="en-US" altLang="zh-CN" sz="1600" i="1">
                        <a:latin typeface="Cambria Math" panose="02040503050406030204" pitchFamily="18" charset="0"/>
                      </a:rPr>
                      <m:t>)</m:t>
                    </m:r>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m:t>
                        </m:r>
                      </m:e>
                      <m:sub>
                        <m:r>
                          <a:rPr lang="en-US" altLang="zh-CN" sz="1600" b="0" i="1" smtClean="0">
                            <a:latin typeface="Cambria Math" panose="02040503050406030204" pitchFamily="18" charset="0"/>
                          </a:rPr>
                          <m:t>5</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5</m:t>
                        </m:r>
                      </m:sub>
                    </m:sSub>
                    <m:r>
                      <a:rPr lang="en-US" altLang="zh-CN" sz="1600" i="1">
                        <a:latin typeface="Cambria Math" panose="02040503050406030204" pitchFamily="18" charset="0"/>
                      </a:rPr>
                      <m:t>(</m:t>
                    </m:r>
                    <m:r>
                      <a:rPr lang="en-US" altLang="zh-CN" sz="1600" i="1">
                        <a:latin typeface="Cambria Math" panose="02040503050406030204" pitchFamily="18" charset="0"/>
                      </a:rPr>
                      <m:t>𝑣</m:t>
                    </m:r>
                    <m:r>
                      <a:rPr lang="en-US" altLang="zh-CN" sz="1600" i="1">
                        <a:latin typeface="Cambria Math" panose="02040503050406030204" pitchFamily="18" charset="0"/>
                      </a:rPr>
                      <m:t>)</m:t>
                    </m:r>
                  </m:oMath>
                </a14:m>
                <a:r>
                  <a:rPr lang="en-US" altLang="zh-CN" sz="1600" dirty="0"/>
                  <a:t>+ </a:t>
                </a:r>
                <a14:m>
                  <m:oMath xmlns:m="http://schemas.openxmlformats.org/officeDocument/2006/math">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𝑔</m:t>
                        </m:r>
                      </m:e>
                      <m:sub>
                        <m:r>
                          <a:rPr lang="en-US" altLang="zh-CN" sz="1600" b="0" i="1" smtClean="0">
                            <a:latin typeface="Cambria Math" panose="02040503050406030204" pitchFamily="18" charset="0"/>
                          </a:rPr>
                          <m:t>6</m:t>
                        </m:r>
                      </m:sub>
                    </m:sSub>
                    <m:sSub>
                      <m:sSubPr>
                        <m:ctrlPr>
                          <a:rPr lang="en-US" altLang="zh-CN" sz="1600" i="1">
                            <a:latin typeface="Cambria Math" panose="02040503050406030204" pitchFamily="18" charset="0"/>
                          </a:rPr>
                        </m:ctrlPr>
                      </m:sSubPr>
                      <m:e>
                        <m:r>
                          <a:rPr lang="en-US" altLang="zh-CN" sz="1600" i="1">
                            <a:latin typeface="Cambria Math" panose="02040503050406030204" pitchFamily="18" charset="0"/>
                          </a:rPr>
                          <m:t>𝑐</m:t>
                        </m:r>
                      </m:e>
                      <m:sub>
                        <m:r>
                          <a:rPr lang="en-US" altLang="zh-CN" sz="1600" b="0" i="1" smtClean="0">
                            <a:latin typeface="Cambria Math" panose="02040503050406030204" pitchFamily="18" charset="0"/>
                          </a:rPr>
                          <m:t>6</m:t>
                        </m:r>
                      </m:sub>
                    </m:sSub>
                    <m:d>
                      <m:dPr>
                        <m:ctrlPr>
                          <a:rPr lang="en-US" altLang="zh-CN" sz="1600" i="1">
                            <a:latin typeface="Cambria Math" panose="02040503050406030204" pitchFamily="18" charset="0"/>
                          </a:rPr>
                        </m:ctrlPr>
                      </m:dPr>
                      <m:e>
                        <m:r>
                          <a:rPr lang="en-US" altLang="zh-CN" sz="1600" i="1">
                            <a:latin typeface="Cambria Math" panose="02040503050406030204" pitchFamily="18" charset="0"/>
                          </a:rPr>
                          <m:t>𝑣</m:t>
                        </m:r>
                      </m:e>
                    </m:d>
                    <m:r>
                      <a:rPr lang="en-US" altLang="zh-CN" sz="1600" b="0" i="1" smtClean="0">
                        <a:latin typeface="Cambria Math" panose="02040503050406030204" pitchFamily="18" charset="0"/>
                      </a:rPr>
                      <m:t>                     (8)</m:t>
                    </m:r>
                  </m:oMath>
                </a14:m>
                <a:endParaRPr lang="en-US" altLang="zh-CN" sz="1600" dirty="0"/>
              </a:p>
            </p:txBody>
          </p:sp>
        </mc:Choice>
        <mc:Fallback xmlns="">
          <p:sp>
            <p:nvSpPr>
              <p:cNvPr id="11" name="文本框 10">
                <a:extLst>
                  <a:ext uri="{FF2B5EF4-FFF2-40B4-BE49-F238E27FC236}">
                    <a16:creationId xmlns:a16="http://schemas.microsoft.com/office/drawing/2014/main" id="{1375984C-7CB5-4877-9ABC-2A7E86F84458}"/>
                  </a:ext>
                </a:extLst>
              </p:cNvPr>
              <p:cNvSpPr txBox="1">
                <a:spLocks noRot="1" noChangeAspect="1" noMove="1" noResize="1" noEditPoints="1" noAdjustHandles="1" noChangeArrowheads="1" noChangeShapeType="1" noTextEdit="1"/>
              </p:cNvSpPr>
              <p:nvPr/>
            </p:nvSpPr>
            <p:spPr>
              <a:xfrm>
                <a:off x="431540" y="1418828"/>
                <a:ext cx="8280919" cy="362984"/>
              </a:xfrm>
              <a:prstGeom prst="rect">
                <a:avLst/>
              </a:prstGeom>
              <a:blipFill>
                <a:blip r:embed="rId3"/>
                <a:stretch>
                  <a:fillRect b="-22034"/>
                </a:stretch>
              </a:blipFill>
            </p:spPr>
            <p:txBody>
              <a:bodyPr/>
              <a:lstStyle/>
              <a:p>
                <a:r>
                  <a:rPr lang="zh-CN" altLang="en-US">
                    <a:noFill/>
                  </a:rPr>
                  <a:t> </a:t>
                </a:r>
              </a:p>
            </p:txBody>
          </p:sp>
        </mc:Fallback>
      </mc:AlternateContent>
      <p:sp>
        <p:nvSpPr>
          <p:cNvPr id="7" name="文本框 6">
            <a:extLst>
              <a:ext uri="{FF2B5EF4-FFF2-40B4-BE49-F238E27FC236}">
                <a16:creationId xmlns:a16="http://schemas.microsoft.com/office/drawing/2014/main" id="{41283BEB-8B23-48D3-BE89-4176451486F8}"/>
              </a:ext>
            </a:extLst>
          </p:cNvPr>
          <p:cNvSpPr txBox="1"/>
          <p:nvPr/>
        </p:nvSpPr>
        <p:spPr>
          <a:xfrm>
            <a:off x="323527" y="1778868"/>
            <a:ext cx="8496944" cy="338554"/>
          </a:xfrm>
          <a:prstGeom prst="rect">
            <a:avLst/>
          </a:prstGeom>
          <a:noFill/>
        </p:spPr>
        <p:txBody>
          <a:bodyPr wrap="square" rtlCol="0">
            <a:spAutoFit/>
          </a:bodyPr>
          <a:lstStyle/>
          <a:p>
            <a:r>
              <a:rPr lang="en-US" altLang="zh-CN" sz="1600" dirty="0"/>
              <a:t>where                                                                                  </a:t>
            </a:r>
          </a:p>
        </p:txBody>
      </p:sp>
      <p:pic>
        <p:nvPicPr>
          <p:cNvPr id="12" name="图片 11">
            <a:extLst>
              <a:ext uri="{FF2B5EF4-FFF2-40B4-BE49-F238E27FC236}">
                <a16:creationId xmlns:a16="http://schemas.microsoft.com/office/drawing/2014/main" id="{3336853D-0FDA-4138-8D74-BD9EE5DE5F8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99592" y="2045414"/>
            <a:ext cx="2636238" cy="2901806"/>
          </a:xfrm>
          <a:prstGeom prst="rect">
            <a:avLst/>
          </a:prstGeom>
        </p:spPr>
      </p:pic>
      <p:pic>
        <p:nvPicPr>
          <p:cNvPr id="19" name="图片 18">
            <a:extLst>
              <a:ext uri="{FF2B5EF4-FFF2-40B4-BE49-F238E27FC236}">
                <a16:creationId xmlns:a16="http://schemas.microsoft.com/office/drawing/2014/main" id="{6FCA2297-8B78-4C4F-AB88-9DE0F474F6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491880" y="2246821"/>
            <a:ext cx="2677272" cy="2268351"/>
          </a:xfrm>
          <a:prstGeom prst="rect">
            <a:avLst/>
          </a:prstGeom>
        </p:spPr>
      </p:pic>
      <p:pic>
        <p:nvPicPr>
          <p:cNvPr id="21" name="图片 20">
            <a:extLst>
              <a:ext uri="{FF2B5EF4-FFF2-40B4-BE49-F238E27FC236}">
                <a16:creationId xmlns:a16="http://schemas.microsoft.com/office/drawing/2014/main" id="{325C0B82-9A4A-454A-A8F4-E50D930AA9E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128118" y="2045414"/>
            <a:ext cx="2912641" cy="2799593"/>
          </a:xfrm>
          <a:prstGeom prst="rect">
            <a:avLst/>
          </a:prstGeom>
        </p:spPr>
      </p:pic>
      <p:sp>
        <p:nvSpPr>
          <p:cNvPr id="9" name="矩形 8">
            <a:extLst>
              <a:ext uri="{FF2B5EF4-FFF2-40B4-BE49-F238E27FC236}">
                <a16:creationId xmlns:a16="http://schemas.microsoft.com/office/drawing/2014/main" id="{7028A643-4EA8-45C6-A92A-281B3C3C4452}"/>
              </a:ext>
            </a:extLst>
          </p:cNvPr>
          <p:cNvSpPr/>
          <p:nvPr/>
        </p:nvSpPr>
        <p:spPr>
          <a:xfrm>
            <a:off x="3851942" y="378109"/>
            <a:ext cx="1440138"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Solution to ODEs</a:t>
            </a:r>
            <a:endParaRPr lang="zh-CN" altLang="en-US" sz="1200" dirty="0">
              <a:solidFill>
                <a:srgbClr val="03CCCE"/>
              </a:solidFill>
              <a:latin typeface="微软雅黑" pitchFamily="34" charset="-122"/>
              <a:ea typeface="微软雅黑" pitchFamily="34" charset="-122"/>
            </a:endParaRPr>
          </a:p>
        </p:txBody>
      </p:sp>
    </p:spTree>
    <p:extLst>
      <p:ext uri="{BB962C8B-B14F-4D97-AF65-F5344CB8AC3E}">
        <p14:creationId xmlns:p14="http://schemas.microsoft.com/office/powerpoint/2010/main" val="99622097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fade">
                                      <p:cBhvr>
                                        <p:cTn id="16" dur="500"/>
                                        <p:tgtEl>
                                          <p:spTgt spid="12"/>
                                        </p:tgtEl>
                                      </p:cBhvr>
                                    </p:animEffect>
                                  </p:childTnLst>
                                </p:cTn>
                              </p:par>
                              <p:par>
                                <p:cTn id="17" presetID="10" presetClass="entr" presetSubtype="0" fill="hold" nodeType="withEffect">
                                  <p:stCondLst>
                                    <p:cond delay="0"/>
                                  </p:stCondLst>
                                  <p:childTnLst>
                                    <p:set>
                                      <p:cBhvr>
                                        <p:cTn id="18" dur="1" fill="hold">
                                          <p:stCondLst>
                                            <p:cond delay="0"/>
                                          </p:stCondLst>
                                        </p:cTn>
                                        <p:tgtEl>
                                          <p:spTgt spid="19"/>
                                        </p:tgtEl>
                                        <p:attrNameLst>
                                          <p:attrName>style.visibility</p:attrName>
                                        </p:attrNameLst>
                                      </p:cBhvr>
                                      <p:to>
                                        <p:strVal val="visible"/>
                                      </p:to>
                                    </p:set>
                                    <p:animEffect transition="in" filter="fade">
                                      <p:cBhvr>
                                        <p:cTn id="19" dur="500"/>
                                        <p:tgtEl>
                                          <p:spTgt spid="19"/>
                                        </p:tgtEl>
                                      </p:cBhvr>
                                    </p:animEffect>
                                  </p:childTnLst>
                                </p:cTn>
                              </p:par>
                              <p:par>
                                <p:cTn id="20" presetID="10" presetClass="entr" presetSubtype="0" fill="hold" nodeType="withEffect">
                                  <p:stCondLst>
                                    <p:cond delay="0"/>
                                  </p:stCondLst>
                                  <p:childTnLst>
                                    <p:set>
                                      <p:cBhvr>
                                        <p:cTn id="21" dur="1" fill="hold">
                                          <p:stCondLst>
                                            <p:cond delay="0"/>
                                          </p:stCondLst>
                                        </p:cTn>
                                        <p:tgtEl>
                                          <p:spTgt spid="21"/>
                                        </p:tgtEl>
                                        <p:attrNameLst>
                                          <p:attrName>style.visibility</p:attrName>
                                        </p:attrNameLst>
                                      </p:cBhvr>
                                      <p:to>
                                        <p:strVal val="visible"/>
                                      </p:to>
                                    </p:set>
                                    <p:animEffect transition="in" filter="fade">
                                      <p:cBhvr>
                                        <p:cTn id="2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p:bldP spid="7"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F76C08B5-7C88-402D-821C-36C0E8E4F9E3}"/>
                  </a:ext>
                </a:extLst>
              </p:cNvPr>
              <p:cNvSpPr txBox="1"/>
              <p:nvPr/>
            </p:nvSpPr>
            <p:spPr>
              <a:xfrm>
                <a:off x="314794" y="842764"/>
                <a:ext cx="8496944" cy="4548489"/>
              </a:xfrm>
              <a:prstGeom prst="rect">
                <a:avLst/>
              </a:prstGeom>
              <a:noFill/>
            </p:spPr>
            <p:txBody>
              <a:bodyPr wrap="square" rtlCol="0">
                <a:spAutoFit/>
              </a:bodyPr>
              <a:lstStyle/>
              <a:p>
                <a:r>
                  <a:rPr lang="en-US" altLang="zh-CN" sz="1600" dirty="0"/>
                  <a:t>There is an important procedure in patch modelling, like NURBS and subdivision: stitching the adjacent patches to make the appearance of the model smooth. Therefore, how to ensure the continuities between adjacent patches is the next task. </a:t>
                </a:r>
              </a:p>
              <a:p>
                <a:endParaRPr lang="en-US" altLang="zh-CN" sz="1600" dirty="0"/>
              </a:p>
              <a:p>
                <a:r>
                  <a:rPr lang="en-US" altLang="zh-CN" sz="1600" dirty="0"/>
                  <a:t>Fortunately, surfaces created by ODE-based method does not have such extra operation as the continuities are achieved naturally. The following is the explanation.</a:t>
                </a:r>
              </a:p>
              <a:p>
                <a:endParaRPr lang="en-US" altLang="zh-CN" sz="1600" dirty="0"/>
              </a:p>
              <a:p>
                <a:endParaRPr lang="en-US" altLang="zh-CN" sz="1600" dirty="0"/>
              </a:p>
              <a:p>
                <a:endParaRPr lang="en-US" altLang="zh-CN" sz="1600" dirty="0"/>
              </a:p>
              <a:p>
                <a:r>
                  <a:rPr lang="en-US" altLang="zh-CN" sz="1600" dirty="0"/>
                  <a:t>Assume two adjacent surfaces </a:t>
                </a:r>
                <a14:m>
                  <m:oMath xmlns:m="http://schemas.openxmlformats.org/officeDocument/2006/math">
                    <m:r>
                      <a:rPr lang="en-US" altLang="zh-CN" sz="1600" b="0" i="1" smtClean="0">
                        <a:latin typeface="Cambria Math" panose="02040503050406030204" pitchFamily="18" charset="0"/>
                      </a:rPr>
                      <m:t>𝑆</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𝑣</m:t>
                    </m:r>
                    <m:r>
                      <a:rPr lang="en-US" altLang="zh-CN" sz="1600" b="0" i="1" smtClean="0">
                        <a:latin typeface="Cambria Math" panose="02040503050406030204" pitchFamily="18" charset="0"/>
                      </a:rPr>
                      <m:t>)</m:t>
                    </m:r>
                  </m:oMath>
                </a14:m>
                <a:r>
                  <a:rPr lang="en-US" altLang="zh-CN" sz="1600" dirty="0"/>
                  <a:t> and </a:t>
                </a:r>
                <a14:m>
                  <m:oMath xmlns:m="http://schemas.openxmlformats.org/officeDocument/2006/math">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𝑆</m:t>
                        </m:r>
                      </m:e>
                    </m:acc>
                    <m:r>
                      <a:rPr lang="en-US" altLang="zh-CN" sz="1600" i="1">
                        <a:latin typeface="Cambria Math" panose="02040503050406030204" pitchFamily="18" charset="0"/>
                      </a:rPr>
                      <m:t>(</m:t>
                    </m:r>
                    <m:r>
                      <a:rPr lang="en-US" altLang="zh-CN" sz="1600" i="1">
                        <a:latin typeface="Cambria Math" panose="02040503050406030204" pitchFamily="18" charset="0"/>
                      </a:rPr>
                      <m:t>𝑢</m:t>
                    </m:r>
                    <m:r>
                      <a:rPr lang="en-US" altLang="zh-CN" sz="1600" i="1">
                        <a:latin typeface="Cambria Math" panose="02040503050406030204" pitchFamily="18" charset="0"/>
                      </a:rPr>
                      <m:t>,</m:t>
                    </m:r>
                    <m:r>
                      <a:rPr lang="en-US" altLang="zh-CN" sz="1600" i="1">
                        <a:latin typeface="Cambria Math" panose="02040503050406030204" pitchFamily="18" charset="0"/>
                      </a:rPr>
                      <m:t>𝑣</m:t>
                    </m:r>
                    <m:r>
                      <a:rPr lang="en-US" altLang="zh-CN" sz="1600" i="1">
                        <a:latin typeface="Cambria Math" panose="02040503050406030204" pitchFamily="18" charset="0"/>
                      </a:rPr>
                      <m:t>)</m:t>
                    </m:r>
                  </m:oMath>
                </a14:m>
                <a:r>
                  <a:rPr lang="en-US" altLang="zh-CN" sz="1600" dirty="0"/>
                  <a:t>, controlled by </a:t>
                </a:r>
                <a:r>
                  <a:rPr lang="zh-CN" altLang="en-US" sz="1600" dirty="0"/>
                  <a:t>𝜌</a:t>
                </a:r>
                <a:r>
                  <a:rPr lang="en-US" altLang="zh-CN" sz="1600" dirty="0"/>
                  <a:t>, </a:t>
                </a:r>
                <a:r>
                  <a:rPr lang="zh-CN" altLang="en-US" sz="1600" dirty="0"/>
                  <a:t>𝜂</a:t>
                </a:r>
                <a:r>
                  <a:rPr lang="en-US" altLang="zh-CN" sz="1600" dirty="0"/>
                  <a:t>, </a:t>
                </a:r>
                <a:r>
                  <a:rPr lang="zh-CN" altLang="en-US" sz="1600" dirty="0"/>
                  <a:t>𝜆 </a:t>
                </a:r>
                <a:r>
                  <a:rPr lang="en-US" altLang="zh-CN" sz="1600" dirty="0"/>
                  <a:t>and </a:t>
                </a:r>
                <a14:m>
                  <m:oMath xmlns:m="http://schemas.openxmlformats.org/officeDocument/2006/math">
                    <m:acc>
                      <m:accPr>
                        <m:chr m:val="̂"/>
                        <m:ctrlPr>
                          <a:rPr lang="en-US" altLang="zh-CN" sz="1600" i="1">
                            <a:latin typeface="Cambria Math" panose="02040503050406030204" pitchFamily="18" charset="0"/>
                          </a:rPr>
                        </m:ctrlPr>
                      </m:accPr>
                      <m:e>
                        <m:r>
                          <a:rPr lang="zh-CN" altLang="en-US" sz="1600" i="1" smtClean="0">
                            <a:latin typeface="Cambria Math" panose="02040503050406030204" pitchFamily="18" charset="0"/>
                          </a:rPr>
                          <m:t>𝜌</m:t>
                        </m:r>
                      </m:e>
                    </m:acc>
                  </m:oMath>
                </a14:m>
                <a:r>
                  <a:rPr lang="en-US" altLang="zh-CN" sz="1600" dirty="0"/>
                  <a:t>, </a:t>
                </a:r>
                <a14:m>
                  <m:oMath xmlns:m="http://schemas.openxmlformats.org/officeDocument/2006/math">
                    <m:acc>
                      <m:accPr>
                        <m:chr m:val="̂"/>
                        <m:ctrlPr>
                          <a:rPr lang="en-US" altLang="zh-CN" sz="1600" i="1">
                            <a:latin typeface="Cambria Math" panose="02040503050406030204" pitchFamily="18" charset="0"/>
                          </a:rPr>
                        </m:ctrlPr>
                      </m:accPr>
                      <m:e>
                        <m:r>
                          <a:rPr lang="zh-CN" altLang="en-US" sz="1600" i="1" smtClean="0">
                            <a:latin typeface="Cambria Math" panose="02040503050406030204" pitchFamily="18" charset="0"/>
                          </a:rPr>
                          <m:t>𝜂</m:t>
                        </m:r>
                      </m:e>
                    </m:acc>
                  </m:oMath>
                </a14:m>
                <a:r>
                  <a:rPr lang="en-US" altLang="zh-CN" sz="1600" dirty="0"/>
                  <a:t>, </a:t>
                </a:r>
                <a14:m>
                  <m:oMath xmlns:m="http://schemas.openxmlformats.org/officeDocument/2006/math">
                    <m:acc>
                      <m:accPr>
                        <m:chr m:val="̂"/>
                        <m:ctrlPr>
                          <a:rPr lang="en-US" altLang="zh-CN" sz="1600" i="1">
                            <a:latin typeface="Cambria Math" panose="02040503050406030204" pitchFamily="18" charset="0"/>
                          </a:rPr>
                        </m:ctrlPr>
                      </m:accPr>
                      <m:e>
                        <m:r>
                          <a:rPr lang="zh-CN" altLang="en-US" sz="1600" i="1" smtClean="0">
                            <a:latin typeface="Cambria Math" panose="02040503050406030204" pitchFamily="18" charset="0"/>
                          </a:rPr>
                          <m:t>𝜆</m:t>
                        </m:r>
                      </m:e>
                    </m:acc>
                  </m:oMath>
                </a14:m>
                <a:r>
                  <a:rPr lang="en-US" altLang="zh-CN" sz="1600" dirty="0"/>
                  <a:t> respectively.</a:t>
                </a:r>
              </a:p>
              <a:p>
                <a:endParaRPr lang="en-US" altLang="zh-CN" sz="1600" dirty="0"/>
              </a:p>
              <a:p>
                <a:r>
                  <a:rPr lang="en-US" altLang="zh-CN" sz="1600" dirty="0"/>
                  <a:t>Since the two patches share the same 3 curves, they also share the same first and second differentials, i.e. satisfying the constraints </a:t>
                </a:r>
              </a:p>
              <a:p>
                <a:endParaRPr lang="en-US" altLang="zh-CN" sz="1100" b="0" dirty="0">
                  <a:latin typeface="Cambria Math" panose="02040503050406030204" pitchFamily="18" charset="0"/>
                </a:endParaRPr>
              </a:p>
              <a:p>
                <a14:m>
                  <m:oMathPara xmlns:m="http://schemas.openxmlformats.org/officeDocument/2006/math">
                    <m:oMathParaPr>
                      <m:jc m:val="centerGroup"/>
                    </m:oMathParaPr>
                    <m:oMath xmlns:m="http://schemas.openxmlformats.org/officeDocument/2006/math">
                      <m:r>
                        <a:rPr lang="en-US" altLang="zh-CN" sz="1600" b="0" i="1" smtClean="0">
                          <a:latin typeface="Cambria Math" panose="02040503050406030204" pitchFamily="18" charset="0"/>
                        </a:rPr>
                        <m:t>𝑆</m:t>
                      </m:r>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1</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𝑣</m:t>
                          </m:r>
                        </m:e>
                      </m:d>
                      <m:r>
                        <a:rPr lang="en-US" altLang="zh-CN" sz="1600" b="0" i="1" smtClean="0">
                          <a:latin typeface="Cambria Math" panose="02040503050406030204" pitchFamily="18" charset="0"/>
                        </a:rPr>
                        <m:t>=</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𝑆</m:t>
                          </m:r>
                        </m:e>
                      </m:acc>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i="1">
                              <a:latin typeface="Cambria Math" panose="02040503050406030204" pitchFamily="18" charset="0"/>
                            </a:rPr>
                            <m:t>𝑣</m:t>
                          </m:r>
                        </m:e>
                      </m:d>
                      <m:r>
                        <a:rPr lang="en-US" altLang="zh-CN" sz="1600" b="0" i="1" smtClean="0">
                          <a:latin typeface="Cambria Math" panose="02040503050406030204" pitchFamily="18" charset="0"/>
                        </a:rPr>
                        <m:t>                     </m:t>
                      </m:r>
                      <m:f>
                        <m:fPr>
                          <m:ctrlPr>
                            <a:rPr lang="en-US" altLang="zh-CN" sz="1600" b="0" i="0" smtClean="0">
                              <a:latin typeface="Cambria Math" panose="02040503050406030204" pitchFamily="18" charset="0"/>
                              <a:ea typeface="Cambria Math" panose="02040503050406030204" pitchFamily="18" charset="0"/>
                            </a:rPr>
                          </m:ctrlPr>
                        </m:fPr>
                        <m:num>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𝑆</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1,</m:t>
                              </m:r>
                              <m:r>
                                <a:rPr lang="en-US" altLang="zh-CN" sz="1600" i="1">
                                  <a:latin typeface="Cambria Math" panose="02040503050406030204" pitchFamily="18" charset="0"/>
                                  <a:ea typeface="Cambria Math" panose="02040503050406030204" pitchFamily="18" charset="0"/>
                                </a:rPr>
                                <m:t>𝑣</m:t>
                              </m:r>
                            </m:e>
                          </m:d>
                        </m:num>
                        <m:den>
                          <m:r>
                            <a:rPr lang="zh-CN" altLang="en-US"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𝑢</m:t>
                          </m:r>
                        </m:den>
                      </m:f>
                      <m:r>
                        <a:rPr lang="en-US" altLang="zh-CN" sz="1600" b="0" i="1" smtClean="0">
                          <a:latin typeface="Cambria Math" panose="02040503050406030204" pitchFamily="18" charset="0"/>
                          <a:ea typeface="Cambria Math" panose="02040503050406030204" pitchFamily="18" charset="0"/>
                        </a:rPr>
                        <m:t>=</m:t>
                      </m:r>
                      <m:f>
                        <m:fPr>
                          <m:ctrlPr>
                            <a:rPr lang="en-US" altLang="zh-CN" sz="1600" b="0" i="1" smtClean="0">
                              <a:latin typeface="Cambria Math" panose="02040503050406030204" pitchFamily="18" charset="0"/>
                              <a:ea typeface="Cambria Math" panose="02040503050406030204" pitchFamily="18" charset="0"/>
                            </a:rPr>
                          </m:ctrlPr>
                        </m:fPr>
                        <m:num>
                          <m:r>
                            <a:rPr lang="zh-CN" altLang="en-US" sz="1600" b="0" i="1" smtClean="0">
                              <a:latin typeface="Cambria Math" panose="02040503050406030204" pitchFamily="18" charset="0"/>
                              <a:ea typeface="Cambria Math" panose="02040503050406030204" pitchFamily="18" charset="0"/>
                            </a:rPr>
                            <m:t>𝜕</m:t>
                          </m:r>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𝑆</m:t>
                              </m:r>
                            </m:e>
                          </m:acc>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0</m:t>
                              </m:r>
                              <m:r>
                                <a:rPr lang="en-US" altLang="zh-CN" sz="1600" i="1">
                                  <a:latin typeface="Cambria Math" panose="02040503050406030204" pitchFamily="18" charset="0"/>
                                </a:rPr>
                                <m:t>,</m:t>
                              </m:r>
                              <m:r>
                                <a:rPr lang="en-US" altLang="zh-CN" sz="1600" i="1">
                                  <a:latin typeface="Cambria Math" panose="02040503050406030204" pitchFamily="18" charset="0"/>
                                </a:rPr>
                                <m:t>𝑣</m:t>
                              </m:r>
                            </m:e>
                          </m:d>
                        </m:num>
                        <m:den>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𝑢</m:t>
                          </m:r>
                        </m:den>
                      </m:f>
                      <m:r>
                        <a:rPr lang="en-US" altLang="zh-CN" sz="1600" b="0" i="1" smtClean="0">
                          <a:latin typeface="Cambria Math" panose="02040503050406030204" pitchFamily="18" charset="0"/>
                        </a:rPr>
                        <m:t>                  </m:t>
                      </m:r>
                      <m:f>
                        <m:fPr>
                          <m:ctrlPr>
                            <a:rPr lang="en-US" altLang="zh-CN" sz="1600" i="1" smtClean="0">
                              <a:latin typeface="Cambria Math" panose="02040503050406030204" pitchFamily="18" charset="0"/>
                              <a:ea typeface="Cambria Math" panose="02040503050406030204" pitchFamily="18" charset="0"/>
                            </a:rPr>
                          </m:ctrlPr>
                        </m:fPr>
                        <m:num>
                          <m:sSup>
                            <m:sSupPr>
                              <m:ctrlPr>
                                <a:rPr lang="en-US" altLang="zh-CN" sz="1600" i="1" smtClean="0">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m:t>
                              </m:r>
                            </m:e>
                            <m:sup>
                              <m:r>
                                <a:rPr lang="en-US" altLang="zh-CN" sz="1600" b="0" i="1" smtClean="0">
                                  <a:latin typeface="Cambria Math" panose="02040503050406030204" pitchFamily="18" charset="0"/>
                                  <a:ea typeface="Cambria Math" panose="02040503050406030204" pitchFamily="18" charset="0"/>
                                </a:rPr>
                                <m:t>2</m:t>
                              </m:r>
                            </m:sup>
                          </m:sSup>
                          <m:r>
                            <a:rPr lang="en-US" altLang="zh-CN" sz="1600" i="1">
                              <a:latin typeface="Cambria Math" panose="02040503050406030204" pitchFamily="18" charset="0"/>
                              <a:ea typeface="Cambria Math" panose="02040503050406030204" pitchFamily="18" charset="0"/>
                            </a:rPr>
                            <m:t>𝑆</m:t>
                          </m:r>
                          <m:d>
                            <m:dPr>
                              <m:ctrlPr>
                                <a:rPr lang="en-US" altLang="zh-CN" sz="1600" i="1">
                                  <a:latin typeface="Cambria Math" panose="02040503050406030204" pitchFamily="18" charset="0"/>
                                  <a:ea typeface="Cambria Math" panose="02040503050406030204" pitchFamily="18" charset="0"/>
                                </a:rPr>
                              </m:ctrlPr>
                            </m:dPr>
                            <m:e>
                              <m:r>
                                <a:rPr lang="en-US" altLang="zh-CN" sz="1600" i="1">
                                  <a:latin typeface="Cambria Math" panose="02040503050406030204" pitchFamily="18" charset="0"/>
                                  <a:ea typeface="Cambria Math" panose="02040503050406030204" pitchFamily="18" charset="0"/>
                                </a:rPr>
                                <m:t>1,</m:t>
                              </m:r>
                              <m:r>
                                <a:rPr lang="en-US" altLang="zh-CN" sz="1600" i="1">
                                  <a:latin typeface="Cambria Math" panose="02040503050406030204" pitchFamily="18" charset="0"/>
                                  <a:ea typeface="Cambria Math" panose="02040503050406030204" pitchFamily="18" charset="0"/>
                                </a:rPr>
                                <m:t>𝑣</m:t>
                              </m:r>
                            </m:e>
                          </m:d>
                        </m:num>
                        <m:den>
                          <m:r>
                            <a:rPr lang="zh-CN" altLang="en-US" sz="1600" i="1">
                              <a:latin typeface="Cambria Math" panose="02040503050406030204" pitchFamily="18" charset="0"/>
                              <a:ea typeface="Cambria Math" panose="02040503050406030204" pitchFamily="18" charset="0"/>
                            </a:rPr>
                            <m:t>𝜕</m:t>
                          </m:r>
                          <m:sSup>
                            <m:sSupPr>
                              <m:ctrlPr>
                                <a:rPr lang="en-US" altLang="zh-CN" sz="160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𝑢</m:t>
                              </m:r>
                            </m:e>
                            <m:sup>
                              <m:r>
                                <a:rPr lang="en-US" altLang="zh-CN" sz="1600" b="0" i="1" smtClean="0">
                                  <a:latin typeface="Cambria Math" panose="02040503050406030204" pitchFamily="18" charset="0"/>
                                  <a:ea typeface="Cambria Math" panose="02040503050406030204" pitchFamily="18" charset="0"/>
                                </a:rPr>
                                <m:t>2</m:t>
                              </m:r>
                            </m:sup>
                          </m:sSup>
                        </m:den>
                      </m:f>
                      <m:r>
                        <a:rPr lang="en-US" altLang="zh-CN" sz="1600" i="1">
                          <a:latin typeface="Cambria Math" panose="02040503050406030204" pitchFamily="18" charset="0"/>
                          <a:ea typeface="Cambria Math" panose="02040503050406030204" pitchFamily="18" charset="0"/>
                        </a:rPr>
                        <m:t>=</m:t>
                      </m:r>
                      <m:f>
                        <m:fPr>
                          <m:ctrlPr>
                            <a:rPr lang="en-US" altLang="zh-CN" sz="1600" i="1">
                              <a:latin typeface="Cambria Math" panose="02040503050406030204" pitchFamily="18" charset="0"/>
                              <a:ea typeface="Cambria Math" panose="02040503050406030204" pitchFamily="18" charset="0"/>
                            </a:rPr>
                          </m:ctrlPr>
                        </m:fPr>
                        <m:num>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m:t>
                              </m:r>
                            </m:e>
                            <m:sup>
                              <m:r>
                                <a:rPr lang="en-US" altLang="zh-CN" sz="1600" i="1">
                                  <a:latin typeface="Cambria Math" panose="02040503050406030204" pitchFamily="18" charset="0"/>
                                  <a:ea typeface="Cambria Math" panose="02040503050406030204" pitchFamily="18" charset="0"/>
                                </a:rPr>
                                <m:t>2</m:t>
                              </m:r>
                            </m:sup>
                          </m:sSup>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𝑆</m:t>
                              </m:r>
                            </m:e>
                          </m:acc>
                          <m:d>
                            <m:dPr>
                              <m:ctrlPr>
                                <a:rPr lang="en-US" altLang="zh-CN" sz="1600" i="1">
                                  <a:latin typeface="Cambria Math" panose="02040503050406030204" pitchFamily="18" charset="0"/>
                                </a:rPr>
                              </m:ctrlPr>
                            </m:dPr>
                            <m:e>
                              <m:r>
                                <a:rPr lang="en-US" altLang="zh-CN" sz="1600" i="1">
                                  <a:latin typeface="Cambria Math" panose="02040503050406030204" pitchFamily="18" charset="0"/>
                                </a:rPr>
                                <m:t>0</m:t>
                              </m:r>
                              <m:r>
                                <a:rPr lang="en-US" altLang="zh-CN" sz="1600" i="1">
                                  <a:latin typeface="Cambria Math" panose="02040503050406030204" pitchFamily="18" charset="0"/>
                                </a:rPr>
                                <m:t>,</m:t>
                              </m:r>
                              <m:r>
                                <a:rPr lang="en-US" altLang="zh-CN" sz="1600" i="1">
                                  <a:latin typeface="Cambria Math" panose="02040503050406030204" pitchFamily="18" charset="0"/>
                                </a:rPr>
                                <m:t>𝑣</m:t>
                              </m:r>
                            </m:e>
                          </m:d>
                        </m:num>
                        <m:den>
                          <m:r>
                            <a:rPr lang="en-US" altLang="zh-CN" sz="1600" i="1">
                              <a:latin typeface="Cambria Math" panose="02040503050406030204" pitchFamily="18" charset="0"/>
                              <a:ea typeface="Cambria Math" panose="02040503050406030204" pitchFamily="18" charset="0"/>
                            </a:rPr>
                            <m:t>𝜕</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𝑢</m:t>
                              </m:r>
                            </m:e>
                            <m:sup>
                              <m:r>
                                <a:rPr lang="en-US" altLang="zh-CN" sz="1600" i="1">
                                  <a:latin typeface="Cambria Math" panose="02040503050406030204" pitchFamily="18" charset="0"/>
                                  <a:ea typeface="Cambria Math" panose="02040503050406030204" pitchFamily="18" charset="0"/>
                                </a:rPr>
                                <m:t>2</m:t>
                              </m:r>
                            </m:sup>
                          </m:sSup>
                        </m:den>
                      </m:f>
                      <m:r>
                        <a:rPr lang="en-US" altLang="zh-CN" sz="1600" i="1">
                          <a:latin typeface="Cambria Math" panose="02040503050406030204" pitchFamily="18" charset="0"/>
                        </a:rPr>
                        <m:t> </m:t>
                      </m:r>
                    </m:oMath>
                  </m:oMathPara>
                </a14:m>
                <a:endParaRPr lang="en-US" altLang="zh-CN" sz="1600" dirty="0"/>
              </a:p>
              <a:p>
                <a:endParaRPr lang="en-US" altLang="zh-CN" sz="1600" dirty="0"/>
              </a:p>
              <a:p>
                <a:endParaRPr lang="en-US" altLang="zh-CN" sz="1600" dirty="0"/>
              </a:p>
            </p:txBody>
          </p:sp>
        </mc:Choice>
        <mc:Fallback>
          <p:sp>
            <p:nvSpPr>
              <p:cNvPr id="8" name="文本框 7">
                <a:extLst>
                  <a:ext uri="{FF2B5EF4-FFF2-40B4-BE49-F238E27FC236}">
                    <a16:creationId xmlns:a16="http://schemas.microsoft.com/office/drawing/2014/main" id="{F76C08B5-7C88-402D-821C-36C0E8E4F9E3}"/>
                  </a:ext>
                </a:extLst>
              </p:cNvPr>
              <p:cNvSpPr txBox="1">
                <a:spLocks noRot="1" noChangeAspect="1" noMove="1" noResize="1" noEditPoints="1" noAdjustHandles="1" noChangeArrowheads="1" noChangeShapeType="1" noTextEdit="1"/>
              </p:cNvSpPr>
              <p:nvPr/>
            </p:nvSpPr>
            <p:spPr>
              <a:xfrm>
                <a:off x="314794" y="842764"/>
                <a:ext cx="8496944" cy="4548489"/>
              </a:xfrm>
              <a:prstGeom prst="rect">
                <a:avLst/>
              </a:prstGeom>
              <a:blipFill>
                <a:blip r:embed="rId3"/>
                <a:stretch>
                  <a:fillRect l="-431" t="-402"/>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7028A643-4EA8-45C6-A92A-281B3C3C4452}"/>
              </a:ext>
            </a:extLst>
          </p:cNvPr>
          <p:cNvSpPr/>
          <p:nvPr/>
        </p:nvSpPr>
        <p:spPr>
          <a:xfrm>
            <a:off x="3885798" y="378109"/>
            <a:ext cx="1478290"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Edge Continuities</a:t>
            </a:r>
          </a:p>
        </p:txBody>
      </p:sp>
      <p:sp>
        <p:nvSpPr>
          <p:cNvPr id="14" name="圆角矩形 97">
            <a:extLst>
              <a:ext uri="{FF2B5EF4-FFF2-40B4-BE49-F238E27FC236}">
                <a16:creationId xmlns:a16="http://schemas.microsoft.com/office/drawing/2014/main" id="{14B71B3F-23FC-427E-B8B2-73A9E5FAAECA}"/>
              </a:ext>
            </a:extLst>
          </p:cNvPr>
          <p:cNvSpPr/>
          <p:nvPr/>
        </p:nvSpPr>
        <p:spPr>
          <a:xfrm>
            <a:off x="467544" y="2570956"/>
            <a:ext cx="2952328" cy="288032"/>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400" dirty="0">
                <a:ln w="6350">
                  <a:noFill/>
                </a:ln>
                <a:solidFill>
                  <a:schemeClr val="bg1"/>
                </a:solidFill>
                <a:latin typeface="Impact" pitchFamily="34" charset="0"/>
                <a:ea typeface="微软雅黑" pitchFamily="34" charset="-122"/>
              </a:rPr>
              <a:t>Continuity in parametric direction u</a:t>
            </a:r>
            <a:endParaRPr lang="zh-CN" altLang="en-US" sz="1400" dirty="0">
              <a:ln w="6350">
                <a:noFill/>
              </a:ln>
              <a:solidFill>
                <a:schemeClr val="bg1"/>
              </a:solidFill>
              <a:latin typeface="Impact" pitchFamily="34" charset="0"/>
              <a:ea typeface="微软雅黑" pitchFamily="34" charset="-122"/>
            </a:endParaRPr>
          </a:p>
        </p:txBody>
      </p:sp>
    </p:spTree>
    <p:extLst>
      <p:ext uri="{BB962C8B-B14F-4D97-AF65-F5344CB8AC3E}">
        <p14:creationId xmlns:p14="http://schemas.microsoft.com/office/powerpoint/2010/main" val="84477622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F76C08B5-7C88-402D-821C-36C0E8E4F9E3}"/>
                  </a:ext>
                </a:extLst>
              </p:cNvPr>
              <p:cNvSpPr txBox="1"/>
              <p:nvPr/>
            </p:nvSpPr>
            <p:spPr>
              <a:xfrm>
                <a:off x="376471" y="1274812"/>
                <a:ext cx="8496944" cy="1589666"/>
              </a:xfrm>
              <a:prstGeom prst="rect">
                <a:avLst/>
              </a:prstGeom>
              <a:noFill/>
            </p:spPr>
            <p:txBody>
              <a:bodyPr wrap="square" rtlCol="0">
                <a:spAutoFit/>
              </a:bodyPr>
              <a:lstStyle/>
              <a:p>
                <a:r>
                  <a:rPr lang="en-US" altLang="zh-CN" sz="1600" dirty="0"/>
                  <a:t>The similar method of creating surfaces in </a:t>
                </a:r>
                <a14:m>
                  <m:oMath xmlns:m="http://schemas.openxmlformats.org/officeDocument/2006/math">
                    <m:r>
                      <a:rPr lang="en-US" altLang="zh-CN" sz="1600" b="0" i="1" smtClean="0">
                        <a:latin typeface="Cambria Math" panose="02040503050406030204" pitchFamily="18" charset="0"/>
                      </a:rPr>
                      <m:t>𝑢</m:t>
                    </m:r>
                  </m:oMath>
                </a14:m>
                <a:r>
                  <a:rPr lang="en-US" altLang="zh-CN" sz="1600" dirty="0"/>
                  <a:t> direction could be used for direction </a:t>
                </a:r>
                <a14:m>
                  <m:oMath xmlns:m="http://schemas.openxmlformats.org/officeDocument/2006/math">
                    <m:r>
                      <a:rPr lang="en-US" altLang="zh-CN" sz="1600" b="0" i="1" smtClean="0">
                        <a:latin typeface="Cambria Math" panose="02040503050406030204" pitchFamily="18" charset="0"/>
                      </a:rPr>
                      <m:t>𝑣</m:t>
                    </m:r>
                  </m:oMath>
                </a14:m>
                <a:r>
                  <a:rPr lang="en-US" altLang="zh-CN" sz="1600" dirty="0"/>
                  <a:t>.</a:t>
                </a:r>
              </a:p>
              <a:p>
                <a:endParaRPr lang="en-US" altLang="zh-CN" sz="1600" dirty="0"/>
              </a:p>
              <a:p>
                <a:r>
                  <a:rPr lang="en-US" altLang="zh-CN" sz="1600" dirty="0"/>
                  <a:t>Thus, the function of a 3D surface with respect to </a:t>
                </a:r>
                <a14:m>
                  <m:oMath xmlns:m="http://schemas.openxmlformats.org/officeDocument/2006/math">
                    <m:r>
                      <a:rPr lang="en-US" altLang="zh-CN" sz="1600" b="0" i="1" smtClean="0">
                        <a:latin typeface="Cambria Math" panose="02040503050406030204" pitchFamily="18" charset="0"/>
                      </a:rPr>
                      <m:t>𝑣</m:t>
                    </m:r>
                  </m:oMath>
                </a14:m>
                <a:r>
                  <a:rPr lang="en-US" altLang="zh-CN" sz="1600" dirty="0"/>
                  <a:t> could be unified as</a:t>
                </a:r>
              </a:p>
              <a:p>
                <a:endParaRPr lang="en-US" altLang="zh-CN" sz="1600" dirty="0"/>
              </a:p>
              <a:p>
                <a14:m>
                  <m:oMathPara xmlns:m="http://schemas.openxmlformats.org/officeDocument/2006/math">
                    <m:oMathParaPr>
                      <m:jc m:val="centerGroup"/>
                    </m:oMathParaPr>
                    <m:oMath xmlns:m="http://schemas.openxmlformats.org/officeDocument/2006/math">
                      <m:sSup>
                        <m:sSupPr>
                          <m:ctrlPr>
                            <a:rPr lang="en-US" altLang="zh-CN" sz="1400" i="1" smtClean="0">
                              <a:latin typeface="Cambria Math" panose="02040503050406030204" pitchFamily="18" charset="0"/>
                            </a:rPr>
                          </m:ctrlPr>
                        </m:sSupPr>
                        <m:e>
                          <m:r>
                            <a:rPr lang="en-US" altLang="zh-CN" sz="1400" b="0" i="1" smtClean="0">
                              <a:latin typeface="Cambria Math" panose="02040503050406030204" pitchFamily="18" charset="0"/>
                            </a:rPr>
                            <m:t>𝑆</m:t>
                          </m:r>
                        </m:e>
                        <m:sup>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e>
                          </m:d>
                        </m:sup>
                      </m:sSup>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𝑢</m:t>
                          </m:r>
                          <m:r>
                            <a:rPr lang="en-US" altLang="zh-CN" sz="1400" b="0" i="1" smtClean="0">
                              <a:latin typeface="Cambria Math" panose="02040503050406030204" pitchFamily="18" charset="0"/>
                            </a:rPr>
                            <m:t>,</m:t>
                          </m:r>
                          <m:r>
                            <a:rPr lang="en-US" altLang="zh-CN" sz="1400" b="0" i="1" smtClean="0">
                              <a:latin typeface="Cambria Math" panose="02040503050406030204" pitchFamily="18" charset="0"/>
                            </a:rPr>
                            <m:t>𝑣</m:t>
                          </m:r>
                        </m:e>
                      </m:d>
                      <m:r>
                        <a:rPr lang="en-US" altLang="zh-CN" sz="1400" b="0" i="1" smtClean="0">
                          <a:latin typeface="Cambria Math" panose="02040503050406030204" pitchFamily="18" charset="0"/>
                        </a:rPr>
                        <m:t>=</m:t>
                      </m:r>
                      <m:sSub>
                        <m:sSubPr>
                          <m:ctrlPr>
                            <a:rPr lang="en-US" altLang="zh-CN" sz="1400" b="0" i="1" smtClean="0">
                              <a:latin typeface="Cambria Math" panose="02040503050406030204" pitchFamily="18" charset="0"/>
                            </a:rPr>
                          </m:ctrlPr>
                        </m:sSubPr>
                        <m:e>
                          <m:r>
                            <a:rPr lang="en-US" altLang="zh-CN" sz="1400" b="0" i="1" smtClean="0">
                              <a:latin typeface="Cambria Math" panose="02040503050406030204" pitchFamily="18" charset="0"/>
                            </a:rPr>
                            <m:t>𝑔</m:t>
                          </m:r>
                        </m:e>
                        <m:sub>
                          <m:r>
                            <a:rPr lang="en-US" altLang="zh-CN" sz="1400" b="0" i="1" smtClean="0">
                              <a:latin typeface="Cambria Math" panose="02040503050406030204" pitchFamily="18" charset="0"/>
                            </a:rPr>
                            <m:t>1</m:t>
                          </m:r>
                        </m:sub>
                      </m:sSub>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𝑢</m:t>
                          </m:r>
                        </m:e>
                      </m:d>
                      <m:sSubSup>
                        <m:sSubSupPr>
                          <m:ctrlPr>
                            <a:rPr lang="en-US" altLang="zh-CN" sz="1400" b="0" i="1" smtClean="0">
                              <a:latin typeface="Cambria Math" panose="02040503050406030204" pitchFamily="18" charset="0"/>
                            </a:rPr>
                          </m:ctrlPr>
                        </m:sSubSupPr>
                        <m:e>
                          <m:r>
                            <a:rPr lang="en-US" altLang="zh-CN" sz="1400" b="0" i="1" smtClean="0">
                              <a:latin typeface="Cambria Math" panose="02040503050406030204" pitchFamily="18" charset="0"/>
                            </a:rPr>
                            <m:t>𝑐</m:t>
                          </m:r>
                        </m:e>
                        <m:sub>
                          <m:r>
                            <a:rPr lang="en-US" altLang="zh-CN" sz="1400" b="0" i="1" smtClean="0">
                              <a:latin typeface="Cambria Math" panose="02040503050406030204" pitchFamily="18" charset="0"/>
                            </a:rPr>
                            <m:t>1</m:t>
                          </m:r>
                        </m:sub>
                        <m:sup>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𝑖</m:t>
                              </m:r>
                            </m:e>
                          </m:d>
                        </m:sup>
                      </m:sSubSup>
                      <m:d>
                        <m:dPr>
                          <m:ctrlPr>
                            <a:rPr lang="en-US" altLang="zh-CN" sz="1400" b="0" i="1" smtClean="0">
                              <a:latin typeface="Cambria Math" panose="02040503050406030204" pitchFamily="18" charset="0"/>
                            </a:rPr>
                          </m:ctrlPr>
                        </m:dPr>
                        <m:e>
                          <m:r>
                            <a:rPr lang="en-US" altLang="zh-CN" sz="1400" b="0" i="1" smtClean="0">
                              <a:latin typeface="Cambria Math" panose="02040503050406030204" pitchFamily="18" charset="0"/>
                            </a:rPr>
                            <m:t>𝑣</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𝑔</m:t>
                          </m:r>
                        </m:e>
                        <m:sub>
                          <m:r>
                            <a:rPr lang="en-US" altLang="zh-CN" sz="1400" b="0" i="1" smtClean="0">
                              <a:latin typeface="Cambria Math" panose="02040503050406030204" pitchFamily="18" charset="0"/>
                            </a:rPr>
                            <m:t>2</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𝑢</m:t>
                          </m:r>
                        </m:e>
                      </m:d>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𝑐</m:t>
                          </m:r>
                        </m:e>
                        <m:sub>
                          <m:r>
                            <a:rPr lang="en-US" altLang="zh-CN" sz="1400" b="0" i="1" smtClean="0">
                              <a:latin typeface="Cambria Math" panose="02040503050406030204" pitchFamily="18" charset="0"/>
                            </a:rPr>
                            <m:t>2</m:t>
                          </m:r>
                        </m:sub>
                        <m: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𝑖</m:t>
                              </m:r>
                            </m:e>
                          </m:d>
                        </m:sup>
                      </m:sSub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𝑣</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𝑔</m:t>
                          </m:r>
                        </m:e>
                        <m:sub>
                          <m:r>
                            <a:rPr lang="en-US" altLang="zh-CN" sz="1400" b="0" i="1" smtClean="0">
                              <a:latin typeface="Cambria Math" panose="02040503050406030204" pitchFamily="18" charset="0"/>
                            </a:rPr>
                            <m:t>3</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𝑢</m:t>
                          </m:r>
                        </m:e>
                      </m:d>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𝑐</m:t>
                          </m:r>
                        </m:e>
                        <m:sub>
                          <m:r>
                            <a:rPr lang="en-US" altLang="zh-CN" sz="1400" b="0" i="1" smtClean="0">
                              <a:latin typeface="Cambria Math" panose="02040503050406030204" pitchFamily="18" charset="0"/>
                            </a:rPr>
                            <m:t>3</m:t>
                          </m:r>
                        </m:sub>
                        <m: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𝑖</m:t>
                              </m:r>
                            </m:e>
                          </m:d>
                        </m:sup>
                      </m:sSub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𝑣</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𝑔</m:t>
                          </m:r>
                        </m:e>
                        <m:sub>
                          <m:r>
                            <a:rPr lang="en-US" altLang="zh-CN" sz="1400" b="0" i="1" smtClean="0">
                              <a:latin typeface="Cambria Math" panose="02040503050406030204" pitchFamily="18" charset="0"/>
                            </a:rPr>
                            <m:t>4</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𝑢</m:t>
                          </m:r>
                        </m:e>
                      </m:d>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𝑐</m:t>
                          </m:r>
                        </m:e>
                        <m:sub>
                          <m:r>
                            <a:rPr lang="en-US" altLang="zh-CN" sz="1400" b="0" i="1" smtClean="0">
                              <a:latin typeface="Cambria Math" panose="02040503050406030204" pitchFamily="18" charset="0"/>
                            </a:rPr>
                            <m:t>4</m:t>
                          </m:r>
                        </m:sub>
                        <m: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𝑖</m:t>
                              </m:r>
                            </m:e>
                          </m:d>
                        </m:sup>
                      </m:sSub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𝑣</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𝑔</m:t>
                          </m:r>
                        </m:e>
                        <m:sub>
                          <m:r>
                            <a:rPr lang="en-US" altLang="zh-CN" sz="1400" b="0" i="1" smtClean="0">
                              <a:latin typeface="Cambria Math" panose="02040503050406030204" pitchFamily="18" charset="0"/>
                            </a:rPr>
                            <m:t>5</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𝑢</m:t>
                          </m:r>
                        </m:e>
                      </m:d>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𝑐</m:t>
                          </m:r>
                        </m:e>
                        <m:sub>
                          <m:r>
                            <a:rPr lang="en-US" altLang="zh-CN" sz="1400" b="0" i="1" smtClean="0">
                              <a:latin typeface="Cambria Math" panose="02040503050406030204" pitchFamily="18" charset="0"/>
                            </a:rPr>
                            <m:t>5</m:t>
                          </m:r>
                        </m:sub>
                        <m: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𝑖</m:t>
                              </m:r>
                            </m:e>
                          </m:d>
                        </m:sup>
                      </m:sSub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𝑣</m:t>
                          </m:r>
                        </m:e>
                      </m:d>
                      <m:r>
                        <a:rPr lang="en-US" altLang="zh-CN" sz="1400" b="0" i="1" smtClean="0">
                          <a:latin typeface="Cambria Math" panose="02040503050406030204" pitchFamily="18" charset="0"/>
                        </a:rPr>
                        <m:t>+</m:t>
                      </m:r>
                      <m:sSub>
                        <m:sSubPr>
                          <m:ctrlPr>
                            <a:rPr lang="en-US" altLang="zh-CN" sz="1400" i="1">
                              <a:latin typeface="Cambria Math" panose="02040503050406030204" pitchFamily="18" charset="0"/>
                            </a:rPr>
                          </m:ctrlPr>
                        </m:sSubPr>
                        <m:e>
                          <m:r>
                            <a:rPr lang="en-US" altLang="zh-CN" sz="1400" i="1">
                              <a:latin typeface="Cambria Math" panose="02040503050406030204" pitchFamily="18" charset="0"/>
                            </a:rPr>
                            <m:t>𝑔</m:t>
                          </m:r>
                        </m:e>
                        <m:sub>
                          <m:r>
                            <a:rPr lang="en-US" altLang="zh-CN" sz="1400" b="0" i="1" smtClean="0">
                              <a:latin typeface="Cambria Math" panose="02040503050406030204" pitchFamily="18" charset="0"/>
                            </a:rPr>
                            <m:t>6</m:t>
                          </m:r>
                        </m:sub>
                      </m:sSub>
                      <m:d>
                        <m:dPr>
                          <m:ctrlPr>
                            <a:rPr lang="en-US" altLang="zh-CN" sz="1400" i="1">
                              <a:latin typeface="Cambria Math" panose="02040503050406030204" pitchFamily="18" charset="0"/>
                            </a:rPr>
                          </m:ctrlPr>
                        </m:dPr>
                        <m:e>
                          <m:r>
                            <a:rPr lang="en-US" altLang="zh-CN" sz="1400" i="1">
                              <a:latin typeface="Cambria Math" panose="02040503050406030204" pitchFamily="18" charset="0"/>
                            </a:rPr>
                            <m:t>𝑢</m:t>
                          </m:r>
                        </m:e>
                      </m:d>
                      <m:sSubSup>
                        <m:sSubSupPr>
                          <m:ctrlPr>
                            <a:rPr lang="en-US" altLang="zh-CN" sz="1400" i="1">
                              <a:latin typeface="Cambria Math" panose="02040503050406030204" pitchFamily="18" charset="0"/>
                            </a:rPr>
                          </m:ctrlPr>
                        </m:sSubSupPr>
                        <m:e>
                          <m:r>
                            <a:rPr lang="en-US" altLang="zh-CN" sz="1400" i="1">
                              <a:latin typeface="Cambria Math" panose="02040503050406030204" pitchFamily="18" charset="0"/>
                            </a:rPr>
                            <m:t>𝑐</m:t>
                          </m:r>
                        </m:e>
                        <m:sub>
                          <m:r>
                            <a:rPr lang="en-US" altLang="zh-CN" sz="1400" b="0" i="1" smtClean="0">
                              <a:latin typeface="Cambria Math" panose="02040503050406030204" pitchFamily="18" charset="0"/>
                            </a:rPr>
                            <m:t>6</m:t>
                          </m:r>
                        </m:sub>
                        <m: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𝑖</m:t>
                              </m:r>
                            </m:e>
                          </m:d>
                        </m:sup>
                      </m:sSubSup>
                      <m:d>
                        <m:dPr>
                          <m:ctrlPr>
                            <a:rPr lang="en-US" altLang="zh-CN" sz="1400" i="1">
                              <a:latin typeface="Cambria Math" panose="02040503050406030204" pitchFamily="18" charset="0"/>
                            </a:rPr>
                          </m:ctrlPr>
                        </m:dPr>
                        <m:e>
                          <m:r>
                            <a:rPr lang="en-US" altLang="zh-CN" sz="1400" i="1">
                              <a:latin typeface="Cambria Math" panose="02040503050406030204" pitchFamily="18" charset="0"/>
                            </a:rPr>
                            <m:t>𝑣</m:t>
                          </m:r>
                        </m:e>
                      </m:d>
                    </m:oMath>
                  </m:oMathPara>
                </a14:m>
                <a:endParaRPr lang="en-US" altLang="zh-CN" sz="1600" dirty="0"/>
              </a:p>
              <a:p>
                <a:endParaRPr lang="en-US" altLang="zh-CN" sz="1600" dirty="0"/>
              </a:p>
            </p:txBody>
          </p:sp>
        </mc:Choice>
        <mc:Fallback>
          <p:sp>
            <p:nvSpPr>
              <p:cNvPr id="8" name="文本框 7">
                <a:extLst>
                  <a:ext uri="{FF2B5EF4-FFF2-40B4-BE49-F238E27FC236}">
                    <a16:creationId xmlns:a16="http://schemas.microsoft.com/office/drawing/2014/main" id="{F76C08B5-7C88-402D-821C-36C0E8E4F9E3}"/>
                  </a:ext>
                </a:extLst>
              </p:cNvPr>
              <p:cNvSpPr txBox="1">
                <a:spLocks noRot="1" noChangeAspect="1" noMove="1" noResize="1" noEditPoints="1" noAdjustHandles="1" noChangeArrowheads="1" noChangeShapeType="1" noTextEdit="1"/>
              </p:cNvSpPr>
              <p:nvPr/>
            </p:nvSpPr>
            <p:spPr>
              <a:xfrm>
                <a:off x="376471" y="1274812"/>
                <a:ext cx="8496944" cy="1589666"/>
              </a:xfrm>
              <a:prstGeom prst="rect">
                <a:avLst/>
              </a:prstGeom>
              <a:blipFill>
                <a:blip r:embed="rId3"/>
                <a:stretch>
                  <a:fillRect l="-430" t="-1149"/>
                </a:stretch>
              </a:blipFill>
            </p:spPr>
            <p:txBody>
              <a:bodyPr/>
              <a:lstStyle/>
              <a:p>
                <a:r>
                  <a:rPr lang="zh-CN" altLang="en-US">
                    <a:noFill/>
                  </a:rPr>
                  <a:t> </a:t>
                </a:r>
              </a:p>
            </p:txBody>
          </p:sp>
        </mc:Fallback>
      </mc:AlternateContent>
      <p:sp>
        <p:nvSpPr>
          <p:cNvPr id="9" name="矩形 8">
            <a:extLst>
              <a:ext uri="{FF2B5EF4-FFF2-40B4-BE49-F238E27FC236}">
                <a16:creationId xmlns:a16="http://schemas.microsoft.com/office/drawing/2014/main" id="{7028A643-4EA8-45C6-A92A-281B3C3C4452}"/>
              </a:ext>
            </a:extLst>
          </p:cNvPr>
          <p:cNvSpPr/>
          <p:nvPr/>
        </p:nvSpPr>
        <p:spPr>
          <a:xfrm>
            <a:off x="3885798" y="378109"/>
            <a:ext cx="1478290"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Edge Continuities</a:t>
            </a:r>
          </a:p>
        </p:txBody>
      </p:sp>
      <p:sp>
        <p:nvSpPr>
          <p:cNvPr id="14" name="圆角矩形 97">
            <a:extLst>
              <a:ext uri="{FF2B5EF4-FFF2-40B4-BE49-F238E27FC236}">
                <a16:creationId xmlns:a16="http://schemas.microsoft.com/office/drawing/2014/main" id="{14B71B3F-23FC-427E-B8B2-73A9E5FAAECA}"/>
              </a:ext>
            </a:extLst>
          </p:cNvPr>
          <p:cNvSpPr/>
          <p:nvPr/>
        </p:nvSpPr>
        <p:spPr>
          <a:xfrm>
            <a:off x="377255" y="953794"/>
            <a:ext cx="2952328" cy="288032"/>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1400" dirty="0">
                <a:ln w="6350">
                  <a:noFill/>
                </a:ln>
                <a:solidFill>
                  <a:schemeClr val="bg1"/>
                </a:solidFill>
                <a:latin typeface="Impact" pitchFamily="34" charset="0"/>
                <a:ea typeface="微软雅黑" pitchFamily="34" charset="-122"/>
              </a:rPr>
              <a:t>Continuity in parametric direction v</a:t>
            </a:r>
            <a:endParaRPr lang="zh-CN" altLang="en-US" sz="1400" dirty="0">
              <a:ln w="6350">
                <a:noFill/>
              </a:ln>
              <a:solidFill>
                <a:schemeClr val="bg1"/>
              </a:solidFill>
              <a:latin typeface="Impact" pitchFamily="34" charset="0"/>
              <a:ea typeface="微软雅黑" pitchFamily="34" charset="-122"/>
            </a:endParaRP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725FA9C3-608B-4BB9-AD4D-B5C5A6D0AA41}"/>
                  </a:ext>
                </a:extLst>
              </p:cNvPr>
              <p:cNvSpPr txBox="1"/>
              <p:nvPr/>
            </p:nvSpPr>
            <p:spPr>
              <a:xfrm>
                <a:off x="628499" y="2623219"/>
                <a:ext cx="8263981" cy="307777"/>
              </a:xfrm>
              <a:prstGeom prst="rect">
                <a:avLst/>
              </a:prstGeom>
              <a:noFill/>
            </p:spPr>
            <p:txBody>
              <a:bodyPr wrap="square" rtlCol="0">
                <a:spAutoFit/>
              </a:bodyPr>
              <a:lstStyle/>
              <a:p>
                <a:r>
                  <a:rPr lang="en-US" altLang="zh-CN" sz="1400" dirty="0"/>
                  <a:t>where </a:t>
                </a:r>
                <a14:m>
                  <m:oMath xmlns:m="http://schemas.openxmlformats.org/officeDocument/2006/math">
                    <m:r>
                      <a:rPr lang="en-US" altLang="zh-CN" sz="1400" b="0" i="1" smtClean="0">
                        <a:latin typeface="Cambria Math" panose="02040503050406030204" pitchFamily="18" charset="0"/>
                      </a:rPr>
                      <m:t>𝑖</m:t>
                    </m:r>
                    <m:r>
                      <a:rPr lang="en-US" altLang="zh-CN" sz="1400" b="0" i="1" smtClean="0">
                        <a:latin typeface="Cambria Math" panose="02040503050406030204" pitchFamily="18" charset="0"/>
                      </a:rPr>
                      <m:t>=0,1,2</m:t>
                    </m:r>
                  </m:oMath>
                </a14:m>
                <a:r>
                  <a:rPr lang="en-US" altLang="zh-CN" sz="1400" dirty="0"/>
                  <a:t> stands for the position, first and second differentials in direction </a:t>
                </a:r>
                <a14:m>
                  <m:oMath xmlns:m="http://schemas.openxmlformats.org/officeDocument/2006/math">
                    <m:r>
                      <a:rPr lang="en-US" altLang="zh-CN" sz="1400" i="1">
                        <a:latin typeface="Cambria Math" panose="02040503050406030204" pitchFamily="18" charset="0"/>
                      </a:rPr>
                      <m:t>𝑣</m:t>
                    </m:r>
                  </m:oMath>
                </a14:m>
                <a:r>
                  <a:rPr lang="en-US" altLang="zh-CN" sz="1400" dirty="0"/>
                  <a:t> respectively.  </a:t>
                </a:r>
              </a:p>
            </p:txBody>
          </p:sp>
        </mc:Choice>
        <mc:Fallback>
          <p:sp>
            <p:nvSpPr>
              <p:cNvPr id="7" name="文本框 6">
                <a:extLst>
                  <a:ext uri="{FF2B5EF4-FFF2-40B4-BE49-F238E27FC236}">
                    <a16:creationId xmlns:a16="http://schemas.microsoft.com/office/drawing/2014/main" id="{725FA9C3-608B-4BB9-AD4D-B5C5A6D0AA41}"/>
                  </a:ext>
                </a:extLst>
              </p:cNvPr>
              <p:cNvSpPr txBox="1">
                <a:spLocks noRot="1" noChangeAspect="1" noMove="1" noResize="1" noEditPoints="1" noAdjustHandles="1" noChangeArrowheads="1" noChangeShapeType="1" noTextEdit="1"/>
              </p:cNvSpPr>
              <p:nvPr/>
            </p:nvSpPr>
            <p:spPr>
              <a:xfrm>
                <a:off x="628499" y="2623219"/>
                <a:ext cx="8263981" cy="307777"/>
              </a:xfrm>
              <a:prstGeom prst="rect">
                <a:avLst/>
              </a:prstGeom>
              <a:blipFill>
                <a:blip r:embed="rId4"/>
                <a:stretch>
                  <a:fillRect l="-221" t="-1961" b="-19608"/>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DE187C4C-8D6E-44AF-984E-40B1310475FA}"/>
                  </a:ext>
                </a:extLst>
              </p:cNvPr>
              <p:cNvSpPr txBox="1"/>
              <p:nvPr/>
            </p:nvSpPr>
            <p:spPr>
              <a:xfrm>
                <a:off x="376471" y="2942546"/>
                <a:ext cx="8632490" cy="1729704"/>
              </a:xfrm>
              <a:prstGeom prst="rect">
                <a:avLst/>
              </a:prstGeom>
              <a:noFill/>
            </p:spPr>
            <p:txBody>
              <a:bodyPr wrap="square" rtlCol="0">
                <a:spAutoFit/>
              </a:bodyPr>
              <a:lstStyle/>
              <a:p>
                <a:r>
                  <a:rPr lang="en-US" altLang="zh-CN" sz="1600" dirty="0"/>
                  <a:t>If we ensure </a:t>
                </a:r>
                <a14:m>
                  <m:oMath xmlns:m="http://schemas.openxmlformats.org/officeDocument/2006/math">
                    <m:sSub>
                      <m:sSubPr>
                        <m:ctrlPr>
                          <a:rPr lang="en-US" altLang="zh-CN" sz="1600" i="1" smtClean="0">
                            <a:latin typeface="Cambria Math" panose="02040503050406030204" pitchFamily="18" charset="0"/>
                          </a:rPr>
                        </m:ctrlPr>
                      </m:sSubPr>
                      <m:e>
                        <m:r>
                          <a:rPr lang="zh-CN" altLang="en-US" sz="1600" i="1" smtClean="0">
                            <a:latin typeface="Cambria Math" panose="02040503050406030204" pitchFamily="18" charset="0"/>
                          </a:rPr>
                          <m:t>𝜉</m:t>
                        </m:r>
                      </m:e>
                      <m:sub>
                        <m:r>
                          <a:rPr lang="en-US" altLang="zh-CN" sz="1600" b="0" i="1" smtClean="0">
                            <a:latin typeface="Cambria Math" panose="02040503050406030204" pitchFamily="18" charset="0"/>
                          </a:rPr>
                          <m:t>𝑛</m:t>
                        </m:r>
                      </m:sub>
                    </m:sSub>
                    <m:r>
                      <a:rPr lang="en-US" altLang="zh-CN" sz="1600" b="0" i="1" smtClean="0">
                        <a:latin typeface="Cambria Math" panose="02040503050406030204" pitchFamily="18" charset="0"/>
                      </a:rPr>
                      <m:t>=</m:t>
                    </m:r>
                    <m:sSub>
                      <m:sSubPr>
                        <m:ctrlPr>
                          <a:rPr lang="en-US" altLang="zh-CN" sz="1600" b="0" i="1" smtClean="0">
                            <a:latin typeface="Cambria Math" panose="02040503050406030204" pitchFamily="18" charset="0"/>
                          </a:rPr>
                        </m:ctrlPr>
                      </m:sSubPr>
                      <m:e>
                        <m:acc>
                          <m:accPr>
                            <m:chr m:val="̂"/>
                            <m:ctrlPr>
                              <a:rPr lang="en-US" altLang="zh-CN" sz="1600" b="0" i="1" smtClean="0">
                                <a:latin typeface="Cambria Math" panose="02040503050406030204" pitchFamily="18" charset="0"/>
                              </a:rPr>
                            </m:ctrlPr>
                          </m:accPr>
                          <m:e>
                            <m:r>
                              <a:rPr lang="zh-CN" altLang="en-US" sz="1600" b="0" i="1" smtClean="0">
                                <a:latin typeface="Cambria Math" panose="02040503050406030204" pitchFamily="18" charset="0"/>
                              </a:rPr>
                              <m:t>𝜉</m:t>
                            </m:r>
                          </m:e>
                        </m:acc>
                      </m:e>
                      <m:sub>
                        <m:r>
                          <a:rPr lang="en-US" altLang="zh-CN" sz="1600" b="0" i="1" smtClean="0">
                            <a:latin typeface="Cambria Math" panose="02040503050406030204" pitchFamily="18" charset="0"/>
                          </a:rPr>
                          <m:t>𝑛</m:t>
                        </m:r>
                      </m:sub>
                    </m:sSub>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𝑛</m:t>
                        </m:r>
                        <m:r>
                          <a:rPr lang="en-US" altLang="zh-CN" sz="1600" b="0" i="1" smtClean="0">
                            <a:latin typeface="Cambria Math" panose="02040503050406030204" pitchFamily="18" charset="0"/>
                          </a:rPr>
                          <m:t>=1,2,3,4</m:t>
                        </m:r>
                      </m:e>
                    </m:d>
                  </m:oMath>
                </a14:m>
                <a:r>
                  <a:rPr lang="en-US" altLang="zh-CN" sz="1600" dirty="0"/>
                  <a:t>, according to the above equations, we can get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𝑒</m:t>
                        </m:r>
                      </m:e>
                      <m:sub>
                        <m:r>
                          <a:rPr lang="en-US" altLang="zh-CN" sz="1600" b="0" i="1" smtClean="0">
                            <a:latin typeface="Cambria Math" panose="02040503050406030204" pitchFamily="18" charset="0"/>
                          </a:rPr>
                          <m:t>𝑝</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𝑒</m:t>
                            </m:r>
                          </m:e>
                        </m:acc>
                      </m:e>
                      <m:sub>
                        <m:r>
                          <a:rPr lang="en-US" altLang="zh-CN" sz="1600" b="0" i="1" smtClean="0">
                            <a:latin typeface="Cambria Math" panose="02040503050406030204" pitchFamily="18" charset="0"/>
                          </a:rPr>
                          <m:t>𝑝</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𝑝</m:t>
                        </m:r>
                        <m:r>
                          <a:rPr lang="en-US" altLang="zh-CN" sz="1600" i="1">
                            <a:latin typeface="Cambria Math" panose="02040503050406030204" pitchFamily="18" charset="0"/>
                          </a:rPr>
                          <m:t>=1,2,3,</m:t>
                        </m:r>
                        <m:r>
                          <a:rPr lang="en-US" altLang="zh-CN" sz="1600" b="0" i="1" smtClean="0">
                            <a:latin typeface="Cambria Math" panose="02040503050406030204" pitchFamily="18" charset="0"/>
                          </a:rPr>
                          <m:t>…,13</m:t>
                        </m:r>
                      </m:e>
                    </m:d>
                  </m:oMath>
                </a14:m>
                <a:r>
                  <a:rPr lang="en-US" altLang="zh-CN" sz="1600" dirty="0"/>
                  <a:t>.  Then </a:t>
                </a:r>
                <a14:m>
                  <m:oMath xmlns:m="http://schemas.openxmlformats.org/officeDocument/2006/math">
                    <m:sSub>
                      <m:sSubPr>
                        <m:ctrlPr>
                          <a:rPr lang="en-US" altLang="zh-CN" sz="1600" i="1">
                            <a:latin typeface="Cambria Math" panose="02040503050406030204" pitchFamily="18" charset="0"/>
                          </a:rPr>
                        </m:ctrlPr>
                      </m:sSubPr>
                      <m:e>
                        <m:r>
                          <a:rPr lang="en-US" altLang="zh-CN" sz="1600" b="0" i="1" smtClean="0">
                            <a:latin typeface="Cambria Math" panose="02040503050406030204" pitchFamily="18" charset="0"/>
                          </a:rPr>
                          <m:t>𝑑</m:t>
                        </m:r>
                      </m:e>
                      <m:sub>
                        <m:r>
                          <a:rPr lang="en-US" altLang="zh-CN" sz="1600" b="0" i="1" smtClean="0">
                            <a:latin typeface="Cambria Math" panose="02040503050406030204" pitchFamily="18" charset="0"/>
                          </a:rPr>
                          <m:t>𝑙</m:t>
                        </m:r>
                      </m:sub>
                    </m:sSub>
                    <m:r>
                      <a:rPr lang="en-US" altLang="zh-CN" sz="1600" i="1">
                        <a:latin typeface="Cambria Math" panose="02040503050406030204" pitchFamily="18" charset="0"/>
                      </a:rPr>
                      <m:t>=</m:t>
                    </m:r>
                    <m:sSub>
                      <m:sSubPr>
                        <m:ctrlPr>
                          <a:rPr lang="en-US" altLang="zh-CN" sz="1600" i="1">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𝑑</m:t>
                            </m:r>
                          </m:e>
                        </m:acc>
                      </m:e>
                      <m:sub>
                        <m:r>
                          <a:rPr lang="en-US" altLang="zh-CN" sz="1600" b="0" i="1" smtClean="0">
                            <a:latin typeface="Cambria Math" panose="02040503050406030204" pitchFamily="18" charset="0"/>
                          </a:rPr>
                          <m:t>𝑙</m:t>
                        </m:r>
                      </m:sub>
                    </m:sSub>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𝑙</m:t>
                        </m:r>
                        <m:r>
                          <a:rPr lang="en-US" altLang="zh-CN" sz="1600" i="1">
                            <a:latin typeface="Cambria Math" panose="02040503050406030204" pitchFamily="18" charset="0"/>
                          </a:rPr>
                          <m:t>=1,2,3,</m:t>
                        </m:r>
                        <m:r>
                          <a:rPr lang="en-US" altLang="zh-CN" sz="1600" i="1">
                            <a:latin typeface="Cambria Math" panose="02040503050406030204" pitchFamily="18" charset="0"/>
                          </a:rPr>
                          <m:t>…</m:t>
                        </m:r>
                        <m:r>
                          <a:rPr lang="en-US" altLang="zh-CN" sz="1600" b="0" i="1" smtClean="0">
                            <a:latin typeface="Cambria Math" panose="02040503050406030204" pitchFamily="18" charset="0"/>
                          </a:rPr>
                          <m:t>,</m:t>
                        </m:r>
                        <m:r>
                          <a:rPr lang="en-US" altLang="zh-CN" sz="1600" i="1">
                            <a:latin typeface="Cambria Math" panose="02040503050406030204" pitchFamily="18" charset="0"/>
                          </a:rPr>
                          <m:t>1</m:t>
                        </m:r>
                        <m:r>
                          <a:rPr lang="en-US" altLang="zh-CN" sz="1600" b="0" i="1" smtClean="0">
                            <a:latin typeface="Cambria Math" panose="02040503050406030204" pitchFamily="18" charset="0"/>
                          </a:rPr>
                          <m:t>0</m:t>
                        </m:r>
                      </m:e>
                    </m:d>
                  </m:oMath>
                </a14:m>
                <a:r>
                  <a:rPr lang="en-US" altLang="zh-CN" sz="1600" dirty="0"/>
                  <a:t> and </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𝑔</m:t>
                        </m:r>
                      </m:e>
                      <m:sub>
                        <m:r>
                          <a:rPr lang="en-US" altLang="zh-CN" sz="1600" b="0" i="1" smtClean="0">
                            <a:latin typeface="Cambria Math" panose="02040503050406030204" pitchFamily="18" charset="0"/>
                          </a:rPr>
                          <m:t>𝑘</m:t>
                        </m:r>
                      </m:sub>
                      <m: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e>
                        </m:d>
                      </m:sup>
                    </m:sSub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sSubSup>
                      <m:sSubSupPr>
                        <m:ctrlPr>
                          <a:rPr lang="en-US" altLang="zh-CN" sz="1600" i="1" smtClean="0">
                            <a:latin typeface="Cambria Math" panose="02040503050406030204" pitchFamily="18" charset="0"/>
                          </a:rPr>
                        </m:ctrlPr>
                      </m:sSubSupPr>
                      <m:e>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𝑔</m:t>
                            </m:r>
                          </m:e>
                        </m:acc>
                      </m:e>
                      <m:sub>
                        <m:r>
                          <a:rPr lang="en-US" altLang="zh-CN" sz="1600" b="0" i="1" smtClean="0">
                            <a:latin typeface="Cambria Math" panose="02040503050406030204" pitchFamily="18" charset="0"/>
                          </a:rPr>
                          <m:t>𝑘</m:t>
                        </m:r>
                      </m:sub>
                      <m: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e>
                        </m:d>
                      </m:sup>
                    </m:sSub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=0,1,2;</m:t>
                        </m:r>
                        <m:r>
                          <a:rPr lang="en-US" altLang="zh-CN" sz="1600" b="0" i="1" smtClean="0">
                            <a:latin typeface="Cambria Math" panose="02040503050406030204" pitchFamily="18" charset="0"/>
                          </a:rPr>
                          <m:t>𝑘</m:t>
                        </m:r>
                        <m:r>
                          <a:rPr lang="en-US" altLang="zh-CN" sz="1600" i="1">
                            <a:latin typeface="Cambria Math" panose="02040503050406030204" pitchFamily="18" charset="0"/>
                          </a:rPr>
                          <m:t>=1,2,3,</m:t>
                        </m:r>
                        <m:r>
                          <a:rPr lang="en-US" altLang="zh-CN" sz="1600" i="1">
                            <a:latin typeface="Cambria Math" panose="02040503050406030204" pitchFamily="18" charset="0"/>
                          </a:rPr>
                          <m:t>…</m:t>
                        </m:r>
                        <m:r>
                          <a:rPr lang="en-US" altLang="zh-CN" sz="1600" b="0" i="1" smtClean="0">
                            <a:latin typeface="Cambria Math" panose="02040503050406030204" pitchFamily="18" charset="0"/>
                          </a:rPr>
                          <m:t>,6</m:t>
                        </m:r>
                      </m:e>
                    </m:d>
                  </m:oMath>
                </a14:m>
                <a:r>
                  <a:rPr lang="en-US" altLang="zh-CN" sz="1600" dirty="0"/>
                  <a:t>.</a:t>
                </a:r>
              </a:p>
              <a:p>
                <a:endParaRPr lang="en-US" altLang="zh-CN" sz="1600" dirty="0"/>
              </a:p>
              <a:p>
                <a:r>
                  <a:rPr lang="en-US" altLang="zh-CN" sz="1600" dirty="0"/>
                  <a:t>If we satisfy </a:t>
                </a:r>
                <a14:m>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𝑔</m:t>
                        </m:r>
                      </m:e>
                      <m:sub>
                        <m:r>
                          <a:rPr lang="en-US" altLang="zh-CN" sz="1600" b="0" i="1" smtClean="0">
                            <a:latin typeface="Cambria Math" panose="02040503050406030204" pitchFamily="18" charset="0"/>
                          </a:rPr>
                          <m:t>𝑘</m:t>
                        </m:r>
                      </m:sub>
                      <m: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e>
                        </m:d>
                      </m:sup>
                    </m:sSub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sSubSup>
                      <m:sSubSupPr>
                        <m:ctrlPr>
                          <a:rPr lang="en-US" altLang="zh-CN" sz="1600" i="1" smtClean="0">
                            <a:latin typeface="Cambria Math" panose="02040503050406030204" pitchFamily="18" charset="0"/>
                          </a:rPr>
                        </m:ctrlPr>
                      </m:sSubSupPr>
                      <m:e>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𝑔</m:t>
                            </m:r>
                          </m:e>
                        </m:acc>
                      </m:e>
                      <m:sub>
                        <m:r>
                          <a:rPr lang="en-US" altLang="zh-CN" sz="1600" b="0" i="1" smtClean="0">
                            <a:latin typeface="Cambria Math" panose="02040503050406030204" pitchFamily="18" charset="0"/>
                          </a:rPr>
                          <m:t>𝑘</m:t>
                        </m:r>
                      </m:sub>
                      <m: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e>
                        </m:d>
                      </m:sup>
                    </m:sSub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m:t>
                    </m:r>
                    <m:d>
                      <m:dPr>
                        <m:ctrlPr>
                          <a:rPr lang="en-US" altLang="zh-CN" sz="1600" i="1">
                            <a:latin typeface="Cambria Math" panose="02040503050406030204" pitchFamily="18" charset="0"/>
                          </a:rPr>
                        </m:ctrlPr>
                      </m:dPr>
                      <m:e>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=0,1,2;</m:t>
                        </m:r>
                        <m:r>
                          <a:rPr lang="en-US" altLang="zh-CN" sz="1600" b="0" i="1" smtClean="0">
                            <a:latin typeface="Cambria Math" panose="02040503050406030204" pitchFamily="18" charset="0"/>
                          </a:rPr>
                          <m:t>𝑘</m:t>
                        </m:r>
                        <m:r>
                          <a:rPr lang="en-US" altLang="zh-CN" sz="1600" i="1">
                            <a:latin typeface="Cambria Math" panose="02040503050406030204" pitchFamily="18" charset="0"/>
                          </a:rPr>
                          <m:t>=1,2,3,…</m:t>
                        </m:r>
                        <m:r>
                          <a:rPr lang="en-US" altLang="zh-CN" sz="1600" b="0" i="1" smtClean="0">
                            <a:latin typeface="Cambria Math" panose="02040503050406030204" pitchFamily="18" charset="0"/>
                          </a:rPr>
                          <m:t>,6</m:t>
                        </m:r>
                      </m:e>
                    </m:d>
                  </m:oMath>
                </a14:m>
                <a:r>
                  <a:rPr lang="en-US" altLang="zh-CN" sz="1600" dirty="0"/>
                  <a:t> and </a:t>
                </a:r>
                <a14:m>
                  <m:oMath xmlns:m="http://schemas.openxmlformats.org/officeDocument/2006/math">
                    <m:sSubSup>
                      <m:sSubSupPr>
                        <m:ctrlPr>
                          <a:rPr lang="en-US" altLang="zh-CN" sz="1600" i="1">
                            <a:latin typeface="Cambria Math" panose="02040503050406030204" pitchFamily="18" charset="0"/>
                          </a:rPr>
                        </m:ctrlPr>
                      </m:sSubSupPr>
                      <m:e>
                        <m:r>
                          <a:rPr lang="en-US" altLang="zh-CN" sz="1600" b="0" i="1" smtClean="0">
                            <a:latin typeface="Cambria Math" panose="02040503050406030204" pitchFamily="18" charset="0"/>
                          </a:rPr>
                          <m:t>𝑐</m:t>
                        </m:r>
                      </m:e>
                      <m:sub>
                        <m:r>
                          <a:rPr lang="en-US" altLang="zh-CN" sz="1600" i="1">
                            <a:latin typeface="Cambria Math" panose="02040503050406030204" pitchFamily="18" charset="0"/>
                          </a:rPr>
                          <m:t>𝑘</m:t>
                        </m:r>
                      </m:sub>
                      <m:sup>
                        <m:d>
                          <m:dPr>
                            <m:ctrlPr>
                              <a:rPr lang="en-US" altLang="zh-CN" sz="1600" i="1">
                                <a:latin typeface="Cambria Math" panose="02040503050406030204" pitchFamily="18" charset="0"/>
                              </a:rPr>
                            </m:ctrlPr>
                          </m:dPr>
                          <m:e>
                            <m:r>
                              <a:rPr lang="en-US" altLang="zh-CN" sz="1600" i="1">
                                <a:latin typeface="Cambria Math" panose="02040503050406030204" pitchFamily="18" charset="0"/>
                              </a:rPr>
                              <m:t>𝑖</m:t>
                            </m:r>
                          </m:e>
                        </m:d>
                      </m:sup>
                    </m:sSubSup>
                    <m:r>
                      <a:rPr lang="en-US" altLang="zh-CN" sz="1600" i="1">
                        <a:latin typeface="Cambria Math" panose="02040503050406030204" pitchFamily="18" charset="0"/>
                      </a:rPr>
                      <m:t>(</m:t>
                    </m:r>
                    <m:r>
                      <a:rPr lang="en-US" altLang="zh-CN" sz="1600" b="0" i="1" smtClean="0">
                        <a:latin typeface="Cambria Math" panose="02040503050406030204" pitchFamily="18" charset="0"/>
                      </a:rPr>
                      <m:t>1</m:t>
                    </m:r>
                    <m: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b="0" i="1" smtClean="0">
                                <a:latin typeface="Cambria Math" panose="02040503050406030204" pitchFamily="18" charset="0"/>
                              </a:rPr>
                              <m:t>𝑐</m:t>
                            </m:r>
                          </m:e>
                        </m:acc>
                      </m:e>
                      <m:sub>
                        <m:r>
                          <a:rPr lang="en-US" altLang="zh-CN" sz="1600" i="1">
                            <a:latin typeface="Cambria Math" panose="02040503050406030204" pitchFamily="18" charset="0"/>
                          </a:rPr>
                          <m:t>𝑘</m:t>
                        </m:r>
                      </m:sub>
                      <m:sup>
                        <m:d>
                          <m:dPr>
                            <m:ctrlPr>
                              <a:rPr lang="en-US" altLang="zh-CN" sz="1600" i="1">
                                <a:latin typeface="Cambria Math" panose="02040503050406030204" pitchFamily="18" charset="0"/>
                              </a:rPr>
                            </m:ctrlPr>
                          </m:dPr>
                          <m:e>
                            <m:r>
                              <a:rPr lang="en-US" altLang="zh-CN" sz="1600" i="1">
                                <a:latin typeface="Cambria Math" panose="02040503050406030204" pitchFamily="18" charset="0"/>
                              </a:rPr>
                              <m:t>𝑖</m:t>
                            </m:r>
                          </m:e>
                        </m:d>
                      </m:sup>
                    </m:sSubSup>
                    <m:r>
                      <a:rPr lang="en-US" altLang="zh-CN" sz="1600" i="1">
                        <a:latin typeface="Cambria Math" panose="02040503050406030204" pitchFamily="18" charset="0"/>
                      </a:rPr>
                      <m:t>(</m:t>
                    </m:r>
                    <m:r>
                      <a:rPr lang="en-US" altLang="zh-CN" sz="1600" b="0" i="1" smtClean="0">
                        <a:latin typeface="Cambria Math" panose="02040503050406030204" pitchFamily="18" charset="0"/>
                      </a:rPr>
                      <m:t>0</m:t>
                    </m:r>
                    <m:r>
                      <a:rPr lang="en-US" altLang="zh-CN" sz="1600" i="1">
                        <a:latin typeface="Cambria Math" panose="02040503050406030204" pitchFamily="18" charset="0"/>
                      </a:rPr>
                      <m:t>)</m:t>
                    </m:r>
                  </m:oMath>
                </a14:m>
                <a:r>
                  <a:rPr lang="en-US" altLang="zh-CN" sz="1600" dirty="0"/>
                  <a:t>, </a:t>
                </a:r>
              </a:p>
              <a:p>
                <a:endParaRPr lang="en-US" altLang="zh-CN" sz="1600" dirty="0"/>
              </a:p>
              <a:p>
                <a14:m>
                  <m:oMath xmlns:m="http://schemas.openxmlformats.org/officeDocument/2006/math">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𝑆</m:t>
                        </m:r>
                      </m:e>
                      <m: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e>
                        </m:d>
                      </m:sup>
                    </m:sSup>
                    <m:r>
                      <a:rPr lang="en-US" altLang="zh-CN" sz="1600" i="1">
                        <a:latin typeface="Cambria Math" panose="02040503050406030204" pitchFamily="18" charset="0"/>
                      </a:rPr>
                      <m:t>(</m:t>
                    </m:r>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,1)=</m:t>
                    </m:r>
                    <m:sSup>
                      <m:sSupPr>
                        <m:ctrlPr>
                          <a:rPr lang="en-US" altLang="zh-CN" sz="1600" i="1" smtClean="0">
                            <a:latin typeface="Cambria Math" panose="02040503050406030204" pitchFamily="18" charset="0"/>
                          </a:rPr>
                        </m:ctrlPr>
                      </m:sSupPr>
                      <m:e>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𝑆</m:t>
                            </m:r>
                          </m:e>
                        </m:acc>
                      </m:e>
                      <m: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e>
                        </m:d>
                      </m:sup>
                    </m:sSup>
                    <m:r>
                      <a:rPr lang="en-US" altLang="zh-CN" sz="1600" i="1" smtClean="0">
                        <a:latin typeface="Cambria Math" panose="02040503050406030204" pitchFamily="18" charset="0"/>
                      </a:rPr>
                      <m:t> </m:t>
                    </m:r>
                    <m:r>
                      <a:rPr lang="en-US" altLang="zh-CN" sz="1600" i="1">
                        <a:latin typeface="Cambria Math" panose="02040503050406030204" pitchFamily="18" charset="0"/>
                      </a:rPr>
                      <m:t>(</m:t>
                    </m:r>
                    <m:r>
                      <a:rPr lang="en-US" altLang="zh-CN" sz="1600" b="0" i="1" smtClean="0">
                        <a:latin typeface="Cambria Math" panose="02040503050406030204" pitchFamily="18" charset="0"/>
                      </a:rPr>
                      <m:t>𝑢</m:t>
                    </m:r>
                    <m:r>
                      <a:rPr lang="en-US" altLang="zh-CN" sz="1600" b="0" i="1" smtClean="0">
                        <a:latin typeface="Cambria Math" panose="02040503050406030204" pitchFamily="18" charset="0"/>
                      </a:rPr>
                      <m:t>,0)</m:t>
                    </m:r>
                  </m:oMath>
                </a14:m>
                <a:r>
                  <a:rPr lang="en-US" altLang="zh-CN" sz="1600" dirty="0"/>
                  <a:t> is satisfied, which is to say, they achieve the continuity in direction </a:t>
                </a:r>
                <a14:m>
                  <m:oMath xmlns:m="http://schemas.openxmlformats.org/officeDocument/2006/math">
                    <m:r>
                      <a:rPr lang="en-US" altLang="zh-CN" sz="1600" i="1">
                        <a:latin typeface="Cambria Math" panose="02040503050406030204" pitchFamily="18" charset="0"/>
                      </a:rPr>
                      <m:t>𝑣</m:t>
                    </m:r>
                  </m:oMath>
                </a14:m>
                <a:r>
                  <a:rPr lang="en-US" altLang="zh-CN" sz="1600" dirty="0"/>
                  <a:t>. </a:t>
                </a:r>
              </a:p>
            </p:txBody>
          </p:sp>
        </mc:Choice>
        <mc:Fallback>
          <p:sp>
            <p:nvSpPr>
              <p:cNvPr id="11" name="文本框 10">
                <a:extLst>
                  <a:ext uri="{FF2B5EF4-FFF2-40B4-BE49-F238E27FC236}">
                    <a16:creationId xmlns:a16="http://schemas.microsoft.com/office/drawing/2014/main" id="{DE187C4C-8D6E-44AF-984E-40B1310475FA}"/>
                  </a:ext>
                </a:extLst>
              </p:cNvPr>
              <p:cNvSpPr txBox="1">
                <a:spLocks noRot="1" noChangeAspect="1" noMove="1" noResize="1" noEditPoints="1" noAdjustHandles="1" noChangeArrowheads="1" noChangeShapeType="1" noTextEdit="1"/>
              </p:cNvSpPr>
              <p:nvPr/>
            </p:nvSpPr>
            <p:spPr>
              <a:xfrm>
                <a:off x="376471" y="2942546"/>
                <a:ext cx="8632490" cy="1729704"/>
              </a:xfrm>
              <a:prstGeom prst="rect">
                <a:avLst/>
              </a:prstGeom>
              <a:blipFill>
                <a:blip r:embed="rId5"/>
                <a:stretch>
                  <a:fillRect l="-424" t="-21201" b="-3887"/>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9743337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fade">
                                      <p:cBhvr>
                                        <p:cTn id="13" dur="500"/>
                                        <p:tgtEl>
                                          <p:spTgt spid="7"/>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4" grpId="0" animBg="1"/>
      <p:bldP spid="7" grpId="0"/>
      <p:bldP spid="1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7028A643-4EA8-45C6-A92A-281B3C3C4452}"/>
              </a:ext>
            </a:extLst>
          </p:cNvPr>
          <p:cNvSpPr/>
          <p:nvPr/>
        </p:nvSpPr>
        <p:spPr>
          <a:xfrm>
            <a:off x="3885798" y="378109"/>
            <a:ext cx="1422121"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Patch Separation</a:t>
            </a:r>
          </a:p>
        </p:txBody>
      </p:sp>
      <p:sp>
        <p:nvSpPr>
          <p:cNvPr id="10" name="文本框 9">
            <a:extLst>
              <a:ext uri="{FF2B5EF4-FFF2-40B4-BE49-F238E27FC236}">
                <a16:creationId xmlns:a16="http://schemas.microsoft.com/office/drawing/2014/main" id="{FABEE75A-1AD9-4A8C-9E5C-E45F976CA9FC}"/>
              </a:ext>
            </a:extLst>
          </p:cNvPr>
          <p:cNvSpPr txBox="1"/>
          <p:nvPr/>
        </p:nvSpPr>
        <p:spPr>
          <a:xfrm>
            <a:off x="179512" y="1418828"/>
            <a:ext cx="8785297" cy="2800767"/>
          </a:xfrm>
          <a:prstGeom prst="rect">
            <a:avLst/>
          </a:prstGeom>
          <a:noFill/>
        </p:spPr>
        <p:txBody>
          <a:bodyPr wrap="square" rtlCol="0">
            <a:spAutoFit/>
          </a:bodyPr>
          <a:lstStyle/>
          <a:p>
            <a:pPr marL="285750" indent="-285750">
              <a:buFont typeface="Wingdings" panose="05000000000000000000" pitchFamily="2" charset="2"/>
              <a:buChar char="l"/>
            </a:pPr>
            <a:r>
              <a:rPr lang="en-US" altLang="zh-CN" sz="1600" dirty="0"/>
              <a:t>Paul et al. (2002) have provided the </a:t>
            </a:r>
            <a:r>
              <a:rPr lang="en-US" altLang="zh-CN" sz="1600" dirty="0">
                <a:solidFill>
                  <a:srgbClr val="FF0000"/>
                </a:solidFill>
              </a:rPr>
              <a:t>Facial Action Coding System (FACS) </a:t>
            </a:r>
            <a:r>
              <a:rPr lang="en-US" altLang="zh-CN" sz="1600" dirty="0"/>
              <a:t>to use corresponding parameters to control disparate face shapes. </a:t>
            </a:r>
          </a:p>
          <a:p>
            <a:pPr marL="285750" indent="-285750">
              <a:buFont typeface="Wingdings" panose="05000000000000000000" pitchFamily="2" charset="2"/>
              <a:buChar char="l"/>
            </a:pPr>
            <a:endParaRPr lang="en-US" altLang="zh-CN" sz="1600" dirty="0"/>
          </a:p>
          <a:p>
            <a:pPr marL="285750" indent="-285750">
              <a:buFont typeface="Wingdings" panose="05000000000000000000" pitchFamily="2" charset="2"/>
              <a:buChar char="l"/>
            </a:pPr>
            <a:r>
              <a:rPr lang="en-US" altLang="zh-CN" sz="1600" dirty="0"/>
              <a:t>Hamm et al. (2011) claimed that, the facial appearance could be used to encode the action of each facial muscles with marginally imperative changes. </a:t>
            </a:r>
          </a:p>
          <a:p>
            <a:pPr marL="285750" indent="-285750">
              <a:buFont typeface="Wingdings" panose="05000000000000000000" pitchFamily="2" charset="2"/>
              <a:buChar char="l"/>
            </a:pPr>
            <a:endParaRPr lang="en-US" altLang="zh-CN" sz="1600" dirty="0"/>
          </a:p>
          <a:p>
            <a:pPr marL="285750" indent="-285750">
              <a:buFont typeface="Wingdings" panose="05000000000000000000" pitchFamily="2" charset="2"/>
              <a:buChar char="l"/>
            </a:pPr>
            <a:r>
              <a:rPr lang="en-US" altLang="zh-CN" sz="1600" dirty="0"/>
              <a:t>Furthermore, any anatomically possible facial expression could be encoded by FACS through deconstructing it into temporal segments and action units (Freitas-</a:t>
            </a:r>
            <a:r>
              <a:rPr lang="en-US" altLang="zh-CN" sz="1600" dirty="0" err="1"/>
              <a:t>Magalhães</a:t>
            </a:r>
            <a:r>
              <a:rPr lang="en-US" altLang="zh-CN" sz="1600" dirty="0"/>
              <a:t> 2013), which could be used for further interpolation to adapt to any intelligent environment.</a:t>
            </a:r>
          </a:p>
          <a:p>
            <a:pPr marL="285750" indent="-285750">
              <a:buFont typeface="Wingdings" panose="05000000000000000000" pitchFamily="2" charset="2"/>
              <a:buChar char="l"/>
            </a:pPr>
            <a:endParaRPr lang="en-US" altLang="zh-CN" sz="1600" dirty="0"/>
          </a:p>
          <a:p>
            <a:pPr marL="285750" indent="-285750">
              <a:buFont typeface="Wingdings" panose="05000000000000000000" pitchFamily="2" charset="2"/>
              <a:buChar char="l"/>
            </a:pPr>
            <a:r>
              <a:rPr lang="en-US" altLang="zh-CN" sz="1600" dirty="0"/>
              <a:t>Based on this system, the </a:t>
            </a:r>
            <a:r>
              <a:rPr lang="en-US" altLang="zh-CN" sz="1600" dirty="0">
                <a:solidFill>
                  <a:srgbClr val="00B050"/>
                </a:solidFill>
              </a:rPr>
              <a:t>sketched curves </a:t>
            </a:r>
            <a:r>
              <a:rPr lang="en-US" altLang="zh-CN" sz="1600" dirty="0"/>
              <a:t>are used for decomposing the patches of detailed models.</a:t>
            </a:r>
          </a:p>
        </p:txBody>
      </p:sp>
    </p:spTree>
    <p:extLst>
      <p:ext uri="{BB962C8B-B14F-4D97-AF65-F5344CB8AC3E}">
        <p14:creationId xmlns:p14="http://schemas.microsoft.com/office/powerpoint/2010/main" val="1762772775"/>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7028A643-4EA8-45C6-A92A-281B3C3C4452}"/>
              </a:ext>
            </a:extLst>
          </p:cNvPr>
          <p:cNvSpPr/>
          <p:nvPr/>
        </p:nvSpPr>
        <p:spPr>
          <a:xfrm>
            <a:off x="4007687" y="378109"/>
            <a:ext cx="1140377"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Interpolation</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8EA09DA8-EBDC-4F51-9B4D-0434ADD07056}"/>
                  </a:ext>
                </a:extLst>
              </p:cNvPr>
              <p:cNvSpPr txBox="1"/>
              <p:nvPr/>
            </p:nvSpPr>
            <p:spPr>
              <a:xfrm>
                <a:off x="314793" y="770756"/>
                <a:ext cx="8496944" cy="584775"/>
              </a:xfrm>
              <a:prstGeom prst="rect">
                <a:avLst/>
              </a:prstGeom>
              <a:noFill/>
            </p:spPr>
            <p:txBody>
              <a:bodyPr wrap="square" rtlCol="0">
                <a:spAutoFit/>
              </a:bodyPr>
              <a:lstStyle/>
              <a:p>
                <a:r>
                  <a:rPr lang="en-US" altLang="zh-CN" sz="1600" dirty="0"/>
                  <a:t>In this report, a physics-based interpolation method based on Newton second law </a:t>
                </a:r>
                <a14:m>
                  <m:oMath xmlns:m="http://schemas.openxmlformats.org/officeDocument/2006/math">
                    <m:r>
                      <a:rPr lang="en-US" altLang="zh-CN" sz="1600" i="1" smtClean="0">
                        <a:latin typeface="Cambria Math" panose="02040503050406030204" pitchFamily="18" charset="0"/>
                      </a:rPr>
                      <m:t>𝑚</m:t>
                    </m:r>
                    <m:r>
                      <a:rPr lang="en-US" altLang="zh-CN" sz="1600" b="0" i="1" smtClean="0">
                        <a:latin typeface="Cambria Math" panose="02040503050406030204" pitchFamily="18" charset="0"/>
                      </a:rPr>
                      <m:t>𝑎</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𝑓</m:t>
                    </m:r>
                  </m:oMath>
                </a14:m>
                <a:endParaRPr lang="en-US" altLang="zh-CN" sz="1600" dirty="0"/>
              </a:p>
              <a:p>
                <a:r>
                  <a:rPr lang="en-US" altLang="zh-CN" sz="1600" dirty="0"/>
                  <a:t>is used for creating keyframe models to form a simple animation.</a:t>
                </a:r>
              </a:p>
            </p:txBody>
          </p:sp>
        </mc:Choice>
        <mc:Fallback>
          <p:sp>
            <p:nvSpPr>
              <p:cNvPr id="7" name="文本框 6">
                <a:extLst>
                  <a:ext uri="{FF2B5EF4-FFF2-40B4-BE49-F238E27FC236}">
                    <a16:creationId xmlns:a16="http://schemas.microsoft.com/office/drawing/2014/main" id="{8EA09DA8-EBDC-4F51-9B4D-0434ADD07056}"/>
                  </a:ext>
                </a:extLst>
              </p:cNvPr>
              <p:cNvSpPr txBox="1">
                <a:spLocks noRot="1" noChangeAspect="1" noMove="1" noResize="1" noEditPoints="1" noAdjustHandles="1" noChangeArrowheads="1" noChangeShapeType="1" noTextEdit="1"/>
              </p:cNvSpPr>
              <p:nvPr/>
            </p:nvSpPr>
            <p:spPr>
              <a:xfrm>
                <a:off x="314793" y="770756"/>
                <a:ext cx="8496944" cy="584775"/>
              </a:xfrm>
              <a:prstGeom prst="rect">
                <a:avLst/>
              </a:prstGeom>
              <a:blipFill>
                <a:blip r:embed="rId3"/>
                <a:stretch>
                  <a:fillRect l="-431" t="-3125" b="-125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A905A9DC-7C49-4C67-B520-A6BA94686597}"/>
                  </a:ext>
                </a:extLst>
              </p:cNvPr>
              <p:cNvSpPr txBox="1"/>
              <p:nvPr/>
            </p:nvSpPr>
            <p:spPr>
              <a:xfrm>
                <a:off x="431540" y="1387213"/>
                <a:ext cx="8280919" cy="60382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zh-CN" sz="1600" i="1" smtClean="0">
                          <a:latin typeface="Cambria Math" panose="02040503050406030204" pitchFamily="18" charset="0"/>
                        </a:rPr>
                        <m:t>𝑎</m:t>
                      </m:r>
                      <m:r>
                        <a:rPr lang="en-US" altLang="zh-CN" sz="1600" b="0" i="1" smtClean="0">
                          <a:latin typeface="Cambria Math" panose="02040503050406030204" pitchFamily="18" charset="0"/>
                        </a:rPr>
                        <m:t>=</m:t>
                      </m:r>
                      <m:f>
                        <m:fPr>
                          <m:ctrlPr>
                            <a:rPr lang="en-US" altLang="zh-CN" sz="1600" b="0" i="1" smtClean="0">
                              <a:latin typeface="Cambria Math" panose="02040503050406030204" pitchFamily="18" charset="0"/>
                            </a:rPr>
                          </m:ctrlPr>
                        </m:fPr>
                        <m:num>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𝑑</m:t>
                              </m:r>
                            </m:e>
                            <m:sup>
                              <m:r>
                                <a:rPr lang="en-US" altLang="zh-CN" sz="1600" b="0" i="1" smtClean="0">
                                  <a:latin typeface="Cambria Math" panose="02040503050406030204" pitchFamily="18" charset="0"/>
                                </a:rPr>
                                <m:t>2</m:t>
                              </m:r>
                            </m:sup>
                          </m:sSup>
                          <m:r>
                            <a:rPr lang="en-US" altLang="zh-CN" sz="1600" b="0" i="1" smtClean="0">
                              <a:latin typeface="Cambria Math" panose="02040503050406030204" pitchFamily="18" charset="0"/>
                            </a:rPr>
                            <m:t>𝑥</m:t>
                          </m:r>
                        </m:num>
                        <m:den>
                          <m:r>
                            <a:rPr lang="en-US" altLang="zh-CN" sz="1600" b="0" i="1" smtClean="0">
                              <a:latin typeface="Cambria Math" panose="02040503050406030204" pitchFamily="18" charset="0"/>
                            </a:rPr>
                            <m:t>𝑑</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𝑡</m:t>
                              </m:r>
                            </m:e>
                            <m:sup>
                              <m:r>
                                <a:rPr lang="en-US" altLang="zh-CN" sz="1600" b="0" i="1" smtClean="0">
                                  <a:latin typeface="Cambria Math" panose="02040503050406030204" pitchFamily="18" charset="0"/>
                                </a:rPr>
                                <m:t>2</m:t>
                              </m:r>
                            </m:sup>
                          </m:sSup>
                        </m:den>
                      </m:f>
                      <m:r>
                        <a:rPr lang="en-US" altLang="zh-CN" sz="1600" b="0" i="1" smtClean="0">
                          <a:latin typeface="Cambria Math" panose="02040503050406030204" pitchFamily="18" charset="0"/>
                        </a:rPr>
                        <m:t>    </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   </m:t>
                      </m:r>
                      <m:r>
                        <a:rPr lang="en-US" altLang="zh-CN" sz="1600" b="0" i="1" smtClean="0">
                          <a:latin typeface="Cambria Math" panose="02040503050406030204" pitchFamily="18" charset="0"/>
                          <a:ea typeface="Cambria Math" panose="02040503050406030204" pitchFamily="18" charset="0"/>
                        </a:rPr>
                        <m:t>𝑚</m:t>
                      </m:r>
                      <m:f>
                        <m:fPr>
                          <m:ctrlPr>
                            <a:rPr lang="en-US" altLang="zh-CN" sz="1600" b="0" i="1" smtClean="0">
                              <a:latin typeface="Cambria Math" panose="02040503050406030204" pitchFamily="18" charset="0"/>
                              <a:ea typeface="Cambria Math" panose="02040503050406030204" pitchFamily="18" charset="0"/>
                            </a:rPr>
                          </m:ctrlPr>
                        </m:fPr>
                        <m:num>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i="1">
                                  <a:latin typeface="Cambria Math" panose="02040503050406030204" pitchFamily="18" charset="0"/>
                                </a:rPr>
                                <m:t>2</m:t>
                              </m:r>
                            </m:sup>
                          </m:sSup>
                          <m:sSup>
                            <m:sSupPr>
                              <m:ctrlPr>
                                <a:rPr lang="en-US" altLang="zh-CN" sz="1600" i="1" smtClean="0">
                                  <a:latin typeface="Cambria Math" panose="02040503050406030204" pitchFamily="18" charset="0"/>
                                </a:rPr>
                              </m:ctrlPr>
                            </m:sSupPr>
                            <m:e>
                              <m:r>
                                <a:rPr lang="en-US" altLang="zh-CN" sz="1600" b="0" i="1" smtClean="0">
                                  <a:latin typeface="Cambria Math" panose="02040503050406030204" pitchFamily="18" charset="0"/>
                                </a:rPr>
                                <m:t>𝑥</m:t>
                              </m:r>
                            </m:e>
                            <m:sup>
                              <m:d>
                                <m:dPr>
                                  <m:ctrlPr>
                                    <a:rPr lang="en-US" altLang="zh-CN" sz="1600" b="0" i="1" smtClean="0">
                                      <a:latin typeface="Cambria Math" panose="02040503050406030204" pitchFamily="18" charset="0"/>
                                    </a:rPr>
                                  </m:ctrlPr>
                                </m:dPr>
                                <m:e>
                                  <m:r>
                                    <a:rPr lang="en-US" altLang="zh-CN" sz="1600" b="0" i="1" smtClean="0">
                                      <a:latin typeface="Cambria Math" panose="02040503050406030204" pitchFamily="18" charset="0"/>
                                    </a:rPr>
                                    <m:t>𝑖</m:t>
                                  </m:r>
                                </m:e>
                              </m:d>
                            </m:sup>
                          </m:sSup>
                        </m:num>
                        <m:den>
                          <m:r>
                            <a:rPr lang="en-US" altLang="zh-CN" sz="1600" b="0" i="1" smtClean="0">
                              <a:latin typeface="Cambria Math" panose="02040503050406030204" pitchFamily="18" charset="0"/>
                              <a:ea typeface="Cambria Math" panose="02040503050406030204" pitchFamily="18" charset="0"/>
                            </a:rPr>
                            <m:t>𝑑</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𝑡</m:t>
                              </m:r>
                            </m:e>
                            <m:sup>
                              <m:r>
                                <a:rPr lang="en-US" altLang="zh-CN" sz="1600" b="0" i="1" smtClean="0">
                                  <a:latin typeface="Cambria Math" panose="02040503050406030204" pitchFamily="18" charset="0"/>
                                  <a:ea typeface="Cambria Math" panose="02040503050406030204" pitchFamily="18" charset="0"/>
                                </a:rPr>
                                <m:t>2</m:t>
                              </m:r>
                            </m:sup>
                          </m:sSup>
                        </m:den>
                      </m:f>
                      <m:r>
                        <a:rPr lang="en-US" altLang="zh-CN" sz="1600" b="0" i="1" smtClean="0">
                          <a:latin typeface="Cambria Math" panose="02040503050406030204" pitchFamily="18" charset="0"/>
                          <a:ea typeface="Cambria Math" panose="02040503050406030204" pitchFamily="18" charset="0"/>
                        </a:rPr>
                        <m:t>=</m:t>
                      </m:r>
                      <m:sSup>
                        <m:sSupPr>
                          <m:ctrlPr>
                            <a:rPr lang="en-US" altLang="zh-CN" sz="1600" b="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𝑓</m:t>
                          </m:r>
                        </m:e>
                        <m:sup>
                          <m:d>
                            <m:dPr>
                              <m:ctrlPr>
                                <a:rPr lang="en-US" altLang="zh-CN" sz="1600" b="0" i="1" smtClean="0">
                                  <a:latin typeface="Cambria Math" panose="02040503050406030204" pitchFamily="18" charset="0"/>
                                  <a:ea typeface="Cambria Math" panose="02040503050406030204" pitchFamily="18" charset="0"/>
                                </a:rPr>
                              </m:ctrlPr>
                            </m:dPr>
                            <m:e>
                              <m:r>
                                <a:rPr lang="en-US" altLang="zh-CN" sz="1600" b="0" i="1" smtClean="0">
                                  <a:latin typeface="Cambria Math" panose="02040503050406030204" pitchFamily="18" charset="0"/>
                                  <a:ea typeface="Cambria Math" panose="02040503050406030204" pitchFamily="18" charset="0"/>
                                </a:rPr>
                                <m:t>𝑖</m:t>
                              </m:r>
                            </m:e>
                          </m:d>
                        </m:sup>
                      </m:sSup>
                    </m:oMath>
                  </m:oMathPara>
                </a14:m>
                <a:endParaRPr lang="en-US" altLang="zh-CN" sz="1600" dirty="0"/>
              </a:p>
            </p:txBody>
          </p:sp>
        </mc:Choice>
        <mc:Fallback>
          <p:sp>
            <p:nvSpPr>
              <p:cNvPr id="8" name="文本框 7">
                <a:extLst>
                  <a:ext uri="{FF2B5EF4-FFF2-40B4-BE49-F238E27FC236}">
                    <a16:creationId xmlns:a16="http://schemas.microsoft.com/office/drawing/2014/main" id="{A905A9DC-7C49-4C67-B520-A6BA94686597}"/>
                  </a:ext>
                </a:extLst>
              </p:cNvPr>
              <p:cNvSpPr txBox="1">
                <a:spLocks noRot="1" noChangeAspect="1" noMove="1" noResize="1" noEditPoints="1" noAdjustHandles="1" noChangeArrowheads="1" noChangeShapeType="1" noTextEdit="1"/>
              </p:cNvSpPr>
              <p:nvPr/>
            </p:nvSpPr>
            <p:spPr>
              <a:xfrm>
                <a:off x="431540" y="1387213"/>
                <a:ext cx="8280919" cy="603820"/>
              </a:xfrm>
              <a:prstGeom prst="rect">
                <a:avLst/>
              </a:prstGeom>
              <a:blipFill>
                <a:blip r:embed="rId4"/>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4" name="文本框 13">
                <a:extLst>
                  <a:ext uri="{FF2B5EF4-FFF2-40B4-BE49-F238E27FC236}">
                    <a16:creationId xmlns:a16="http://schemas.microsoft.com/office/drawing/2014/main" id="{42ED9DDA-608D-441D-8F96-DBCF582B1F1E}"/>
                  </a:ext>
                </a:extLst>
              </p:cNvPr>
              <p:cNvSpPr txBox="1"/>
              <p:nvPr/>
            </p:nvSpPr>
            <p:spPr>
              <a:xfrm>
                <a:off x="323527" y="2011805"/>
                <a:ext cx="8496944" cy="584775"/>
              </a:xfrm>
              <a:prstGeom prst="rect">
                <a:avLst/>
              </a:prstGeom>
              <a:noFill/>
            </p:spPr>
            <p:txBody>
              <a:bodyPr wrap="square" rtlCol="0">
                <a:spAutoFit/>
              </a:bodyPr>
              <a:lstStyle/>
              <a:p>
                <a:r>
                  <a:rPr lang="en-US" altLang="zh-CN" sz="1600" dirty="0"/>
                  <a:t>Assume two different models defined by polygon vertices </a:t>
                </a:r>
                <a14:m>
                  <m:oMath xmlns:m="http://schemas.openxmlformats.org/officeDocument/2006/math">
                    <m:sSub>
                      <m:sSubPr>
                        <m:ctrlPr>
                          <a:rPr lang="en-US" altLang="zh-CN" sz="1600" i="1" smtClean="0">
                            <a:latin typeface="Cambria Math" panose="02040503050406030204" pitchFamily="18" charset="0"/>
                          </a:rPr>
                        </m:ctrlPr>
                      </m:sSub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𝑥</m:t>
                            </m:r>
                          </m:e>
                        </m:acc>
                      </m:e>
                      <m:sub>
                        <m:r>
                          <a:rPr lang="en-US" altLang="zh-CN" sz="1600" b="0" i="1" smtClean="0">
                            <a:latin typeface="Cambria Math" panose="02040503050406030204" pitchFamily="18" charset="0"/>
                          </a:rPr>
                          <m:t>𝑛</m:t>
                        </m:r>
                      </m:sub>
                    </m:sSub>
                  </m:oMath>
                </a14:m>
                <a:r>
                  <a:rPr lang="en-US" altLang="zh-CN" sz="1600" dirty="0"/>
                  <a:t> and </a:t>
                </a:r>
                <a14:m>
                  <m:oMath xmlns:m="http://schemas.openxmlformats.org/officeDocument/2006/math">
                    <m:sSub>
                      <m:sSubPr>
                        <m:ctrlPr>
                          <a:rPr lang="en-US" altLang="zh-CN" sz="1600" i="1">
                            <a:latin typeface="Cambria Math" panose="02040503050406030204" pitchFamily="18" charset="0"/>
                          </a:rPr>
                        </m:ctrlPr>
                      </m:sSubPr>
                      <m:e>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𝑥</m:t>
                            </m:r>
                          </m:e>
                        </m:acc>
                      </m:e>
                      <m:sub>
                        <m:r>
                          <a:rPr lang="en-US" altLang="zh-CN" sz="1600" i="1">
                            <a:latin typeface="Cambria Math" panose="02040503050406030204" pitchFamily="18" charset="0"/>
                          </a:rPr>
                          <m:t>𝑛</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𝑛</m:t>
                    </m:r>
                    <m:r>
                      <a:rPr lang="en-US" altLang="zh-CN" sz="1600" b="0" i="1" smtClean="0">
                        <a:latin typeface="Cambria Math" panose="02040503050406030204" pitchFamily="18" charset="0"/>
                      </a:rPr>
                      <m:t>=1,2,3,…,</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oMath>
                </a14:m>
                <a:r>
                  <a:rPr lang="en-US" altLang="zh-CN" sz="1600" dirty="0"/>
                  <a:t> and position change </a:t>
                </a:r>
                <a14:m>
                  <m:oMath xmlns:m="http://schemas.openxmlformats.org/officeDocument/2006/math">
                    <m:r>
                      <a:rPr lang="en-US" altLang="zh-CN" sz="1600" b="0" i="1" smtClean="0">
                        <a:latin typeface="Cambria Math" panose="02040503050406030204" pitchFamily="18" charset="0"/>
                      </a:rPr>
                      <m:t>𝑥</m:t>
                    </m:r>
                  </m:oMath>
                </a14:m>
                <a:r>
                  <a:rPr lang="en-US" altLang="zh-CN" sz="1600" dirty="0"/>
                  <a:t> at time </a:t>
                </a:r>
                <a14:m>
                  <m:oMath xmlns:m="http://schemas.openxmlformats.org/officeDocument/2006/math">
                    <m:r>
                      <a:rPr lang="en-US" altLang="zh-CN" sz="1600" b="0" i="1" smtClean="0">
                        <a:latin typeface="Cambria Math" panose="02040503050406030204" pitchFamily="18" charset="0"/>
                      </a:rPr>
                      <m:t>𝑡</m:t>
                    </m:r>
                  </m:oMath>
                </a14:m>
                <a:r>
                  <a:rPr lang="en-US" altLang="zh-CN" sz="1600" dirty="0"/>
                  <a:t> is </a:t>
                </a:r>
                <a14:m>
                  <m:oMath xmlns:m="http://schemas.openxmlformats.org/officeDocument/2006/math">
                    <m:sSub>
                      <m:sSubPr>
                        <m:ctrlPr>
                          <a:rPr lang="en-US" altLang="zh-CN" sz="1600" i="1" smtClean="0">
                            <a:latin typeface="Cambria Math" panose="02040503050406030204" pitchFamily="18" charset="0"/>
                          </a:rPr>
                        </m:ctrlPr>
                      </m:sSubPr>
                      <m:e>
                        <m:r>
                          <a:rPr lang="en-US" altLang="zh-CN" sz="1600" i="1">
                            <a:latin typeface="Cambria Math" panose="02040503050406030204" pitchFamily="18" charset="0"/>
                          </a:rPr>
                          <m:t>𝑥</m:t>
                        </m:r>
                      </m:e>
                      <m:sub>
                        <m:r>
                          <a:rPr lang="en-US" altLang="zh-CN" sz="1600" b="0" i="1" smtClean="0">
                            <a:latin typeface="Cambria Math" panose="02040503050406030204" pitchFamily="18" charset="0"/>
                          </a:rPr>
                          <m:t>𝑛</m:t>
                        </m:r>
                      </m:sub>
                    </m:sSub>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𝑛</m:t>
                    </m:r>
                    <m:r>
                      <a:rPr lang="en-US" altLang="zh-CN" sz="1600" b="0" i="1" smtClean="0">
                        <a:latin typeface="Cambria Math" panose="02040503050406030204" pitchFamily="18" charset="0"/>
                      </a:rPr>
                      <m:t>=1,2,3,…,</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oMath>
                </a14:m>
                <a:r>
                  <a:rPr lang="en-US" altLang="zh-CN" sz="1600" dirty="0"/>
                  <a:t>. We can get</a:t>
                </a:r>
              </a:p>
            </p:txBody>
          </p:sp>
        </mc:Choice>
        <mc:Fallback>
          <p:sp>
            <p:nvSpPr>
              <p:cNvPr id="14" name="文本框 13">
                <a:extLst>
                  <a:ext uri="{FF2B5EF4-FFF2-40B4-BE49-F238E27FC236}">
                    <a16:creationId xmlns:a16="http://schemas.microsoft.com/office/drawing/2014/main" id="{42ED9DDA-608D-441D-8F96-DBCF582B1F1E}"/>
                  </a:ext>
                </a:extLst>
              </p:cNvPr>
              <p:cNvSpPr txBox="1">
                <a:spLocks noRot="1" noChangeAspect="1" noMove="1" noResize="1" noEditPoints="1" noAdjustHandles="1" noChangeArrowheads="1" noChangeShapeType="1" noTextEdit="1"/>
              </p:cNvSpPr>
              <p:nvPr/>
            </p:nvSpPr>
            <p:spPr>
              <a:xfrm>
                <a:off x="323527" y="2011805"/>
                <a:ext cx="8496944" cy="584775"/>
              </a:xfrm>
              <a:prstGeom prst="rect">
                <a:avLst/>
              </a:prstGeom>
              <a:blipFill>
                <a:blip r:embed="rId5"/>
                <a:stretch>
                  <a:fillRect l="-359" t="-3125" b="-12500"/>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6" name="文本框 15">
                <a:extLst>
                  <a:ext uri="{FF2B5EF4-FFF2-40B4-BE49-F238E27FC236}">
                    <a16:creationId xmlns:a16="http://schemas.microsoft.com/office/drawing/2014/main" id="{8150EEFB-BF4C-47E5-89BF-8F6523150B3C}"/>
                  </a:ext>
                </a:extLst>
              </p:cNvPr>
              <p:cNvSpPr txBox="1"/>
              <p:nvPr/>
            </p:nvSpPr>
            <p:spPr>
              <a:xfrm>
                <a:off x="422805" y="2542763"/>
                <a:ext cx="8280919" cy="1213794"/>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zh-CN" sz="1600" i="1" smtClean="0">
                          <a:latin typeface="Cambria Math" panose="02040503050406030204" pitchFamily="18" charset="0"/>
                        </a:rPr>
                        <m:t>𝑡</m:t>
                      </m:r>
                      <m:r>
                        <a:rPr lang="en-US" altLang="zh-CN" sz="1600" b="0" i="1" smtClean="0">
                          <a:latin typeface="Cambria Math" panose="02040503050406030204" pitchFamily="18" charset="0"/>
                        </a:rPr>
                        <m:t>=0                                          </m:t>
                      </m:r>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sup>
                      </m:sSubSup>
                      <m:r>
                        <a:rPr lang="en-US" altLang="zh-CN" sz="1600" b="0" i="1" smtClean="0">
                          <a:latin typeface="Cambria Math" panose="02040503050406030204" pitchFamily="18" charset="0"/>
                        </a:rPr>
                        <m:t>=0,  </m:t>
                      </m:r>
                      <m:f>
                        <m:fPr>
                          <m:ctrlPr>
                            <a:rPr lang="en-US" altLang="zh-CN" sz="1600" b="0" i="1" smtClean="0">
                              <a:latin typeface="Cambria Math" panose="02040503050406030204" pitchFamily="18" charset="0"/>
                            </a:rPr>
                          </m:ctrlPr>
                        </m:fPr>
                        <m:num>
                          <m:sSubSup>
                            <m:sSubSupPr>
                              <m:ctrlPr>
                                <a:rPr lang="en-US" altLang="zh-CN" sz="1600" b="0" i="1" smtClean="0">
                                  <a:latin typeface="Cambria Math" panose="02040503050406030204" pitchFamily="18" charset="0"/>
                                </a:rPr>
                              </m:ctrlPr>
                            </m:sSubSupPr>
                            <m:e>
                              <m:r>
                                <a:rPr lang="en-US" altLang="zh-CN" sz="1600" b="0" i="1" smtClean="0">
                                  <a:latin typeface="Cambria Math" panose="02040503050406030204" pitchFamily="18" charset="0"/>
                                </a:rPr>
                                <m:t>𝑑𝑥</m:t>
                              </m:r>
                            </m:e>
                            <m:sub>
                              <m:r>
                                <a:rPr lang="en-US" altLang="zh-CN" sz="1600" b="0" i="1" smtClean="0">
                                  <a:latin typeface="Cambria Math" panose="02040503050406030204" pitchFamily="18" charset="0"/>
                                </a:rPr>
                                <m:t>𝑛</m:t>
                              </m:r>
                            </m:sub>
                            <m: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sup>
                          </m:sSubSup>
                        </m:num>
                        <m:den>
                          <m:r>
                            <a:rPr lang="en-US" altLang="zh-CN" sz="1600" b="0" i="1" smtClean="0">
                              <a:latin typeface="Cambria Math" panose="02040503050406030204" pitchFamily="18" charset="0"/>
                            </a:rPr>
                            <m:t>𝑑𝑡</m:t>
                          </m:r>
                        </m:den>
                      </m:f>
                      <m:r>
                        <a:rPr lang="en-US" altLang="zh-CN" sz="1600" b="0" i="1" smtClean="0">
                          <a:latin typeface="Cambria Math" panose="02040503050406030204" pitchFamily="18" charset="0"/>
                        </a:rPr>
                        <m:t>=0</m:t>
                      </m:r>
                    </m:oMath>
                  </m:oMathPara>
                </a14:m>
                <a:endParaRPr lang="en-US" altLang="zh-CN" sz="1600" b="0" dirty="0"/>
              </a:p>
              <a:p>
                <a:pPr algn="ctr"/>
                <a:endParaRPr lang="en-US" altLang="zh-CN" sz="1600" dirty="0"/>
              </a:p>
              <a:p>
                <a:pPr algn="ctr"/>
                <a14:m>
                  <m:oMathPara xmlns:m="http://schemas.openxmlformats.org/officeDocument/2006/math">
                    <m:oMathParaPr>
                      <m:jc m:val="center"/>
                    </m:oMathParaPr>
                    <m:oMath xmlns:m="http://schemas.openxmlformats.org/officeDocument/2006/math">
                      <m:r>
                        <a:rPr lang="en-US" altLang="zh-CN" sz="1600" i="1" smtClean="0">
                          <a:latin typeface="Cambria Math" panose="02040503050406030204" pitchFamily="18" charset="0"/>
                        </a:rPr>
                        <m:t>𝑡</m:t>
                      </m:r>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1                      </m:t>
                      </m:r>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𝑥</m:t>
                          </m:r>
                        </m:e>
                        <m:sub>
                          <m:r>
                            <a:rPr lang="en-US" altLang="zh-CN" sz="1600" i="1">
                              <a:latin typeface="Cambria Math" panose="02040503050406030204" pitchFamily="18" charset="0"/>
                            </a:rPr>
                            <m:t>𝑛</m:t>
                          </m:r>
                        </m:sub>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bSup>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𝑥</m:t>
                              </m:r>
                            </m:e>
                          </m:acc>
                        </m:e>
                        <m:sub>
                          <m:r>
                            <a:rPr lang="en-US" altLang="zh-CN" sz="1600" i="1">
                              <a:latin typeface="Cambria Math" panose="02040503050406030204" pitchFamily="18" charset="0"/>
                            </a:rPr>
                            <m:t>𝑛</m:t>
                          </m:r>
                        </m:sub>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bSup>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𝑥</m:t>
                              </m:r>
                            </m:e>
                          </m:acc>
                        </m:e>
                        <m:sub>
                          <m:r>
                            <a:rPr lang="en-US" altLang="zh-CN" sz="1600" i="1">
                              <a:latin typeface="Cambria Math" panose="02040503050406030204" pitchFamily="18" charset="0"/>
                            </a:rPr>
                            <m:t>𝑛</m:t>
                          </m:r>
                        </m:sub>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b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𝑛</m:t>
                      </m:r>
                      <m:r>
                        <a:rPr lang="en-US" altLang="zh-CN" sz="1600" b="0" i="1" smtClean="0">
                          <a:latin typeface="Cambria Math" panose="02040503050406030204" pitchFamily="18" charset="0"/>
                        </a:rPr>
                        <m:t>=1,2,3,…,</m:t>
                      </m:r>
                      <m:r>
                        <a:rPr lang="en-US" altLang="zh-CN" sz="1600" b="0" i="1" smtClean="0">
                          <a:latin typeface="Cambria Math" panose="02040503050406030204" pitchFamily="18" charset="0"/>
                        </a:rPr>
                        <m:t>𝑁</m:t>
                      </m:r>
                      <m:r>
                        <a:rPr lang="en-US" altLang="zh-CN" sz="1600" b="0" i="1" smtClean="0">
                          <a:latin typeface="Cambria Math" panose="02040503050406030204" pitchFamily="18" charset="0"/>
                        </a:rPr>
                        <m:t>)</m:t>
                      </m:r>
                    </m:oMath>
                  </m:oMathPara>
                </a14:m>
                <a:endParaRPr lang="en-US" altLang="zh-CN" sz="1600" dirty="0"/>
              </a:p>
            </p:txBody>
          </p:sp>
        </mc:Choice>
        <mc:Fallback>
          <p:sp>
            <p:nvSpPr>
              <p:cNvPr id="16" name="文本框 15">
                <a:extLst>
                  <a:ext uri="{FF2B5EF4-FFF2-40B4-BE49-F238E27FC236}">
                    <a16:creationId xmlns:a16="http://schemas.microsoft.com/office/drawing/2014/main" id="{8150EEFB-BF4C-47E5-89BF-8F6523150B3C}"/>
                  </a:ext>
                </a:extLst>
              </p:cNvPr>
              <p:cNvSpPr txBox="1">
                <a:spLocks noRot="1" noChangeAspect="1" noMove="1" noResize="1" noEditPoints="1" noAdjustHandles="1" noChangeArrowheads="1" noChangeShapeType="1" noTextEdit="1"/>
              </p:cNvSpPr>
              <p:nvPr/>
            </p:nvSpPr>
            <p:spPr>
              <a:xfrm>
                <a:off x="422805" y="2542763"/>
                <a:ext cx="8280919" cy="1213794"/>
              </a:xfrm>
              <a:prstGeom prst="rect">
                <a:avLst/>
              </a:prstGeom>
              <a:blipFill>
                <a:blip r:embed="rId6"/>
                <a:stretch>
                  <a:fillRect/>
                </a:stretch>
              </a:blipFill>
            </p:spPr>
            <p:txBody>
              <a:bodyPr/>
              <a:lstStyle/>
              <a:p>
                <a:r>
                  <a:rPr lang="zh-CN" altLang="en-US">
                    <a:noFill/>
                  </a:rPr>
                  <a:t> </a:t>
                </a:r>
              </a:p>
            </p:txBody>
          </p:sp>
        </mc:Fallback>
      </mc:AlternateContent>
      <p:sp>
        <p:nvSpPr>
          <p:cNvPr id="18" name="文本框 17">
            <a:extLst>
              <a:ext uri="{FF2B5EF4-FFF2-40B4-BE49-F238E27FC236}">
                <a16:creationId xmlns:a16="http://schemas.microsoft.com/office/drawing/2014/main" id="{3BA87F79-5010-4C5F-B651-6152CC1F05E1}"/>
              </a:ext>
            </a:extLst>
          </p:cNvPr>
          <p:cNvSpPr txBox="1"/>
          <p:nvPr/>
        </p:nvSpPr>
        <p:spPr>
          <a:xfrm>
            <a:off x="323527" y="3667989"/>
            <a:ext cx="8496944" cy="338554"/>
          </a:xfrm>
          <a:prstGeom prst="rect">
            <a:avLst/>
          </a:prstGeom>
          <a:noFill/>
        </p:spPr>
        <p:txBody>
          <a:bodyPr wrap="square" rtlCol="0">
            <a:spAutoFit/>
          </a:bodyPr>
          <a:lstStyle/>
          <a:p>
            <a:r>
              <a:rPr lang="en-US" altLang="zh-CN" sz="1600" dirty="0"/>
              <a:t>Then we can get</a:t>
            </a:r>
          </a:p>
        </p:txBody>
      </p:sp>
      <mc:AlternateContent xmlns:mc="http://schemas.openxmlformats.org/markup-compatibility/2006">
        <mc:Choice xmlns:a14="http://schemas.microsoft.com/office/drawing/2010/main" Requires="a14">
          <p:sp>
            <p:nvSpPr>
              <p:cNvPr id="20" name="文本框 19">
                <a:extLst>
                  <a:ext uri="{FF2B5EF4-FFF2-40B4-BE49-F238E27FC236}">
                    <a16:creationId xmlns:a16="http://schemas.microsoft.com/office/drawing/2014/main" id="{6BA1AA6A-E77B-42A9-BBC2-D2A2DF23D7D1}"/>
                  </a:ext>
                </a:extLst>
              </p:cNvPr>
              <p:cNvSpPr txBox="1"/>
              <p:nvPr/>
            </p:nvSpPr>
            <p:spPr>
              <a:xfrm>
                <a:off x="431540" y="4000273"/>
                <a:ext cx="8280919" cy="631968"/>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r>
                        <a:rPr lang="en-US" altLang="zh-CN" sz="1600" i="1" smtClean="0">
                          <a:latin typeface="Cambria Math" panose="02040503050406030204" pitchFamily="18" charset="0"/>
                          <a:ea typeface="Cambria Math" panose="02040503050406030204" pitchFamily="18" charset="0"/>
                        </a:rPr>
                        <m:t>𝑚</m:t>
                      </m:r>
                      <m:f>
                        <m:fPr>
                          <m:ctrlPr>
                            <a:rPr lang="en-US" altLang="zh-CN" sz="1600" i="1">
                              <a:latin typeface="Cambria Math" panose="02040503050406030204" pitchFamily="18" charset="0"/>
                              <a:ea typeface="Cambria Math" panose="02040503050406030204" pitchFamily="18" charset="0"/>
                            </a:rPr>
                          </m:ctrlPr>
                        </m:fPr>
                        <m:num>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i="1">
                                  <a:latin typeface="Cambria Math" panose="02040503050406030204" pitchFamily="18" charset="0"/>
                                </a:rPr>
                                <m:t>2</m:t>
                              </m:r>
                            </m:sup>
                          </m:sSup>
                          <m:sSubSup>
                            <m:sSubSupPr>
                              <m:ctrlPr>
                                <a:rPr lang="en-US" altLang="zh-CN" sz="1600" i="1" smtClean="0">
                                  <a:latin typeface="Cambria Math" panose="02040503050406030204" pitchFamily="18" charset="0"/>
                                </a:rPr>
                              </m:ctrlPr>
                            </m:sSubSupPr>
                            <m:e>
                              <m:r>
                                <a:rPr lang="en-US" altLang="zh-CN" sz="1600" b="0" i="1" smtClean="0">
                                  <a:latin typeface="Cambria Math" panose="02040503050406030204" pitchFamily="18" charset="0"/>
                                </a:rPr>
                                <m:t>𝑥</m:t>
                              </m:r>
                            </m:e>
                            <m:sub>
                              <m:r>
                                <a:rPr lang="en-US" altLang="zh-CN" sz="1600" b="0" i="1" smtClean="0">
                                  <a:latin typeface="Cambria Math" panose="02040503050406030204" pitchFamily="18" charset="0"/>
                                </a:rPr>
                                <m:t>𝑛</m:t>
                              </m:r>
                            </m:sub>
                            <m: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𝑖</m:t>
                              </m:r>
                              <m:r>
                                <a:rPr lang="en-US" altLang="zh-CN" sz="1600" b="0" i="1" smtClean="0">
                                  <a:latin typeface="Cambria Math" panose="02040503050406030204" pitchFamily="18" charset="0"/>
                                </a:rPr>
                                <m:t>)</m:t>
                              </m:r>
                            </m:sup>
                          </m:sSubSup>
                        </m:num>
                        <m:den>
                          <m:r>
                            <a:rPr lang="en-US" altLang="zh-CN" sz="1600" i="1">
                              <a:latin typeface="Cambria Math" panose="02040503050406030204" pitchFamily="18" charset="0"/>
                              <a:ea typeface="Cambria Math" panose="02040503050406030204" pitchFamily="18" charset="0"/>
                            </a:rPr>
                            <m:t>𝑑</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𝑡</m:t>
                              </m:r>
                            </m:e>
                            <m:sup>
                              <m:r>
                                <a:rPr lang="en-US" altLang="zh-CN" sz="1600" i="1">
                                  <a:latin typeface="Cambria Math" panose="02040503050406030204" pitchFamily="18" charset="0"/>
                                  <a:ea typeface="Cambria Math" panose="02040503050406030204" pitchFamily="18" charset="0"/>
                                </a:rPr>
                                <m:t>2</m:t>
                              </m:r>
                            </m:sup>
                          </m:sSup>
                        </m:den>
                      </m:f>
                      <m:r>
                        <a:rPr lang="en-US" altLang="zh-CN" sz="1600" i="1">
                          <a:latin typeface="Cambria Math" panose="02040503050406030204" pitchFamily="18" charset="0"/>
                          <a:ea typeface="Cambria Math" panose="02040503050406030204" pitchFamily="18" charset="0"/>
                        </a:rPr>
                        <m:t>=</m:t>
                      </m:r>
                      <m:sSubSup>
                        <m:sSubSupPr>
                          <m:ctrlPr>
                            <a:rPr lang="en-US" altLang="zh-CN" sz="160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𝑓</m:t>
                          </m:r>
                        </m:e>
                        <m:sub>
                          <m:r>
                            <a:rPr lang="en-US" altLang="zh-CN" sz="1600" b="0" i="1" smtClean="0">
                              <a:latin typeface="Cambria Math" panose="02040503050406030204" pitchFamily="18" charset="0"/>
                              <a:ea typeface="Cambria Math" panose="02040503050406030204" pitchFamily="18" charset="0"/>
                            </a:rPr>
                            <m:t>𝑛</m:t>
                          </m:r>
                        </m:sub>
                        <m:sup>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𝑖</m:t>
                          </m:r>
                          <m:r>
                            <a:rPr lang="en-US" altLang="zh-CN" sz="1600" b="0" i="1" smtClean="0">
                              <a:latin typeface="Cambria Math" panose="02040503050406030204" pitchFamily="18" charset="0"/>
                              <a:ea typeface="Cambria Math" panose="02040503050406030204" pitchFamily="18" charset="0"/>
                            </a:rPr>
                            <m:t>)</m:t>
                          </m:r>
                        </m:sup>
                      </m:sSubSup>
                      <m:r>
                        <a:rPr lang="en-US" altLang="zh-CN" sz="1600" b="0" i="1" smtClean="0">
                          <a:latin typeface="Cambria Math" panose="02040503050406030204" pitchFamily="18" charset="0"/>
                          <a:ea typeface="Cambria Math" panose="02040503050406030204" pitchFamily="18" charset="0"/>
                        </a:rPr>
                        <m:t>   </m:t>
                      </m:r>
                      <m:r>
                        <a:rPr lang="en-US" altLang="zh-CN" sz="1600" i="1">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   </m:t>
                      </m:r>
                      <m:f>
                        <m:fPr>
                          <m:ctrlPr>
                            <a:rPr lang="en-US" altLang="zh-CN" sz="1600" i="1">
                              <a:latin typeface="Cambria Math" panose="02040503050406030204" pitchFamily="18" charset="0"/>
                              <a:ea typeface="Cambria Math" panose="02040503050406030204" pitchFamily="18" charset="0"/>
                            </a:rPr>
                          </m:ctrlPr>
                        </m:fPr>
                        <m:num>
                          <m:sSup>
                            <m:sSupPr>
                              <m:ctrlPr>
                                <a:rPr lang="en-US" altLang="zh-CN" sz="1600" i="1">
                                  <a:latin typeface="Cambria Math" panose="02040503050406030204" pitchFamily="18" charset="0"/>
                                </a:rPr>
                              </m:ctrlPr>
                            </m:sSupPr>
                            <m:e>
                              <m:r>
                                <a:rPr lang="en-US" altLang="zh-CN" sz="1600" i="1">
                                  <a:latin typeface="Cambria Math" panose="02040503050406030204" pitchFamily="18" charset="0"/>
                                </a:rPr>
                                <m:t>𝑑</m:t>
                              </m:r>
                            </m:e>
                            <m:sup>
                              <m:r>
                                <a:rPr lang="en-US" altLang="zh-CN" sz="1600" i="1">
                                  <a:latin typeface="Cambria Math" panose="02040503050406030204" pitchFamily="18" charset="0"/>
                                </a:rPr>
                                <m:t>2</m:t>
                              </m:r>
                            </m:sup>
                          </m:sSup>
                          <m:sSubSup>
                            <m:sSubSupPr>
                              <m:ctrlPr>
                                <a:rPr lang="en-US" altLang="zh-CN" sz="1600" i="1">
                                  <a:latin typeface="Cambria Math" panose="02040503050406030204" pitchFamily="18" charset="0"/>
                                </a:rPr>
                              </m:ctrlPr>
                            </m:sSubSupPr>
                            <m:e>
                              <m:r>
                                <a:rPr lang="en-US" altLang="zh-CN" sz="1600" i="1">
                                  <a:latin typeface="Cambria Math" panose="02040503050406030204" pitchFamily="18" charset="0"/>
                                </a:rPr>
                                <m:t>𝑥</m:t>
                              </m:r>
                            </m:e>
                            <m:sub>
                              <m:r>
                                <a:rPr lang="en-US" altLang="zh-CN" sz="1600" i="1">
                                  <a:latin typeface="Cambria Math" panose="02040503050406030204" pitchFamily="18" charset="0"/>
                                </a:rPr>
                                <m:t>𝑛</m:t>
                              </m:r>
                            </m:sub>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bSup>
                        </m:num>
                        <m:den>
                          <m:r>
                            <a:rPr lang="en-US" altLang="zh-CN" sz="1600" i="1">
                              <a:latin typeface="Cambria Math" panose="02040503050406030204" pitchFamily="18" charset="0"/>
                              <a:ea typeface="Cambria Math" panose="02040503050406030204" pitchFamily="18" charset="0"/>
                            </a:rPr>
                            <m:t>𝑑</m:t>
                          </m:r>
                          <m:sSup>
                            <m:sSupPr>
                              <m:ctrlPr>
                                <a:rPr lang="en-US" altLang="zh-CN" sz="1600" i="1">
                                  <a:latin typeface="Cambria Math" panose="02040503050406030204" pitchFamily="18" charset="0"/>
                                  <a:ea typeface="Cambria Math" panose="02040503050406030204" pitchFamily="18" charset="0"/>
                                </a:rPr>
                              </m:ctrlPr>
                            </m:sSupPr>
                            <m:e>
                              <m:r>
                                <a:rPr lang="en-US" altLang="zh-CN" sz="1600" i="1">
                                  <a:latin typeface="Cambria Math" panose="02040503050406030204" pitchFamily="18" charset="0"/>
                                  <a:ea typeface="Cambria Math" panose="02040503050406030204" pitchFamily="18" charset="0"/>
                                </a:rPr>
                                <m:t>𝑡</m:t>
                              </m:r>
                            </m:e>
                            <m:sup>
                              <m:r>
                                <a:rPr lang="en-US" altLang="zh-CN" sz="1600" i="1">
                                  <a:latin typeface="Cambria Math" panose="02040503050406030204" pitchFamily="18" charset="0"/>
                                  <a:ea typeface="Cambria Math" panose="02040503050406030204" pitchFamily="18" charset="0"/>
                                </a:rPr>
                                <m:t>2</m:t>
                              </m:r>
                            </m:sup>
                          </m:sSup>
                        </m:den>
                      </m:f>
                      <m:r>
                        <a:rPr lang="en-US" altLang="zh-CN" sz="1600" b="0" i="1" smtClean="0">
                          <a:latin typeface="Cambria Math" panose="02040503050406030204" pitchFamily="18" charset="0"/>
                          <a:ea typeface="Cambria Math" panose="02040503050406030204" pitchFamily="18" charset="0"/>
                        </a:rPr>
                        <m:t>=</m:t>
                      </m:r>
                      <m:f>
                        <m:fPr>
                          <m:ctrlPr>
                            <a:rPr lang="en-US" altLang="zh-CN" sz="1600" b="0" i="1" smtClean="0">
                              <a:latin typeface="Cambria Math" panose="02040503050406030204" pitchFamily="18" charset="0"/>
                              <a:ea typeface="Cambria Math" panose="02040503050406030204" pitchFamily="18" charset="0"/>
                            </a:rPr>
                          </m:ctrlPr>
                        </m:fPr>
                        <m:num>
                          <m:sSubSup>
                            <m:sSubSupPr>
                              <m:ctrlPr>
                                <a:rPr lang="en-US" altLang="zh-CN" sz="1600" i="1">
                                  <a:latin typeface="Cambria Math" panose="02040503050406030204" pitchFamily="18" charset="0"/>
                                  <a:ea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𝑓</m:t>
                              </m:r>
                            </m:e>
                            <m:sub>
                              <m:r>
                                <a:rPr lang="en-US" altLang="zh-CN" sz="1600" i="1">
                                  <a:latin typeface="Cambria Math" panose="02040503050406030204" pitchFamily="18" charset="0"/>
                                  <a:ea typeface="Cambria Math" panose="02040503050406030204" pitchFamily="18" charset="0"/>
                                </a:rPr>
                                <m:t>𝑛</m:t>
                              </m:r>
                            </m:sub>
                            <m:sup>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𝑖</m:t>
                              </m:r>
                              <m:r>
                                <a:rPr lang="en-US" altLang="zh-CN" sz="1600" i="1">
                                  <a:latin typeface="Cambria Math" panose="02040503050406030204" pitchFamily="18" charset="0"/>
                                  <a:ea typeface="Cambria Math" panose="02040503050406030204" pitchFamily="18" charset="0"/>
                                </a:rPr>
                                <m:t>)</m:t>
                              </m:r>
                            </m:sup>
                          </m:sSubSup>
                        </m:num>
                        <m:den>
                          <m:r>
                            <a:rPr lang="en-US" altLang="zh-CN" sz="1600" b="0" i="1" smtClean="0">
                              <a:latin typeface="Cambria Math" panose="02040503050406030204" pitchFamily="18" charset="0"/>
                              <a:ea typeface="Cambria Math" panose="02040503050406030204" pitchFamily="18" charset="0"/>
                            </a:rPr>
                            <m:t>𝑚</m:t>
                          </m:r>
                        </m:den>
                      </m:f>
                      <m:r>
                        <a:rPr lang="en-US" altLang="zh-CN" sz="1600" b="0" i="1" smtClean="0">
                          <a:latin typeface="Cambria Math" panose="02040503050406030204" pitchFamily="18" charset="0"/>
                          <a:ea typeface="Cambria Math" panose="02040503050406030204" pitchFamily="18" charset="0"/>
                        </a:rPr>
                        <m:t>   ⇒   </m:t>
                      </m:r>
                      <m:sSubSup>
                        <m:sSubSupPr>
                          <m:ctrlPr>
                            <a:rPr lang="en-US" altLang="zh-CN" sz="1600" b="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𝑥</m:t>
                          </m:r>
                        </m:e>
                        <m:sub>
                          <m:r>
                            <a:rPr lang="en-US" altLang="zh-CN" sz="1600" b="0" i="1" smtClean="0">
                              <a:latin typeface="Cambria Math" panose="02040503050406030204" pitchFamily="18" charset="0"/>
                              <a:ea typeface="Cambria Math" panose="02040503050406030204" pitchFamily="18" charset="0"/>
                            </a:rPr>
                            <m:t>𝑛</m:t>
                          </m:r>
                        </m:sub>
                        <m:sup>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𝑖</m:t>
                          </m:r>
                          <m:r>
                            <a:rPr lang="en-US" altLang="zh-CN" sz="1600" b="0" i="1" smtClean="0">
                              <a:latin typeface="Cambria Math" panose="02040503050406030204" pitchFamily="18" charset="0"/>
                              <a:ea typeface="Cambria Math" panose="02040503050406030204" pitchFamily="18" charset="0"/>
                            </a:rPr>
                            <m:t>)</m:t>
                          </m:r>
                        </m:sup>
                      </m:sSubSup>
                      <m:r>
                        <a:rPr lang="en-US" altLang="zh-CN" sz="1600" b="0" i="1" smtClean="0">
                          <a:latin typeface="Cambria Math" panose="02040503050406030204" pitchFamily="18" charset="0"/>
                          <a:ea typeface="Cambria Math" panose="02040503050406030204" pitchFamily="18" charset="0"/>
                        </a:rPr>
                        <m:t>=</m:t>
                      </m:r>
                      <m:f>
                        <m:fPr>
                          <m:ctrlPr>
                            <a:rPr lang="en-US" altLang="zh-CN" sz="1600" b="0" i="1" smtClean="0">
                              <a:latin typeface="Cambria Math" panose="02040503050406030204" pitchFamily="18" charset="0"/>
                              <a:ea typeface="Cambria Math" panose="02040503050406030204" pitchFamily="18" charset="0"/>
                            </a:rPr>
                          </m:ctrlPr>
                        </m:fPr>
                        <m:num>
                          <m:sSubSup>
                            <m:sSubSupPr>
                              <m:ctrlPr>
                                <a:rPr lang="en-US" altLang="zh-CN" sz="1600" i="1">
                                  <a:latin typeface="Cambria Math" panose="02040503050406030204" pitchFamily="18" charset="0"/>
                                  <a:ea typeface="Cambria Math" panose="02040503050406030204" pitchFamily="18" charset="0"/>
                                </a:rPr>
                              </m:ctrlPr>
                            </m:sSubSupPr>
                            <m:e>
                              <m:r>
                                <a:rPr lang="en-US" altLang="zh-CN" sz="1600" i="1">
                                  <a:latin typeface="Cambria Math" panose="02040503050406030204" pitchFamily="18" charset="0"/>
                                  <a:ea typeface="Cambria Math" panose="02040503050406030204" pitchFamily="18" charset="0"/>
                                </a:rPr>
                                <m:t>𝑓</m:t>
                              </m:r>
                            </m:e>
                            <m:sub>
                              <m:r>
                                <a:rPr lang="en-US" altLang="zh-CN" sz="1600" i="1">
                                  <a:latin typeface="Cambria Math" panose="02040503050406030204" pitchFamily="18" charset="0"/>
                                  <a:ea typeface="Cambria Math" panose="02040503050406030204" pitchFamily="18" charset="0"/>
                                </a:rPr>
                                <m:t>𝑛</m:t>
                              </m:r>
                            </m:sub>
                            <m:sup>
                              <m:r>
                                <a:rPr lang="en-US" altLang="zh-CN" sz="1600" i="1">
                                  <a:latin typeface="Cambria Math" panose="02040503050406030204" pitchFamily="18" charset="0"/>
                                  <a:ea typeface="Cambria Math" panose="02040503050406030204" pitchFamily="18" charset="0"/>
                                </a:rPr>
                                <m:t>(</m:t>
                              </m:r>
                              <m:r>
                                <a:rPr lang="en-US" altLang="zh-CN" sz="1600" i="1">
                                  <a:latin typeface="Cambria Math" panose="02040503050406030204" pitchFamily="18" charset="0"/>
                                  <a:ea typeface="Cambria Math" panose="02040503050406030204" pitchFamily="18" charset="0"/>
                                </a:rPr>
                                <m:t>𝑖</m:t>
                              </m:r>
                              <m:r>
                                <a:rPr lang="en-US" altLang="zh-CN" sz="1600" i="1">
                                  <a:latin typeface="Cambria Math" panose="02040503050406030204" pitchFamily="18" charset="0"/>
                                  <a:ea typeface="Cambria Math" panose="02040503050406030204" pitchFamily="18" charset="0"/>
                                </a:rPr>
                                <m:t>)</m:t>
                              </m:r>
                            </m:sup>
                          </m:sSubSup>
                          <m:sSup>
                            <m:sSupPr>
                              <m:ctrlPr>
                                <a:rPr lang="en-US" altLang="zh-CN" sz="1600" i="1" smtClean="0">
                                  <a:latin typeface="Cambria Math" panose="02040503050406030204" pitchFamily="18" charset="0"/>
                                  <a:ea typeface="Cambria Math" panose="02040503050406030204" pitchFamily="18" charset="0"/>
                                </a:rPr>
                              </m:ctrlPr>
                            </m:sSupPr>
                            <m:e>
                              <m:r>
                                <a:rPr lang="en-US" altLang="zh-CN" sz="1600" b="0" i="1" smtClean="0">
                                  <a:latin typeface="Cambria Math" panose="02040503050406030204" pitchFamily="18" charset="0"/>
                                  <a:ea typeface="Cambria Math" panose="02040503050406030204" pitchFamily="18" charset="0"/>
                                </a:rPr>
                                <m:t>𝑡</m:t>
                              </m:r>
                            </m:e>
                            <m:sup>
                              <m:r>
                                <a:rPr lang="en-US" altLang="zh-CN" sz="1600" b="0" i="1" smtClean="0">
                                  <a:latin typeface="Cambria Math" panose="02040503050406030204" pitchFamily="18" charset="0"/>
                                  <a:ea typeface="Cambria Math" panose="02040503050406030204" pitchFamily="18" charset="0"/>
                                </a:rPr>
                                <m:t>2</m:t>
                              </m:r>
                            </m:sup>
                          </m:sSup>
                        </m:num>
                        <m:den>
                          <m:r>
                            <a:rPr lang="en-US" altLang="zh-CN" sz="1600" b="0" i="1" smtClean="0">
                              <a:latin typeface="Cambria Math" panose="02040503050406030204" pitchFamily="18" charset="0"/>
                              <a:ea typeface="Cambria Math" panose="02040503050406030204" pitchFamily="18" charset="0"/>
                            </a:rPr>
                            <m:t>2</m:t>
                          </m:r>
                          <m:r>
                            <a:rPr lang="en-US" altLang="zh-CN" sz="1600" b="0" i="1" smtClean="0">
                              <a:latin typeface="Cambria Math" panose="02040503050406030204" pitchFamily="18" charset="0"/>
                              <a:ea typeface="Cambria Math" panose="02040503050406030204" pitchFamily="18" charset="0"/>
                            </a:rPr>
                            <m:t>𝑚</m:t>
                          </m:r>
                        </m:den>
                      </m:f>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𝑐</m:t>
                          </m:r>
                        </m:e>
                        <m:sub>
                          <m:r>
                            <a:rPr lang="en-US" altLang="zh-CN" sz="1600" b="0" i="1" smtClean="0">
                              <a:latin typeface="Cambria Math" panose="02040503050406030204" pitchFamily="18" charset="0"/>
                              <a:ea typeface="Cambria Math" panose="02040503050406030204" pitchFamily="18" charset="0"/>
                            </a:rPr>
                            <m:t>0</m:t>
                          </m:r>
                        </m:sub>
                      </m:sSub>
                      <m:r>
                        <a:rPr lang="en-US" altLang="zh-CN" sz="1600" b="0" i="1" smtClean="0">
                          <a:latin typeface="Cambria Math" panose="02040503050406030204" pitchFamily="18" charset="0"/>
                          <a:ea typeface="Cambria Math" panose="02040503050406030204" pitchFamily="18" charset="0"/>
                        </a:rPr>
                        <m:t>𝑡</m:t>
                      </m:r>
                      <m:r>
                        <a:rPr lang="en-US" altLang="zh-CN" sz="1600" b="0" i="1" smtClean="0">
                          <a:latin typeface="Cambria Math" panose="02040503050406030204" pitchFamily="18" charset="0"/>
                          <a:ea typeface="Cambria Math" panose="02040503050406030204" pitchFamily="18" charset="0"/>
                        </a:rPr>
                        <m:t>+</m:t>
                      </m:r>
                      <m:sSub>
                        <m:sSubPr>
                          <m:ctrlPr>
                            <a:rPr lang="en-US" altLang="zh-CN" sz="1600" b="0" i="1" smtClean="0">
                              <a:latin typeface="Cambria Math" panose="02040503050406030204" pitchFamily="18" charset="0"/>
                              <a:ea typeface="Cambria Math" panose="02040503050406030204" pitchFamily="18" charset="0"/>
                            </a:rPr>
                          </m:ctrlPr>
                        </m:sSubPr>
                        <m:e>
                          <m:r>
                            <a:rPr lang="en-US" altLang="zh-CN" sz="1600" b="0" i="1" smtClean="0">
                              <a:latin typeface="Cambria Math" panose="02040503050406030204" pitchFamily="18" charset="0"/>
                              <a:ea typeface="Cambria Math" panose="02040503050406030204" pitchFamily="18" charset="0"/>
                            </a:rPr>
                            <m:t>𝑐</m:t>
                          </m:r>
                        </m:e>
                        <m:sub>
                          <m:r>
                            <a:rPr lang="en-US" altLang="zh-CN" sz="1600" b="0" i="1" smtClean="0">
                              <a:latin typeface="Cambria Math" panose="02040503050406030204" pitchFamily="18" charset="0"/>
                              <a:ea typeface="Cambria Math" panose="02040503050406030204" pitchFamily="18" charset="0"/>
                            </a:rPr>
                            <m:t>1</m:t>
                          </m:r>
                        </m:sub>
                      </m:sSub>
                    </m:oMath>
                  </m:oMathPara>
                </a14:m>
                <a:endParaRPr lang="en-US" altLang="zh-CN" sz="1600" i="1" dirty="0"/>
              </a:p>
            </p:txBody>
          </p:sp>
        </mc:Choice>
        <mc:Fallback>
          <p:sp>
            <p:nvSpPr>
              <p:cNvPr id="20" name="文本框 19">
                <a:extLst>
                  <a:ext uri="{FF2B5EF4-FFF2-40B4-BE49-F238E27FC236}">
                    <a16:creationId xmlns:a16="http://schemas.microsoft.com/office/drawing/2014/main" id="{6BA1AA6A-E77B-42A9-BBC2-D2A2DF23D7D1}"/>
                  </a:ext>
                </a:extLst>
              </p:cNvPr>
              <p:cNvSpPr txBox="1">
                <a:spLocks noRot="1" noChangeAspect="1" noMove="1" noResize="1" noEditPoints="1" noAdjustHandles="1" noChangeArrowheads="1" noChangeShapeType="1" noTextEdit="1"/>
              </p:cNvSpPr>
              <p:nvPr/>
            </p:nvSpPr>
            <p:spPr>
              <a:xfrm>
                <a:off x="431540" y="4000273"/>
                <a:ext cx="8280919" cy="631968"/>
              </a:xfrm>
              <a:prstGeom prst="rect">
                <a:avLst/>
              </a:prstGeom>
              <a:blipFill>
                <a:blip r:embed="rId7"/>
                <a:stretch>
                  <a:fillRect/>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22" name="文本框 21">
                <a:extLst>
                  <a:ext uri="{FF2B5EF4-FFF2-40B4-BE49-F238E27FC236}">
                    <a16:creationId xmlns:a16="http://schemas.microsoft.com/office/drawing/2014/main" id="{794A7EF7-CA5B-4148-9E73-612BBC2D009E}"/>
                  </a:ext>
                </a:extLst>
              </p:cNvPr>
              <p:cNvSpPr txBox="1"/>
              <p:nvPr/>
            </p:nvSpPr>
            <p:spPr>
              <a:xfrm>
                <a:off x="323527" y="4658689"/>
                <a:ext cx="8496944" cy="307777"/>
              </a:xfrm>
              <a:prstGeom prst="rect">
                <a:avLst/>
              </a:prstGeom>
              <a:noFill/>
            </p:spPr>
            <p:txBody>
              <a:bodyPr wrap="square" rtlCol="0">
                <a:spAutoFit/>
              </a:bodyPr>
              <a:lstStyle/>
              <a:p>
                <a:r>
                  <a:rPr lang="en-US" altLang="zh-CN" sz="1400" dirty="0"/>
                  <a:t>    where </a:t>
                </a:r>
                <a14:m>
                  <m:oMath xmlns:m="http://schemas.openxmlformats.org/officeDocument/2006/math">
                    <m:sSub>
                      <m:sSubPr>
                        <m:ctrlPr>
                          <a:rPr lang="en-US" altLang="zh-CN" sz="1400" b="0" i="1" smtClean="0">
                            <a:latin typeface="Cambria Math" panose="02040503050406030204" pitchFamily="18" charset="0"/>
                            <a:ea typeface="Cambria Math" panose="02040503050406030204" pitchFamily="18" charset="0"/>
                          </a:rPr>
                        </m:ctrlPr>
                      </m:sSubPr>
                      <m:e>
                        <m:r>
                          <a:rPr lang="en-US" altLang="zh-CN" sz="1400" b="0" i="1" smtClean="0">
                            <a:latin typeface="Cambria Math" panose="02040503050406030204" pitchFamily="18" charset="0"/>
                            <a:ea typeface="Cambria Math" panose="02040503050406030204" pitchFamily="18" charset="0"/>
                          </a:rPr>
                          <m:t>𝑐</m:t>
                        </m:r>
                      </m:e>
                      <m:sub>
                        <m:r>
                          <a:rPr lang="en-US" altLang="zh-CN" sz="1400" b="0" i="1" smtClean="0">
                            <a:latin typeface="Cambria Math" panose="02040503050406030204" pitchFamily="18" charset="0"/>
                            <a:ea typeface="Cambria Math" panose="02040503050406030204" pitchFamily="18" charset="0"/>
                          </a:rPr>
                          <m:t>0</m:t>
                        </m:r>
                      </m:sub>
                    </m:sSub>
                  </m:oMath>
                </a14:m>
                <a:r>
                  <a:rPr lang="en-US" altLang="zh-CN" sz="1400" dirty="0"/>
                  <a:t> and </a:t>
                </a:r>
                <a14:m>
                  <m:oMath xmlns:m="http://schemas.openxmlformats.org/officeDocument/2006/math">
                    <m:sSub>
                      <m:sSubPr>
                        <m:ctrlPr>
                          <a:rPr lang="en-US" altLang="zh-CN" sz="1400" i="1">
                            <a:latin typeface="Cambria Math" panose="02040503050406030204" pitchFamily="18" charset="0"/>
                            <a:ea typeface="Cambria Math" panose="02040503050406030204" pitchFamily="18" charset="0"/>
                          </a:rPr>
                        </m:ctrlPr>
                      </m:sSubPr>
                      <m:e>
                        <m:r>
                          <a:rPr lang="en-US" altLang="zh-CN" sz="1400" i="1">
                            <a:latin typeface="Cambria Math" panose="02040503050406030204" pitchFamily="18" charset="0"/>
                            <a:ea typeface="Cambria Math" panose="02040503050406030204" pitchFamily="18" charset="0"/>
                          </a:rPr>
                          <m:t>𝑐</m:t>
                        </m:r>
                      </m:e>
                      <m:sub>
                        <m:r>
                          <a:rPr lang="en-US" altLang="zh-CN" sz="1400" b="0" i="1" smtClean="0">
                            <a:latin typeface="Cambria Math" panose="02040503050406030204" pitchFamily="18" charset="0"/>
                            <a:ea typeface="Cambria Math" panose="02040503050406030204" pitchFamily="18" charset="0"/>
                          </a:rPr>
                          <m:t>1</m:t>
                        </m:r>
                      </m:sub>
                    </m:sSub>
                  </m:oMath>
                </a14:m>
                <a:r>
                  <a:rPr lang="en-US" altLang="zh-CN" sz="1400" dirty="0"/>
                  <a:t> are unknown constants. </a:t>
                </a:r>
              </a:p>
            </p:txBody>
          </p:sp>
        </mc:Choice>
        <mc:Fallback>
          <p:sp>
            <p:nvSpPr>
              <p:cNvPr id="22" name="文本框 21">
                <a:extLst>
                  <a:ext uri="{FF2B5EF4-FFF2-40B4-BE49-F238E27FC236}">
                    <a16:creationId xmlns:a16="http://schemas.microsoft.com/office/drawing/2014/main" id="{794A7EF7-CA5B-4148-9E73-612BBC2D009E}"/>
                  </a:ext>
                </a:extLst>
              </p:cNvPr>
              <p:cNvSpPr txBox="1">
                <a:spLocks noRot="1" noChangeAspect="1" noMove="1" noResize="1" noEditPoints="1" noAdjustHandles="1" noChangeArrowheads="1" noChangeShapeType="1" noTextEdit="1"/>
              </p:cNvSpPr>
              <p:nvPr/>
            </p:nvSpPr>
            <p:spPr>
              <a:xfrm>
                <a:off x="323527" y="4658689"/>
                <a:ext cx="8496944" cy="307777"/>
              </a:xfrm>
              <a:prstGeom prst="rect">
                <a:avLst/>
              </a:prstGeom>
              <a:blipFill>
                <a:blip r:embed="rId8"/>
                <a:stretch>
                  <a:fillRect t="-3922" b="-1960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222236589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fade">
                                      <p:cBhvr>
                                        <p:cTn id="13" dur="500"/>
                                        <p:tgtEl>
                                          <p:spTgt spid="14"/>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6"/>
                                        </p:tgtEl>
                                        <p:attrNameLst>
                                          <p:attrName>style.visibility</p:attrName>
                                        </p:attrNameLst>
                                      </p:cBhvr>
                                      <p:to>
                                        <p:strVal val="visible"/>
                                      </p:to>
                                    </p:set>
                                    <p:animEffect transition="in" filter="fade">
                                      <p:cBhvr>
                                        <p:cTn id="16" dur="500"/>
                                        <p:tgtEl>
                                          <p:spTgt spid="16"/>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8"/>
                                        </p:tgtEl>
                                        <p:attrNameLst>
                                          <p:attrName>style.visibility</p:attrName>
                                        </p:attrNameLst>
                                      </p:cBhvr>
                                      <p:to>
                                        <p:strVal val="visible"/>
                                      </p:to>
                                    </p:set>
                                    <p:animEffect transition="in" filter="fade">
                                      <p:cBhvr>
                                        <p:cTn id="19" dur="500"/>
                                        <p:tgtEl>
                                          <p:spTgt spid="18"/>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fade">
                                      <p:cBhvr>
                                        <p:cTn id="22" dur="500"/>
                                        <p:tgtEl>
                                          <p:spTgt spid="2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22"/>
                                        </p:tgtEl>
                                        <p:attrNameLst>
                                          <p:attrName>style.visibility</p:attrName>
                                        </p:attrNameLst>
                                      </p:cBhvr>
                                      <p:to>
                                        <p:strVal val="visible"/>
                                      </p:to>
                                    </p:set>
                                    <p:animEffect transition="in" filter="fade">
                                      <p:cBhvr>
                                        <p:cTn id="25"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4" grpId="0"/>
      <p:bldP spid="16" grpId="0"/>
      <p:bldP spid="18" grpId="0"/>
      <p:bldP spid="20" grpId="0"/>
      <p:bldP spid="22"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圆角矩形 11">
            <a:extLst>
              <a:ext uri="{FF2B5EF4-FFF2-40B4-BE49-F238E27FC236}">
                <a16:creationId xmlns:a16="http://schemas.microsoft.com/office/drawing/2014/main" id="{699EB5EF-F7D7-4AC5-9804-289D7805E0FF}"/>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8532E7B1-80DE-4621-84E5-45F674FFD92E}"/>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AD3180C6-170F-48F3-84AC-42159A41475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CF99B28-9849-44C8-B792-AE44E28C1B6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C61C9A5C-8EFC-4E56-95E7-795C43E2EDF1}"/>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9" name="矩形 8">
            <a:extLst>
              <a:ext uri="{FF2B5EF4-FFF2-40B4-BE49-F238E27FC236}">
                <a16:creationId xmlns:a16="http://schemas.microsoft.com/office/drawing/2014/main" id="{7028A643-4EA8-45C6-A92A-281B3C3C4452}"/>
              </a:ext>
            </a:extLst>
          </p:cNvPr>
          <p:cNvSpPr/>
          <p:nvPr/>
        </p:nvSpPr>
        <p:spPr>
          <a:xfrm>
            <a:off x="4007687" y="378109"/>
            <a:ext cx="1140377"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Interpolation</a:t>
            </a:r>
          </a:p>
        </p:txBody>
      </p:sp>
      <mc:AlternateContent xmlns:mc="http://schemas.openxmlformats.org/markup-compatibility/2006">
        <mc:Choice xmlns:a14="http://schemas.microsoft.com/office/drawing/2010/main" Requires="a14">
          <p:sp>
            <p:nvSpPr>
              <p:cNvPr id="7" name="文本框 6">
                <a:extLst>
                  <a:ext uri="{FF2B5EF4-FFF2-40B4-BE49-F238E27FC236}">
                    <a16:creationId xmlns:a16="http://schemas.microsoft.com/office/drawing/2014/main" id="{8EA09DA8-EBDC-4F51-9B4D-0434ADD07056}"/>
                  </a:ext>
                </a:extLst>
              </p:cNvPr>
              <p:cNvSpPr txBox="1"/>
              <p:nvPr/>
            </p:nvSpPr>
            <p:spPr>
              <a:xfrm>
                <a:off x="314793" y="1027439"/>
                <a:ext cx="8496944" cy="391389"/>
              </a:xfrm>
              <a:prstGeom prst="rect">
                <a:avLst/>
              </a:prstGeom>
              <a:noFill/>
            </p:spPr>
            <p:txBody>
              <a:bodyPr wrap="square" rtlCol="0">
                <a:spAutoFit/>
              </a:bodyPr>
              <a:lstStyle/>
              <a:p>
                <a:r>
                  <a:rPr lang="en-US" altLang="zh-CN" sz="1600" dirty="0"/>
                  <a:t>If we solve for the two unknown constants and the external force </a:t>
                </a:r>
                <a14:m>
                  <m:oMath xmlns:m="http://schemas.openxmlformats.org/officeDocument/2006/math">
                    <m:sSubSup>
                      <m:sSubSupPr>
                        <m:ctrlPr>
                          <a:rPr lang="en-US" altLang="zh-CN" sz="160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𝑓</m:t>
                        </m:r>
                      </m:e>
                      <m:sub>
                        <m:r>
                          <a:rPr lang="en-US" altLang="zh-CN" sz="1600" b="0" i="1" smtClean="0">
                            <a:latin typeface="Cambria Math" panose="02040503050406030204" pitchFamily="18" charset="0"/>
                            <a:ea typeface="Cambria Math" panose="02040503050406030204" pitchFamily="18" charset="0"/>
                          </a:rPr>
                          <m:t>𝑛</m:t>
                        </m:r>
                      </m:sub>
                      <m:sup>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𝑖</m:t>
                        </m:r>
                        <m:r>
                          <a:rPr lang="en-US" altLang="zh-CN" sz="1600" b="0" i="1" smtClean="0">
                            <a:latin typeface="Cambria Math" panose="02040503050406030204" pitchFamily="18" charset="0"/>
                            <a:ea typeface="Cambria Math" panose="02040503050406030204" pitchFamily="18" charset="0"/>
                          </a:rPr>
                          <m:t>)</m:t>
                        </m:r>
                      </m:sup>
                    </m:sSubSup>
                  </m:oMath>
                </a14:m>
                <a:r>
                  <a:rPr lang="en-US" altLang="zh-CN" sz="1600" dirty="0"/>
                  <a:t>, we have </a:t>
                </a:r>
              </a:p>
            </p:txBody>
          </p:sp>
        </mc:Choice>
        <mc:Fallback>
          <p:sp>
            <p:nvSpPr>
              <p:cNvPr id="7" name="文本框 6">
                <a:extLst>
                  <a:ext uri="{FF2B5EF4-FFF2-40B4-BE49-F238E27FC236}">
                    <a16:creationId xmlns:a16="http://schemas.microsoft.com/office/drawing/2014/main" id="{8EA09DA8-EBDC-4F51-9B4D-0434ADD07056}"/>
                  </a:ext>
                </a:extLst>
              </p:cNvPr>
              <p:cNvSpPr txBox="1">
                <a:spLocks noRot="1" noChangeAspect="1" noMove="1" noResize="1" noEditPoints="1" noAdjustHandles="1" noChangeArrowheads="1" noChangeShapeType="1" noTextEdit="1"/>
              </p:cNvSpPr>
              <p:nvPr/>
            </p:nvSpPr>
            <p:spPr>
              <a:xfrm>
                <a:off x="314793" y="1027439"/>
                <a:ext cx="8496944" cy="391389"/>
              </a:xfrm>
              <a:prstGeom prst="rect">
                <a:avLst/>
              </a:prstGeom>
              <a:blipFill>
                <a:blip r:embed="rId3"/>
                <a:stretch>
                  <a:fillRect l="-431" b="-203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8" name="文本框 7">
                <a:extLst>
                  <a:ext uri="{FF2B5EF4-FFF2-40B4-BE49-F238E27FC236}">
                    <a16:creationId xmlns:a16="http://schemas.microsoft.com/office/drawing/2014/main" id="{A905A9DC-7C49-4C67-B520-A6BA94686597}"/>
                  </a:ext>
                </a:extLst>
              </p:cNvPr>
              <p:cNvSpPr txBox="1"/>
              <p:nvPr/>
            </p:nvSpPr>
            <p:spPr>
              <a:xfrm>
                <a:off x="431540" y="1501298"/>
                <a:ext cx="8280919" cy="637610"/>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
                        <m:sSubPr>
                          <m:ctrlPr>
                            <a:rPr lang="en-US" altLang="zh-CN" sz="1600" i="1" smtClean="0">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𝑐</m:t>
                          </m:r>
                        </m:e>
                        <m:sub>
                          <m:r>
                            <a:rPr lang="en-US" altLang="zh-CN" sz="1600" i="1">
                              <a:latin typeface="Cambria Math" panose="02040503050406030204" pitchFamily="18" charset="0"/>
                              <a:ea typeface="Cambria Math" panose="02040503050406030204" pitchFamily="18" charset="0"/>
                            </a:rPr>
                            <m:t>0</m:t>
                          </m:r>
                        </m:sub>
                      </m:sSub>
                      <m:r>
                        <m:rPr>
                          <m:nor/>
                        </m:rPr>
                        <a:rPr lang="en-US" altLang="zh-CN" sz="1600" dirty="0"/>
                        <m:t> </m:t>
                      </m:r>
                      <m:r>
                        <m:rPr>
                          <m:nor/>
                        </m:rPr>
                        <a:rPr lang="en-US" altLang="zh-CN" sz="1600" b="0" i="0" dirty="0" smtClean="0"/>
                        <m:t>=</m:t>
                      </m:r>
                      <m:r>
                        <m:rPr>
                          <m:nor/>
                        </m:rPr>
                        <a:rPr lang="en-US" altLang="zh-CN" sz="1600" dirty="0"/>
                        <m:t> </m:t>
                      </m:r>
                      <m:sSub>
                        <m:sSubPr>
                          <m:ctrlPr>
                            <a:rPr lang="en-US" altLang="zh-CN" sz="1600" i="1">
                              <a:latin typeface="Cambria Math" panose="02040503050406030204" pitchFamily="18" charset="0"/>
                              <a:ea typeface="Cambria Math" panose="02040503050406030204" pitchFamily="18" charset="0"/>
                            </a:rPr>
                          </m:ctrlPr>
                        </m:sSubPr>
                        <m:e>
                          <m:r>
                            <a:rPr lang="en-US" altLang="zh-CN" sz="1600" i="1">
                              <a:latin typeface="Cambria Math" panose="02040503050406030204" pitchFamily="18" charset="0"/>
                              <a:ea typeface="Cambria Math" panose="02040503050406030204" pitchFamily="18" charset="0"/>
                            </a:rPr>
                            <m:t>𝑐</m:t>
                          </m:r>
                        </m:e>
                        <m:sub>
                          <m:r>
                            <a:rPr lang="en-US" altLang="zh-CN" sz="1600" i="1">
                              <a:latin typeface="Cambria Math" panose="02040503050406030204" pitchFamily="18" charset="0"/>
                              <a:ea typeface="Cambria Math" panose="02040503050406030204" pitchFamily="18" charset="0"/>
                            </a:rPr>
                            <m:t>1</m:t>
                          </m:r>
                        </m:sub>
                      </m:sSub>
                      <m:r>
                        <a:rPr lang="en-US" altLang="zh-CN" sz="1600" b="0" i="1" smtClean="0">
                          <a:latin typeface="Cambria Math" panose="02040503050406030204" pitchFamily="18" charset="0"/>
                          <a:ea typeface="Cambria Math" panose="02040503050406030204" pitchFamily="18" charset="0"/>
                        </a:rPr>
                        <m:t>=0</m:t>
                      </m:r>
                    </m:oMath>
                  </m:oMathPara>
                </a14:m>
                <a:endParaRPr lang="en-US" altLang="zh-CN" sz="1600" dirty="0"/>
              </a:p>
              <a:p>
                <a:pPr algn="ctr"/>
                <a14:m>
                  <m:oMathPara xmlns:m="http://schemas.openxmlformats.org/officeDocument/2006/math">
                    <m:oMathParaPr>
                      <m:jc m:val="center"/>
                    </m:oMathParaPr>
                    <m:oMath xmlns:m="http://schemas.openxmlformats.org/officeDocument/2006/math">
                      <m:sSubSup>
                        <m:sSubSupPr>
                          <m:ctrlPr>
                            <a:rPr lang="en-US" altLang="zh-CN" sz="1600" i="1" smtClean="0">
                              <a:latin typeface="Cambria Math" panose="02040503050406030204" pitchFamily="18" charset="0"/>
                              <a:ea typeface="Cambria Math" panose="02040503050406030204" pitchFamily="18" charset="0"/>
                            </a:rPr>
                          </m:ctrlPr>
                        </m:sSubSupPr>
                        <m:e>
                          <m:r>
                            <a:rPr lang="en-US" altLang="zh-CN" sz="1600" b="0" i="1" smtClean="0">
                              <a:latin typeface="Cambria Math" panose="02040503050406030204" pitchFamily="18" charset="0"/>
                              <a:ea typeface="Cambria Math" panose="02040503050406030204" pitchFamily="18" charset="0"/>
                            </a:rPr>
                            <m:t>𝑓</m:t>
                          </m:r>
                        </m:e>
                        <m:sub>
                          <m:r>
                            <a:rPr lang="en-US" altLang="zh-CN" sz="1600" b="0" i="1" smtClean="0">
                              <a:latin typeface="Cambria Math" panose="02040503050406030204" pitchFamily="18" charset="0"/>
                              <a:ea typeface="Cambria Math" panose="02040503050406030204" pitchFamily="18" charset="0"/>
                            </a:rPr>
                            <m:t>𝑛</m:t>
                          </m:r>
                        </m:sub>
                        <m:sup>
                          <m:r>
                            <a:rPr lang="en-US" altLang="zh-CN" sz="1600" b="0" i="1" smtClean="0">
                              <a:latin typeface="Cambria Math" panose="02040503050406030204" pitchFamily="18" charset="0"/>
                              <a:ea typeface="Cambria Math" panose="02040503050406030204" pitchFamily="18" charset="0"/>
                            </a:rPr>
                            <m:t>(</m:t>
                          </m:r>
                          <m:r>
                            <a:rPr lang="en-US" altLang="zh-CN" sz="1600" b="0" i="1" smtClean="0">
                              <a:latin typeface="Cambria Math" panose="02040503050406030204" pitchFamily="18" charset="0"/>
                              <a:ea typeface="Cambria Math" panose="02040503050406030204" pitchFamily="18" charset="0"/>
                            </a:rPr>
                            <m:t>𝑖</m:t>
                          </m:r>
                          <m:r>
                            <a:rPr lang="en-US" altLang="zh-CN" sz="1600" b="0" i="1" smtClean="0">
                              <a:latin typeface="Cambria Math" panose="02040503050406030204" pitchFamily="18" charset="0"/>
                              <a:ea typeface="Cambria Math" panose="02040503050406030204" pitchFamily="18" charset="0"/>
                            </a:rPr>
                            <m:t>)</m:t>
                          </m:r>
                        </m:sup>
                      </m:sSubSup>
                      <m:r>
                        <a:rPr lang="en-US" altLang="zh-CN" sz="1600" b="0" i="1" smtClean="0">
                          <a:latin typeface="Cambria Math" panose="02040503050406030204" pitchFamily="18" charset="0"/>
                          <a:ea typeface="Cambria Math" panose="02040503050406030204" pitchFamily="18" charset="0"/>
                        </a:rPr>
                        <m:t>=2</m:t>
                      </m:r>
                      <m:r>
                        <a:rPr lang="en-US" altLang="zh-CN" sz="1600" b="0" i="1" smtClean="0">
                          <a:latin typeface="Cambria Math" panose="02040503050406030204" pitchFamily="18" charset="0"/>
                          <a:ea typeface="Cambria Math" panose="02040503050406030204" pitchFamily="18" charset="0"/>
                        </a:rPr>
                        <m:t>𝑚</m:t>
                      </m:r>
                      <m:r>
                        <a:rPr lang="en-US" altLang="zh-CN" sz="1600" b="0" i="1" smtClean="0">
                          <a:latin typeface="Cambria Math" panose="02040503050406030204" pitchFamily="18" charset="0"/>
                          <a:ea typeface="Cambria Math" panose="02040503050406030204" pitchFamily="18" charset="0"/>
                        </a:rPr>
                        <m:t>[</m:t>
                      </m:r>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𝑥</m:t>
                              </m:r>
                            </m:e>
                          </m:acc>
                        </m:e>
                        <m:sub>
                          <m:r>
                            <a:rPr lang="en-US" altLang="zh-CN" sz="1600" i="1">
                              <a:latin typeface="Cambria Math" panose="02040503050406030204" pitchFamily="18" charset="0"/>
                            </a:rPr>
                            <m:t>𝑛</m:t>
                          </m:r>
                        </m:sub>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bSup>
                      <m: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𝑥</m:t>
                              </m:r>
                            </m:e>
                          </m:acc>
                        </m:e>
                        <m:sub>
                          <m:r>
                            <a:rPr lang="en-US" altLang="zh-CN" sz="1600" i="1">
                              <a:latin typeface="Cambria Math" panose="02040503050406030204" pitchFamily="18" charset="0"/>
                            </a:rPr>
                            <m:t>𝑛</m:t>
                          </m:r>
                        </m:sub>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bSup>
                      <m:r>
                        <a:rPr lang="en-US" altLang="zh-CN" sz="1600" b="0" i="1" smtClean="0">
                          <a:latin typeface="Cambria Math" panose="02040503050406030204" pitchFamily="18" charset="0"/>
                          <a:ea typeface="Cambria Math" panose="02040503050406030204" pitchFamily="18" charset="0"/>
                        </a:rPr>
                        <m:t>]</m:t>
                      </m:r>
                    </m:oMath>
                  </m:oMathPara>
                </a14:m>
                <a:endParaRPr lang="en-US" altLang="zh-CN" sz="1600" dirty="0"/>
              </a:p>
            </p:txBody>
          </p:sp>
        </mc:Choice>
        <mc:Fallback>
          <p:sp>
            <p:nvSpPr>
              <p:cNvPr id="8" name="文本框 7">
                <a:extLst>
                  <a:ext uri="{FF2B5EF4-FFF2-40B4-BE49-F238E27FC236}">
                    <a16:creationId xmlns:a16="http://schemas.microsoft.com/office/drawing/2014/main" id="{A905A9DC-7C49-4C67-B520-A6BA94686597}"/>
                  </a:ext>
                </a:extLst>
              </p:cNvPr>
              <p:cNvSpPr txBox="1">
                <a:spLocks noRot="1" noChangeAspect="1" noMove="1" noResize="1" noEditPoints="1" noAdjustHandles="1" noChangeArrowheads="1" noChangeShapeType="1" noTextEdit="1"/>
              </p:cNvSpPr>
              <p:nvPr/>
            </p:nvSpPr>
            <p:spPr>
              <a:xfrm>
                <a:off x="431540" y="1501298"/>
                <a:ext cx="8280919" cy="637610"/>
              </a:xfrm>
              <a:prstGeom prst="rect">
                <a:avLst/>
              </a:prstGeom>
              <a:blipFill>
                <a:blip r:embed="rId4"/>
                <a:stretch>
                  <a:fillRect b="-4762"/>
                </a:stretch>
              </a:blipFill>
            </p:spPr>
            <p:txBody>
              <a:bodyPr/>
              <a:lstStyle/>
              <a:p>
                <a:r>
                  <a:rPr lang="zh-CN" altLang="en-US">
                    <a:noFill/>
                  </a:rPr>
                  <a:t> </a:t>
                </a:r>
              </a:p>
            </p:txBody>
          </p:sp>
        </mc:Fallback>
      </mc:AlternateContent>
      <p:sp>
        <p:nvSpPr>
          <p:cNvPr id="10" name="文本框 9">
            <a:extLst>
              <a:ext uri="{FF2B5EF4-FFF2-40B4-BE49-F238E27FC236}">
                <a16:creationId xmlns:a16="http://schemas.microsoft.com/office/drawing/2014/main" id="{DB40161C-1C50-4E79-9685-79E584AF5672}"/>
              </a:ext>
            </a:extLst>
          </p:cNvPr>
          <p:cNvSpPr txBox="1"/>
          <p:nvPr/>
        </p:nvSpPr>
        <p:spPr>
          <a:xfrm>
            <a:off x="323527" y="2232402"/>
            <a:ext cx="8496944" cy="338554"/>
          </a:xfrm>
          <a:prstGeom prst="rect">
            <a:avLst/>
          </a:prstGeom>
          <a:noFill/>
        </p:spPr>
        <p:txBody>
          <a:bodyPr wrap="square" rtlCol="0">
            <a:spAutoFit/>
          </a:bodyPr>
          <a:lstStyle/>
          <a:p>
            <a:r>
              <a:rPr lang="en-US" altLang="zh-CN" sz="1600" dirty="0"/>
              <a:t>Then by putting the solutions into the equation, we can get</a:t>
            </a:r>
          </a:p>
        </p:txBody>
      </p:sp>
      <mc:AlternateContent xmlns:mc="http://schemas.openxmlformats.org/markup-compatibility/2006">
        <mc:Choice xmlns:a14="http://schemas.microsoft.com/office/drawing/2010/main" Requires="a14">
          <p:sp>
            <p:nvSpPr>
              <p:cNvPr id="11" name="文本框 10">
                <a:extLst>
                  <a:ext uri="{FF2B5EF4-FFF2-40B4-BE49-F238E27FC236}">
                    <a16:creationId xmlns:a16="http://schemas.microsoft.com/office/drawing/2014/main" id="{992A418D-AD3F-4EC5-8680-B96FB805180D}"/>
                  </a:ext>
                </a:extLst>
              </p:cNvPr>
              <p:cNvSpPr txBox="1"/>
              <p:nvPr/>
            </p:nvSpPr>
            <p:spPr>
              <a:xfrm>
                <a:off x="431540" y="2669003"/>
                <a:ext cx="8280919" cy="406009"/>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Sup>
                        <m:sSubSupPr>
                          <m:ctrlPr>
                            <a:rPr lang="en-US" altLang="zh-CN" sz="1600" i="1" smtClean="0">
                              <a:latin typeface="Cambria Math" panose="02040503050406030204" pitchFamily="18" charset="0"/>
                            </a:rPr>
                          </m:ctrlPr>
                        </m:sSubSupPr>
                        <m:e>
                          <m:r>
                            <a:rPr lang="en-US" altLang="zh-CN" sz="1600" i="1">
                              <a:latin typeface="Cambria Math" panose="02040503050406030204" pitchFamily="18" charset="0"/>
                            </a:rPr>
                            <m:t>𝑥</m:t>
                          </m:r>
                        </m:e>
                        <m:sub>
                          <m:r>
                            <a:rPr lang="en-US" altLang="zh-CN" sz="1600" i="1">
                              <a:latin typeface="Cambria Math" panose="02040503050406030204" pitchFamily="18" charset="0"/>
                            </a:rPr>
                            <m:t>𝑛</m:t>
                          </m:r>
                        </m:sub>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bSup>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𝑥</m:t>
                              </m:r>
                            </m:e>
                          </m:acc>
                        </m:e>
                        <m:sub>
                          <m:r>
                            <a:rPr lang="en-US" altLang="zh-CN" sz="1600" i="1">
                              <a:latin typeface="Cambria Math" panose="02040503050406030204" pitchFamily="18" charset="0"/>
                            </a:rPr>
                            <m:t>𝑛</m:t>
                          </m:r>
                        </m:sub>
                        <m:sup>
                          <m:d>
                            <m:dPr>
                              <m:ctrlPr>
                                <a:rPr lang="en-US" altLang="zh-CN" sz="1600" i="1">
                                  <a:latin typeface="Cambria Math" panose="02040503050406030204" pitchFamily="18" charset="0"/>
                                </a:rPr>
                              </m:ctrlPr>
                            </m:dPr>
                            <m:e>
                              <m:r>
                                <a:rPr lang="en-US" altLang="zh-CN" sz="1600" i="1">
                                  <a:latin typeface="Cambria Math" panose="02040503050406030204" pitchFamily="18" charset="0"/>
                                </a:rPr>
                                <m:t>𝑖</m:t>
                              </m:r>
                            </m:e>
                          </m:d>
                        </m:sup>
                      </m:sSubSup>
                      <m: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𝑥</m:t>
                              </m:r>
                            </m:e>
                          </m:acc>
                        </m:e>
                        <m:sub>
                          <m:r>
                            <a:rPr lang="en-US" altLang="zh-CN" sz="1600" i="1">
                              <a:latin typeface="Cambria Math" panose="02040503050406030204" pitchFamily="18" charset="0"/>
                            </a:rPr>
                            <m:t>𝑛</m:t>
                          </m:r>
                        </m:sub>
                        <m:sup>
                          <m:d>
                            <m:dPr>
                              <m:ctrlPr>
                                <a:rPr lang="en-US" altLang="zh-CN" sz="1600" i="1">
                                  <a:latin typeface="Cambria Math" panose="02040503050406030204" pitchFamily="18" charset="0"/>
                                </a:rPr>
                              </m:ctrlPr>
                            </m:dPr>
                            <m:e>
                              <m:r>
                                <a:rPr lang="en-US" altLang="zh-CN" sz="1600" i="1">
                                  <a:latin typeface="Cambria Math" panose="02040503050406030204" pitchFamily="18" charset="0"/>
                                </a:rPr>
                                <m:t>𝑖</m:t>
                              </m:r>
                            </m:e>
                          </m:d>
                        </m:sup>
                      </m:sSub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𝑡</m:t>
                          </m:r>
                        </m:e>
                        <m:sup>
                          <m:r>
                            <a:rPr lang="en-US" altLang="zh-CN" sz="1600" b="0" i="1" smtClean="0">
                              <a:latin typeface="Cambria Math" panose="02040503050406030204" pitchFamily="18" charset="0"/>
                            </a:rPr>
                            <m:t>2</m:t>
                          </m:r>
                        </m:sup>
                      </m:sSup>
                    </m:oMath>
                  </m:oMathPara>
                </a14:m>
                <a:endParaRPr lang="en-US" altLang="zh-CN" sz="1600" dirty="0"/>
              </a:p>
            </p:txBody>
          </p:sp>
        </mc:Choice>
        <mc:Fallback>
          <p:sp>
            <p:nvSpPr>
              <p:cNvPr id="11" name="文本框 10">
                <a:extLst>
                  <a:ext uri="{FF2B5EF4-FFF2-40B4-BE49-F238E27FC236}">
                    <a16:creationId xmlns:a16="http://schemas.microsoft.com/office/drawing/2014/main" id="{992A418D-AD3F-4EC5-8680-B96FB805180D}"/>
                  </a:ext>
                </a:extLst>
              </p:cNvPr>
              <p:cNvSpPr txBox="1">
                <a:spLocks noRot="1" noChangeAspect="1" noMove="1" noResize="1" noEditPoints="1" noAdjustHandles="1" noChangeArrowheads="1" noChangeShapeType="1" noTextEdit="1"/>
              </p:cNvSpPr>
              <p:nvPr/>
            </p:nvSpPr>
            <p:spPr>
              <a:xfrm>
                <a:off x="431540" y="2669003"/>
                <a:ext cx="8280919" cy="406009"/>
              </a:xfrm>
              <a:prstGeom prst="rect">
                <a:avLst/>
              </a:prstGeom>
              <a:blipFill>
                <a:blip r:embed="rId5"/>
                <a:stretch>
                  <a:fillRect b="-6061"/>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2" name="文本框 11">
                <a:extLst>
                  <a:ext uri="{FF2B5EF4-FFF2-40B4-BE49-F238E27FC236}">
                    <a16:creationId xmlns:a16="http://schemas.microsoft.com/office/drawing/2014/main" id="{B03FB892-5544-45F5-893E-B6A39F42F41B}"/>
                  </a:ext>
                </a:extLst>
              </p:cNvPr>
              <p:cNvSpPr txBox="1"/>
              <p:nvPr/>
            </p:nvSpPr>
            <p:spPr>
              <a:xfrm>
                <a:off x="323527" y="3187679"/>
                <a:ext cx="8496944" cy="391389"/>
              </a:xfrm>
              <a:prstGeom prst="rect">
                <a:avLst/>
              </a:prstGeom>
              <a:noFill/>
            </p:spPr>
            <p:txBody>
              <a:bodyPr wrap="square" rtlCol="0">
                <a:spAutoFit/>
              </a:bodyPr>
              <a:lstStyle/>
              <a:p>
                <a:r>
                  <a:rPr lang="en-US" altLang="zh-CN" sz="1600" dirty="0"/>
                  <a:t>Finally, we can get the coordinate information of interpolated vertices </a:t>
                </a:r>
                <a14:m>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smtClean="0">
                                <a:latin typeface="Cambria Math" panose="02040503050406030204" pitchFamily="18" charset="0"/>
                              </a:rPr>
                            </m:ctrlPr>
                          </m:accPr>
                          <m:e>
                            <m:r>
                              <a:rPr lang="en-US" altLang="zh-CN" sz="1600" b="0" i="1" smtClean="0">
                                <a:latin typeface="Cambria Math" panose="02040503050406030204" pitchFamily="18" charset="0"/>
                              </a:rPr>
                              <m:t>𝑥</m:t>
                            </m:r>
                          </m:e>
                        </m:acc>
                      </m:e>
                      <m:sub>
                        <m:r>
                          <a:rPr lang="en-US" altLang="zh-CN" sz="1600" i="1">
                            <a:latin typeface="Cambria Math" panose="02040503050406030204" pitchFamily="18" charset="0"/>
                          </a:rPr>
                          <m:t>𝑛</m:t>
                        </m:r>
                      </m:sub>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bSup>
                  </m:oMath>
                </a14:m>
                <a:r>
                  <a:rPr lang="en-US" altLang="zh-CN" sz="1600" dirty="0"/>
                  <a:t> </a:t>
                </a:r>
              </a:p>
            </p:txBody>
          </p:sp>
        </mc:Choice>
        <mc:Fallback>
          <p:sp>
            <p:nvSpPr>
              <p:cNvPr id="12" name="文本框 11">
                <a:extLst>
                  <a:ext uri="{FF2B5EF4-FFF2-40B4-BE49-F238E27FC236}">
                    <a16:creationId xmlns:a16="http://schemas.microsoft.com/office/drawing/2014/main" id="{B03FB892-5544-45F5-893E-B6A39F42F41B}"/>
                  </a:ext>
                </a:extLst>
              </p:cNvPr>
              <p:cNvSpPr txBox="1">
                <a:spLocks noRot="1" noChangeAspect="1" noMove="1" noResize="1" noEditPoints="1" noAdjustHandles="1" noChangeArrowheads="1" noChangeShapeType="1" noTextEdit="1"/>
              </p:cNvSpPr>
              <p:nvPr/>
            </p:nvSpPr>
            <p:spPr>
              <a:xfrm>
                <a:off x="323527" y="3187679"/>
                <a:ext cx="8496944" cy="391389"/>
              </a:xfrm>
              <a:prstGeom prst="rect">
                <a:avLst/>
              </a:prstGeom>
              <a:blipFill>
                <a:blip r:embed="rId6"/>
                <a:stretch>
                  <a:fillRect l="-359" b="-20313"/>
                </a:stretch>
              </a:blipFill>
            </p:spPr>
            <p:txBody>
              <a:bodyPr/>
              <a:lstStyle/>
              <a:p>
                <a:r>
                  <a:rPr lang="zh-CN" altLang="en-US">
                    <a:noFill/>
                  </a:rPr>
                  <a:t> </a:t>
                </a:r>
              </a:p>
            </p:txBody>
          </p:sp>
        </mc:Fallback>
      </mc:AlternateContent>
      <mc:AlternateContent xmlns:mc="http://schemas.openxmlformats.org/markup-compatibility/2006">
        <mc:Choice xmlns:a14="http://schemas.microsoft.com/office/drawing/2010/main" Requires="a14">
          <p:sp>
            <p:nvSpPr>
              <p:cNvPr id="13" name="文本框 12">
                <a:extLst>
                  <a:ext uri="{FF2B5EF4-FFF2-40B4-BE49-F238E27FC236}">
                    <a16:creationId xmlns:a16="http://schemas.microsoft.com/office/drawing/2014/main" id="{2292B5FD-F26E-4D5D-B6CD-67CAF4D0D87F}"/>
                  </a:ext>
                </a:extLst>
              </p:cNvPr>
              <p:cNvSpPr txBox="1"/>
              <p:nvPr/>
            </p:nvSpPr>
            <p:spPr>
              <a:xfrm>
                <a:off x="431540" y="3749123"/>
                <a:ext cx="8280919" cy="406009"/>
              </a:xfrm>
              <a:prstGeom prst="rect">
                <a:avLst/>
              </a:prstGeom>
              <a:noFill/>
            </p:spPr>
            <p:txBody>
              <a:bodyPr wrap="square" rtlCol="0">
                <a:spAutoFit/>
              </a:bodyPr>
              <a:lstStyle/>
              <a:p>
                <a:pPr algn="ctr"/>
                <a14:m>
                  <m:oMathPara xmlns:m="http://schemas.openxmlformats.org/officeDocument/2006/math">
                    <m:oMathParaPr>
                      <m:jc m:val="center"/>
                    </m:oMathParaPr>
                    <m:oMath xmlns:m="http://schemas.openxmlformats.org/officeDocument/2006/math">
                      <m:sSubSup>
                        <m:sSubSupPr>
                          <m:ctrlPr>
                            <a:rPr lang="en-US" altLang="zh-CN" sz="1600" i="1" smtClean="0">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𝑥</m:t>
                              </m:r>
                            </m:e>
                          </m:acc>
                        </m:e>
                        <m:sub>
                          <m:r>
                            <a:rPr lang="en-US" altLang="zh-CN" sz="1600" i="1">
                              <a:latin typeface="Cambria Math" panose="02040503050406030204" pitchFamily="18" charset="0"/>
                            </a:rPr>
                            <m:t>𝑛</m:t>
                          </m:r>
                        </m:sub>
                        <m:sup>
                          <m:r>
                            <a:rPr lang="en-US" altLang="zh-CN" sz="1600" i="1">
                              <a:latin typeface="Cambria Math" panose="02040503050406030204" pitchFamily="18" charset="0"/>
                            </a:rPr>
                            <m:t>(</m:t>
                          </m:r>
                          <m:r>
                            <a:rPr lang="en-US" altLang="zh-CN" sz="1600" i="1">
                              <a:latin typeface="Cambria Math" panose="02040503050406030204" pitchFamily="18" charset="0"/>
                            </a:rPr>
                            <m:t>𝑖</m:t>
                          </m:r>
                          <m:r>
                            <a:rPr lang="en-US" altLang="zh-CN" sz="1600" i="1">
                              <a:latin typeface="Cambria Math" panose="02040503050406030204" pitchFamily="18" charset="0"/>
                            </a:rPr>
                            <m:t>)</m:t>
                          </m:r>
                        </m:sup>
                      </m:sSubSup>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𝑥</m:t>
                              </m:r>
                            </m:e>
                          </m:acc>
                        </m:e>
                        <m:sub>
                          <m:r>
                            <a:rPr lang="en-US" altLang="zh-CN" sz="1600" i="1">
                              <a:latin typeface="Cambria Math" panose="02040503050406030204" pitchFamily="18" charset="0"/>
                            </a:rPr>
                            <m:t>𝑛</m:t>
                          </m:r>
                        </m:sub>
                        <m:sup>
                          <m:d>
                            <m:dPr>
                              <m:ctrlPr>
                                <a:rPr lang="en-US" altLang="zh-CN" sz="1600" i="1">
                                  <a:latin typeface="Cambria Math" panose="02040503050406030204" pitchFamily="18" charset="0"/>
                                </a:rPr>
                              </m:ctrlPr>
                            </m:dPr>
                            <m:e>
                              <m:r>
                                <a:rPr lang="en-US" altLang="zh-CN" sz="1600" i="1">
                                  <a:latin typeface="Cambria Math" panose="02040503050406030204" pitchFamily="18" charset="0"/>
                                </a:rPr>
                                <m:t>𝑖</m:t>
                              </m:r>
                            </m:e>
                          </m:d>
                        </m:sup>
                      </m:sSubSup>
                      <m:r>
                        <a:rPr lang="en-US" altLang="zh-CN" sz="1600" b="0" i="1" smtClean="0">
                          <a:latin typeface="Cambria Math" panose="02040503050406030204" pitchFamily="18" charset="0"/>
                        </a:rPr>
                        <m:t>+</m:t>
                      </m:r>
                      <m:r>
                        <a:rPr lang="en-US" altLang="zh-CN" sz="1600" b="0" i="1" smtClean="0">
                          <a:latin typeface="Cambria Math" panose="02040503050406030204" pitchFamily="18" charset="0"/>
                        </a:rPr>
                        <m:t>[</m:t>
                      </m:r>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𝑥</m:t>
                              </m:r>
                            </m:e>
                          </m:acc>
                        </m:e>
                        <m:sub>
                          <m:r>
                            <a:rPr lang="en-US" altLang="zh-CN" sz="1600" i="1">
                              <a:latin typeface="Cambria Math" panose="02040503050406030204" pitchFamily="18" charset="0"/>
                            </a:rPr>
                            <m:t>𝑛</m:t>
                          </m:r>
                        </m:sub>
                        <m:sup>
                          <m:d>
                            <m:dPr>
                              <m:ctrlPr>
                                <a:rPr lang="en-US" altLang="zh-CN" sz="1600" i="1">
                                  <a:latin typeface="Cambria Math" panose="02040503050406030204" pitchFamily="18" charset="0"/>
                                </a:rPr>
                              </m:ctrlPr>
                            </m:dPr>
                            <m:e>
                              <m:r>
                                <a:rPr lang="en-US" altLang="zh-CN" sz="1600" i="1">
                                  <a:latin typeface="Cambria Math" panose="02040503050406030204" pitchFamily="18" charset="0"/>
                                </a:rPr>
                                <m:t>𝑖</m:t>
                              </m:r>
                            </m:e>
                          </m:d>
                        </m:sup>
                      </m:sSubSup>
                      <m:r>
                        <a:rPr lang="en-US" altLang="zh-CN" sz="1600" i="1">
                          <a:latin typeface="Cambria Math" panose="02040503050406030204" pitchFamily="18" charset="0"/>
                        </a:rPr>
                        <m:t>−</m:t>
                      </m:r>
                      <m:sSubSup>
                        <m:sSubSupPr>
                          <m:ctrlPr>
                            <a:rPr lang="en-US" altLang="zh-CN" sz="1600" i="1">
                              <a:latin typeface="Cambria Math" panose="02040503050406030204" pitchFamily="18" charset="0"/>
                            </a:rPr>
                          </m:ctrlPr>
                        </m:sSubSupPr>
                        <m:e>
                          <m:acc>
                            <m:accPr>
                              <m:chr m:val="̅"/>
                              <m:ctrlPr>
                                <a:rPr lang="en-US" altLang="zh-CN" sz="1600" i="1">
                                  <a:latin typeface="Cambria Math" panose="02040503050406030204" pitchFamily="18" charset="0"/>
                                </a:rPr>
                              </m:ctrlPr>
                            </m:accPr>
                            <m:e>
                              <m:r>
                                <a:rPr lang="en-US" altLang="zh-CN" sz="1600" i="1">
                                  <a:latin typeface="Cambria Math" panose="02040503050406030204" pitchFamily="18" charset="0"/>
                                </a:rPr>
                                <m:t>𝑥</m:t>
                              </m:r>
                            </m:e>
                          </m:acc>
                        </m:e>
                        <m:sub>
                          <m:r>
                            <a:rPr lang="en-US" altLang="zh-CN" sz="1600" i="1">
                              <a:latin typeface="Cambria Math" panose="02040503050406030204" pitchFamily="18" charset="0"/>
                            </a:rPr>
                            <m:t>𝑛</m:t>
                          </m:r>
                        </m:sub>
                        <m:sup>
                          <m:d>
                            <m:dPr>
                              <m:ctrlPr>
                                <a:rPr lang="en-US" altLang="zh-CN" sz="1600" i="1">
                                  <a:latin typeface="Cambria Math" panose="02040503050406030204" pitchFamily="18" charset="0"/>
                                </a:rPr>
                              </m:ctrlPr>
                            </m:dPr>
                            <m:e>
                              <m:r>
                                <a:rPr lang="en-US" altLang="zh-CN" sz="1600" i="1">
                                  <a:latin typeface="Cambria Math" panose="02040503050406030204" pitchFamily="18" charset="0"/>
                                </a:rPr>
                                <m:t>𝑖</m:t>
                              </m:r>
                            </m:e>
                          </m:d>
                        </m:sup>
                      </m:sSubSup>
                      <m:r>
                        <a:rPr lang="en-US" altLang="zh-CN" sz="1600" b="0" i="1" smtClean="0">
                          <a:latin typeface="Cambria Math" panose="02040503050406030204" pitchFamily="18" charset="0"/>
                        </a:rPr>
                        <m:t>]</m:t>
                      </m:r>
                      <m:sSup>
                        <m:sSupPr>
                          <m:ctrlPr>
                            <a:rPr lang="en-US" altLang="zh-CN" sz="1600" b="0" i="1" smtClean="0">
                              <a:latin typeface="Cambria Math" panose="02040503050406030204" pitchFamily="18" charset="0"/>
                            </a:rPr>
                          </m:ctrlPr>
                        </m:sSupPr>
                        <m:e>
                          <m:r>
                            <a:rPr lang="en-US" altLang="zh-CN" sz="1600" b="0" i="1" smtClean="0">
                              <a:latin typeface="Cambria Math" panose="02040503050406030204" pitchFamily="18" charset="0"/>
                            </a:rPr>
                            <m:t>𝑡</m:t>
                          </m:r>
                        </m:e>
                        <m:sup>
                          <m:r>
                            <a:rPr lang="en-US" altLang="zh-CN" sz="1600" b="0" i="1" smtClean="0">
                              <a:latin typeface="Cambria Math" panose="02040503050406030204" pitchFamily="18" charset="0"/>
                            </a:rPr>
                            <m:t>2</m:t>
                          </m:r>
                        </m:sup>
                      </m:sSup>
                    </m:oMath>
                  </m:oMathPara>
                </a14:m>
                <a:endParaRPr lang="en-US" altLang="zh-CN" sz="1600" dirty="0"/>
              </a:p>
            </p:txBody>
          </p:sp>
        </mc:Choice>
        <mc:Fallback>
          <p:sp>
            <p:nvSpPr>
              <p:cNvPr id="13" name="文本框 12">
                <a:extLst>
                  <a:ext uri="{FF2B5EF4-FFF2-40B4-BE49-F238E27FC236}">
                    <a16:creationId xmlns:a16="http://schemas.microsoft.com/office/drawing/2014/main" id="{2292B5FD-F26E-4D5D-B6CD-67CAF4D0D87F}"/>
                  </a:ext>
                </a:extLst>
              </p:cNvPr>
              <p:cNvSpPr txBox="1">
                <a:spLocks noRot="1" noChangeAspect="1" noMove="1" noResize="1" noEditPoints="1" noAdjustHandles="1" noChangeArrowheads="1" noChangeShapeType="1" noTextEdit="1"/>
              </p:cNvSpPr>
              <p:nvPr/>
            </p:nvSpPr>
            <p:spPr>
              <a:xfrm>
                <a:off x="431540" y="3749123"/>
                <a:ext cx="8280919" cy="406009"/>
              </a:xfrm>
              <a:prstGeom prst="rect">
                <a:avLst/>
              </a:prstGeom>
              <a:blipFill>
                <a:blip r:embed="rId7"/>
                <a:stretch>
                  <a:fillRect b="-4478"/>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7406525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0"/>
                                        </p:tgtEl>
                                        <p:attrNameLst>
                                          <p:attrName>style.visibility</p:attrName>
                                        </p:attrNameLst>
                                      </p:cBhvr>
                                      <p:to>
                                        <p:strVal val="visible"/>
                                      </p:to>
                                    </p:set>
                                    <p:animEffect transition="in" filter="fade">
                                      <p:cBhvr>
                                        <p:cTn id="13" dur="500"/>
                                        <p:tgtEl>
                                          <p:spTgt spid="10"/>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1"/>
                                        </p:tgtEl>
                                        <p:attrNameLst>
                                          <p:attrName>style.visibility</p:attrName>
                                        </p:attrNameLst>
                                      </p:cBhvr>
                                      <p:to>
                                        <p:strVal val="visible"/>
                                      </p:to>
                                    </p:set>
                                    <p:animEffect transition="in" filter="fade">
                                      <p:cBhvr>
                                        <p:cTn id="16" dur="500"/>
                                        <p:tgtEl>
                                          <p:spTgt spid="11"/>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2"/>
                                        </p:tgtEl>
                                        <p:attrNameLst>
                                          <p:attrName>style.visibility</p:attrName>
                                        </p:attrNameLst>
                                      </p:cBhvr>
                                      <p:to>
                                        <p:strVal val="visible"/>
                                      </p:to>
                                    </p:set>
                                    <p:animEffect transition="in" filter="fade">
                                      <p:cBhvr>
                                        <p:cTn id="19" dur="500"/>
                                        <p:tgtEl>
                                          <p:spTgt spid="12"/>
                                        </p:tgtEl>
                                      </p:cBhvr>
                                    </p:animEffect>
                                  </p:childTnLst>
                                </p:cTn>
                              </p:par>
                              <p:par>
                                <p:cTn id="20" presetID="10" presetClass="entr" presetSubtype="0" fill="hold" grpId="0" nodeType="with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fade">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10" grpId="0"/>
      <p:bldP spid="11" grpId="0"/>
      <p:bldP spid="12" grpId="0"/>
      <p:bldP spid="13"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8"/>
          <p:cNvSpPr>
            <a:spLocks noEditPoints="1"/>
          </p:cNvSpPr>
          <p:nvPr/>
        </p:nvSpPr>
        <p:spPr bwMode="auto">
          <a:xfrm>
            <a:off x="0" y="839602"/>
            <a:ext cx="3374386" cy="4279019"/>
          </a:xfrm>
          <a:custGeom>
            <a:avLst/>
            <a:gdLst>
              <a:gd name="T0" fmla="*/ 1463 w 1969"/>
              <a:gd name="T1" fmla="*/ 1396 h 2497"/>
              <a:gd name="T2" fmla="*/ 1286 w 1969"/>
              <a:gd name="T3" fmla="*/ 2262 h 2497"/>
              <a:gd name="T4" fmla="*/ 1873 w 1969"/>
              <a:gd name="T5" fmla="*/ 2307 h 2497"/>
              <a:gd name="T6" fmla="*/ 1873 w 1969"/>
              <a:gd name="T7" fmla="*/ 2497 h 2497"/>
              <a:gd name="T8" fmla="*/ 0 w 1969"/>
              <a:gd name="T9" fmla="*/ 2403 h 2497"/>
              <a:gd name="T10" fmla="*/ 715 w 1969"/>
              <a:gd name="T11" fmla="*/ 2307 h 2497"/>
              <a:gd name="T12" fmla="*/ 1150 w 1969"/>
              <a:gd name="T13" fmla="*/ 2128 h 2497"/>
              <a:gd name="T14" fmla="*/ 139 w 1969"/>
              <a:gd name="T15" fmla="*/ 2075 h 2497"/>
              <a:gd name="T16" fmla="*/ 139 w 1969"/>
              <a:gd name="T17" fmla="*/ 1961 h 2497"/>
              <a:gd name="T18" fmla="*/ 1329 w 1969"/>
              <a:gd name="T19" fmla="*/ 1694 h 2497"/>
              <a:gd name="T20" fmla="*/ 1183 w 1969"/>
              <a:gd name="T21" fmla="*/ 1297 h 2497"/>
              <a:gd name="T22" fmla="*/ 976 w 1969"/>
              <a:gd name="T23" fmla="*/ 1320 h 2497"/>
              <a:gd name="T24" fmla="*/ 755 w 1969"/>
              <a:gd name="T25" fmla="*/ 1589 h 2497"/>
              <a:gd name="T26" fmla="*/ 647 w 1969"/>
              <a:gd name="T27" fmla="*/ 1647 h 2497"/>
              <a:gd name="T28" fmla="*/ 337 w 1969"/>
              <a:gd name="T29" fmla="*/ 1534 h 2497"/>
              <a:gd name="T30" fmla="*/ 369 w 1969"/>
              <a:gd name="T31" fmla="*/ 1366 h 2497"/>
              <a:gd name="T32" fmla="*/ 293 w 1969"/>
              <a:gd name="T33" fmla="*/ 1255 h 2497"/>
              <a:gd name="T34" fmla="*/ 888 w 1969"/>
              <a:gd name="T35" fmla="*/ 338 h 2497"/>
              <a:gd name="T36" fmla="*/ 944 w 1969"/>
              <a:gd name="T37" fmla="*/ 371 h 2497"/>
              <a:gd name="T38" fmla="*/ 972 w 1969"/>
              <a:gd name="T39" fmla="*/ 192 h 2497"/>
              <a:gd name="T40" fmla="*/ 1067 w 1969"/>
              <a:gd name="T41" fmla="*/ 26 h 2497"/>
              <a:gd name="T42" fmla="*/ 1545 w 1969"/>
              <a:gd name="T43" fmla="*/ 412 h 2497"/>
              <a:gd name="T44" fmla="*/ 1359 w 1969"/>
              <a:gd name="T45" fmla="*/ 414 h 2497"/>
              <a:gd name="T46" fmla="*/ 1330 w 1969"/>
              <a:gd name="T47" fmla="*/ 593 h 2497"/>
              <a:gd name="T48" fmla="*/ 1229 w 1969"/>
              <a:gd name="T49" fmla="*/ 880 h 2497"/>
              <a:gd name="T50" fmla="*/ 1303 w 1969"/>
              <a:gd name="T51" fmla="*/ 1145 h 2497"/>
              <a:gd name="T52" fmla="*/ 1259 w 1969"/>
              <a:gd name="T53" fmla="*/ 357 h 2497"/>
              <a:gd name="T54" fmla="*/ 1043 w 1969"/>
              <a:gd name="T55" fmla="*/ 427 h 2497"/>
              <a:gd name="T56" fmla="*/ 1259 w 1969"/>
              <a:gd name="T57" fmla="*/ 357 h 2497"/>
              <a:gd name="T58" fmla="*/ 1130 w 1969"/>
              <a:gd name="T59" fmla="*/ 824 h 2497"/>
              <a:gd name="T60" fmla="*/ 880 w 1969"/>
              <a:gd name="T61" fmla="*/ 466 h 2497"/>
              <a:gd name="T62" fmla="*/ 763 w 1969"/>
              <a:gd name="T63" fmla="*/ 1463 h 2497"/>
              <a:gd name="T64" fmla="*/ 795 w 1969"/>
              <a:gd name="T65" fmla="*/ 1072 h 2497"/>
              <a:gd name="T66" fmla="*/ 870 w 1969"/>
              <a:gd name="T67" fmla="*/ 889 h 2497"/>
              <a:gd name="T68" fmla="*/ 1157 w 1969"/>
              <a:gd name="T69" fmla="*/ 969 h 2497"/>
              <a:gd name="T70" fmla="*/ 951 w 1969"/>
              <a:gd name="T71" fmla="*/ 969 h 2497"/>
              <a:gd name="T72" fmla="*/ 951 w 1969"/>
              <a:gd name="T73" fmla="*/ 969 h 2497"/>
              <a:gd name="T74" fmla="*/ 1055 w 1969"/>
              <a:gd name="T75" fmla="*/ 1217 h 2497"/>
              <a:gd name="T76" fmla="*/ 1157 w 1969"/>
              <a:gd name="T77" fmla="*/ 1174 h 2497"/>
              <a:gd name="T78" fmla="*/ 1159 w 1969"/>
              <a:gd name="T79" fmla="*/ 972 h 2497"/>
              <a:gd name="T80" fmla="*/ 468 w 1969"/>
              <a:gd name="T81" fmla="*/ 1422 h 2497"/>
              <a:gd name="T82" fmla="*/ 444 w 1969"/>
              <a:gd name="T83" fmla="*/ 1464 h 2497"/>
              <a:gd name="T84" fmla="*/ 601 w 1969"/>
              <a:gd name="T85" fmla="*/ 1500 h 24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1969" h="2497">
                <a:moveTo>
                  <a:pt x="1303" y="1145"/>
                </a:moveTo>
                <a:cubicBezTo>
                  <a:pt x="1370" y="1219"/>
                  <a:pt x="1425" y="1302"/>
                  <a:pt x="1463" y="1396"/>
                </a:cubicBezTo>
                <a:cubicBezTo>
                  <a:pt x="1499" y="1487"/>
                  <a:pt x="1520" y="1589"/>
                  <a:pt x="1520" y="1694"/>
                </a:cubicBezTo>
                <a:cubicBezTo>
                  <a:pt x="1520" y="1916"/>
                  <a:pt x="1431" y="2117"/>
                  <a:pt x="1286" y="2262"/>
                </a:cubicBezTo>
                <a:cubicBezTo>
                  <a:pt x="1271" y="2278"/>
                  <a:pt x="1253" y="2293"/>
                  <a:pt x="1237" y="2307"/>
                </a:cubicBezTo>
                <a:cubicBezTo>
                  <a:pt x="1873" y="2307"/>
                  <a:pt x="1873" y="2307"/>
                  <a:pt x="1873" y="2307"/>
                </a:cubicBezTo>
                <a:cubicBezTo>
                  <a:pt x="1926" y="2307"/>
                  <a:pt x="1969" y="2349"/>
                  <a:pt x="1969" y="2403"/>
                </a:cubicBezTo>
                <a:cubicBezTo>
                  <a:pt x="1969" y="2455"/>
                  <a:pt x="1926" y="2497"/>
                  <a:pt x="1873" y="2497"/>
                </a:cubicBezTo>
                <a:cubicBezTo>
                  <a:pt x="1280" y="2497"/>
                  <a:pt x="687" y="2497"/>
                  <a:pt x="96" y="2497"/>
                </a:cubicBezTo>
                <a:cubicBezTo>
                  <a:pt x="43" y="2497"/>
                  <a:pt x="0" y="2455"/>
                  <a:pt x="0" y="2403"/>
                </a:cubicBezTo>
                <a:cubicBezTo>
                  <a:pt x="0" y="2349"/>
                  <a:pt x="43" y="2307"/>
                  <a:pt x="96" y="2307"/>
                </a:cubicBezTo>
                <a:cubicBezTo>
                  <a:pt x="715" y="2307"/>
                  <a:pt x="715" y="2307"/>
                  <a:pt x="715" y="2307"/>
                </a:cubicBezTo>
                <a:cubicBezTo>
                  <a:pt x="717" y="2307"/>
                  <a:pt x="717" y="2307"/>
                  <a:pt x="717" y="2307"/>
                </a:cubicBezTo>
                <a:cubicBezTo>
                  <a:pt x="886" y="2307"/>
                  <a:pt x="1039" y="2237"/>
                  <a:pt x="1150" y="2128"/>
                </a:cubicBezTo>
                <a:cubicBezTo>
                  <a:pt x="1166" y="2111"/>
                  <a:pt x="1181" y="2094"/>
                  <a:pt x="1195" y="2075"/>
                </a:cubicBezTo>
                <a:cubicBezTo>
                  <a:pt x="139" y="2075"/>
                  <a:pt x="139" y="2075"/>
                  <a:pt x="139" y="2075"/>
                </a:cubicBezTo>
                <a:cubicBezTo>
                  <a:pt x="108" y="2075"/>
                  <a:pt x="82" y="2050"/>
                  <a:pt x="82" y="2018"/>
                </a:cubicBezTo>
                <a:cubicBezTo>
                  <a:pt x="82" y="1986"/>
                  <a:pt x="108" y="1961"/>
                  <a:pt x="139" y="1961"/>
                </a:cubicBezTo>
                <a:cubicBezTo>
                  <a:pt x="1268" y="1961"/>
                  <a:pt x="1268" y="1961"/>
                  <a:pt x="1268" y="1961"/>
                </a:cubicBezTo>
                <a:cubicBezTo>
                  <a:pt x="1307" y="1879"/>
                  <a:pt x="1329" y="1789"/>
                  <a:pt x="1329" y="1694"/>
                </a:cubicBezTo>
                <a:cubicBezTo>
                  <a:pt x="1329" y="1613"/>
                  <a:pt x="1314" y="1536"/>
                  <a:pt x="1286" y="1466"/>
                </a:cubicBezTo>
                <a:cubicBezTo>
                  <a:pt x="1261" y="1404"/>
                  <a:pt x="1225" y="1348"/>
                  <a:pt x="1183" y="1297"/>
                </a:cubicBezTo>
                <a:cubicBezTo>
                  <a:pt x="1145" y="1318"/>
                  <a:pt x="1101" y="1331"/>
                  <a:pt x="1055" y="1331"/>
                </a:cubicBezTo>
                <a:cubicBezTo>
                  <a:pt x="1027" y="1331"/>
                  <a:pt x="1001" y="1326"/>
                  <a:pt x="976" y="1320"/>
                </a:cubicBezTo>
                <a:cubicBezTo>
                  <a:pt x="833" y="1568"/>
                  <a:pt x="833" y="1568"/>
                  <a:pt x="833" y="1568"/>
                </a:cubicBezTo>
                <a:cubicBezTo>
                  <a:pt x="818" y="1595"/>
                  <a:pt x="782" y="1605"/>
                  <a:pt x="755" y="1589"/>
                </a:cubicBezTo>
                <a:cubicBezTo>
                  <a:pt x="700" y="1558"/>
                  <a:pt x="700" y="1558"/>
                  <a:pt x="700" y="1558"/>
                </a:cubicBezTo>
                <a:cubicBezTo>
                  <a:pt x="647" y="1647"/>
                  <a:pt x="647" y="1647"/>
                  <a:pt x="647" y="1647"/>
                </a:cubicBezTo>
                <a:cubicBezTo>
                  <a:pt x="632" y="1675"/>
                  <a:pt x="597" y="1683"/>
                  <a:pt x="569" y="1666"/>
                </a:cubicBezTo>
                <a:cubicBezTo>
                  <a:pt x="337" y="1534"/>
                  <a:pt x="337" y="1534"/>
                  <a:pt x="337" y="1534"/>
                </a:cubicBezTo>
                <a:cubicBezTo>
                  <a:pt x="310" y="1518"/>
                  <a:pt x="300" y="1483"/>
                  <a:pt x="316" y="1456"/>
                </a:cubicBezTo>
                <a:cubicBezTo>
                  <a:pt x="369" y="1366"/>
                  <a:pt x="369" y="1366"/>
                  <a:pt x="369" y="1366"/>
                </a:cubicBezTo>
                <a:cubicBezTo>
                  <a:pt x="312" y="1333"/>
                  <a:pt x="312" y="1333"/>
                  <a:pt x="312" y="1333"/>
                </a:cubicBezTo>
                <a:cubicBezTo>
                  <a:pt x="285" y="1318"/>
                  <a:pt x="276" y="1284"/>
                  <a:pt x="293" y="1255"/>
                </a:cubicBezTo>
                <a:cubicBezTo>
                  <a:pt x="810" y="359"/>
                  <a:pt x="810" y="359"/>
                  <a:pt x="810" y="359"/>
                </a:cubicBezTo>
                <a:cubicBezTo>
                  <a:pt x="826" y="331"/>
                  <a:pt x="861" y="323"/>
                  <a:pt x="888" y="338"/>
                </a:cubicBezTo>
                <a:cubicBezTo>
                  <a:pt x="891" y="340"/>
                  <a:pt x="891" y="340"/>
                  <a:pt x="891" y="340"/>
                </a:cubicBezTo>
                <a:cubicBezTo>
                  <a:pt x="944" y="371"/>
                  <a:pt x="944" y="371"/>
                  <a:pt x="944" y="371"/>
                </a:cubicBezTo>
                <a:cubicBezTo>
                  <a:pt x="1028" y="223"/>
                  <a:pt x="1028" y="223"/>
                  <a:pt x="1028" y="223"/>
                </a:cubicBezTo>
                <a:cubicBezTo>
                  <a:pt x="972" y="192"/>
                  <a:pt x="972" y="192"/>
                  <a:pt x="972" y="192"/>
                </a:cubicBezTo>
                <a:cubicBezTo>
                  <a:pt x="928" y="165"/>
                  <a:pt x="913" y="108"/>
                  <a:pt x="938" y="62"/>
                </a:cubicBezTo>
                <a:cubicBezTo>
                  <a:pt x="964" y="16"/>
                  <a:pt x="1023" y="0"/>
                  <a:pt x="1067" y="26"/>
                </a:cubicBezTo>
                <a:cubicBezTo>
                  <a:pt x="1215" y="112"/>
                  <a:pt x="1363" y="197"/>
                  <a:pt x="1511" y="282"/>
                </a:cubicBezTo>
                <a:cubicBezTo>
                  <a:pt x="1556" y="308"/>
                  <a:pt x="1571" y="365"/>
                  <a:pt x="1545" y="412"/>
                </a:cubicBezTo>
                <a:cubicBezTo>
                  <a:pt x="1518" y="457"/>
                  <a:pt x="1461" y="473"/>
                  <a:pt x="1415" y="445"/>
                </a:cubicBezTo>
                <a:cubicBezTo>
                  <a:pt x="1359" y="414"/>
                  <a:pt x="1359" y="414"/>
                  <a:pt x="1359" y="414"/>
                </a:cubicBezTo>
                <a:cubicBezTo>
                  <a:pt x="1274" y="561"/>
                  <a:pt x="1274" y="561"/>
                  <a:pt x="1274" y="561"/>
                </a:cubicBezTo>
                <a:cubicBezTo>
                  <a:pt x="1330" y="593"/>
                  <a:pt x="1330" y="593"/>
                  <a:pt x="1330" y="593"/>
                </a:cubicBezTo>
                <a:cubicBezTo>
                  <a:pt x="1357" y="608"/>
                  <a:pt x="1367" y="645"/>
                  <a:pt x="1351" y="671"/>
                </a:cubicBezTo>
                <a:cubicBezTo>
                  <a:pt x="1229" y="880"/>
                  <a:pt x="1229" y="880"/>
                  <a:pt x="1229" y="880"/>
                </a:cubicBezTo>
                <a:cubicBezTo>
                  <a:pt x="1283" y="930"/>
                  <a:pt x="1314" y="998"/>
                  <a:pt x="1314" y="1072"/>
                </a:cubicBezTo>
                <a:cubicBezTo>
                  <a:pt x="1314" y="1097"/>
                  <a:pt x="1309" y="1122"/>
                  <a:pt x="1303" y="1145"/>
                </a:cubicBezTo>
                <a:close/>
                <a:moveTo>
                  <a:pt x="1259" y="357"/>
                </a:moveTo>
                <a:cubicBezTo>
                  <a:pt x="1259" y="357"/>
                  <a:pt x="1259" y="357"/>
                  <a:pt x="1259" y="357"/>
                </a:cubicBezTo>
                <a:cubicBezTo>
                  <a:pt x="1215" y="331"/>
                  <a:pt x="1172" y="306"/>
                  <a:pt x="1128" y="281"/>
                </a:cubicBezTo>
                <a:cubicBezTo>
                  <a:pt x="1043" y="427"/>
                  <a:pt x="1043" y="427"/>
                  <a:pt x="1043" y="427"/>
                </a:cubicBezTo>
                <a:cubicBezTo>
                  <a:pt x="1175" y="504"/>
                  <a:pt x="1175" y="504"/>
                  <a:pt x="1175" y="504"/>
                </a:cubicBezTo>
                <a:cubicBezTo>
                  <a:pt x="1259" y="357"/>
                  <a:pt x="1259" y="357"/>
                  <a:pt x="1259" y="357"/>
                </a:cubicBezTo>
                <a:close/>
                <a:moveTo>
                  <a:pt x="1130" y="824"/>
                </a:moveTo>
                <a:cubicBezTo>
                  <a:pt x="1130" y="824"/>
                  <a:pt x="1130" y="824"/>
                  <a:pt x="1130" y="824"/>
                </a:cubicBezTo>
                <a:cubicBezTo>
                  <a:pt x="1223" y="664"/>
                  <a:pt x="1223" y="664"/>
                  <a:pt x="1223" y="664"/>
                </a:cubicBezTo>
                <a:cubicBezTo>
                  <a:pt x="1109" y="597"/>
                  <a:pt x="995" y="532"/>
                  <a:pt x="880" y="466"/>
                </a:cubicBezTo>
                <a:cubicBezTo>
                  <a:pt x="420" y="1263"/>
                  <a:pt x="420" y="1263"/>
                  <a:pt x="420" y="1263"/>
                </a:cubicBezTo>
                <a:cubicBezTo>
                  <a:pt x="534" y="1330"/>
                  <a:pt x="648" y="1396"/>
                  <a:pt x="763" y="1463"/>
                </a:cubicBezTo>
                <a:cubicBezTo>
                  <a:pt x="879" y="1262"/>
                  <a:pt x="879" y="1262"/>
                  <a:pt x="879" y="1262"/>
                </a:cubicBezTo>
                <a:cubicBezTo>
                  <a:pt x="826" y="1211"/>
                  <a:pt x="795" y="1145"/>
                  <a:pt x="795" y="1072"/>
                </a:cubicBezTo>
                <a:cubicBezTo>
                  <a:pt x="795" y="999"/>
                  <a:pt x="824" y="934"/>
                  <a:pt x="871" y="889"/>
                </a:cubicBezTo>
                <a:cubicBezTo>
                  <a:pt x="870" y="889"/>
                  <a:pt x="870" y="889"/>
                  <a:pt x="870" y="889"/>
                </a:cubicBezTo>
                <a:cubicBezTo>
                  <a:pt x="941" y="816"/>
                  <a:pt x="1037" y="797"/>
                  <a:pt x="1130" y="824"/>
                </a:cubicBezTo>
                <a:close/>
                <a:moveTo>
                  <a:pt x="1157" y="969"/>
                </a:moveTo>
                <a:cubicBezTo>
                  <a:pt x="1157" y="969"/>
                  <a:pt x="1157" y="969"/>
                  <a:pt x="1157" y="969"/>
                </a:cubicBezTo>
                <a:cubicBezTo>
                  <a:pt x="1101" y="913"/>
                  <a:pt x="1009" y="912"/>
                  <a:pt x="951" y="969"/>
                </a:cubicBezTo>
                <a:cubicBezTo>
                  <a:pt x="951" y="968"/>
                  <a:pt x="951" y="968"/>
                  <a:pt x="951" y="968"/>
                </a:cubicBezTo>
                <a:cubicBezTo>
                  <a:pt x="951" y="969"/>
                  <a:pt x="951" y="969"/>
                  <a:pt x="951" y="969"/>
                </a:cubicBezTo>
                <a:cubicBezTo>
                  <a:pt x="925" y="995"/>
                  <a:pt x="910" y="1031"/>
                  <a:pt x="910" y="1072"/>
                </a:cubicBezTo>
                <a:cubicBezTo>
                  <a:pt x="910" y="1152"/>
                  <a:pt x="975" y="1217"/>
                  <a:pt x="1055" y="1217"/>
                </a:cubicBezTo>
                <a:cubicBezTo>
                  <a:pt x="1094" y="1217"/>
                  <a:pt x="1130" y="1201"/>
                  <a:pt x="1157" y="1174"/>
                </a:cubicBezTo>
                <a:cubicBezTo>
                  <a:pt x="1157" y="1174"/>
                  <a:pt x="1157" y="1174"/>
                  <a:pt x="1157" y="1174"/>
                </a:cubicBezTo>
                <a:cubicBezTo>
                  <a:pt x="1183" y="1147"/>
                  <a:pt x="1199" y="1112"/>
                  <a:pt x="1199" y="1072"/>
                </a:cubicBezTo>
                <a:cubicBezTo>
                  <a:pt x="1199" y="1033"/>
                  <a:pt x="1184" y="997"/>
                  <a:pt x="1159" y="972"/>
                </a:cubicBezTo>
                <a:cubicBezTo>
                  <a:pt x="1157" y="969"/>
                  <a:pt x="1157" y="969"/>
                  <a:pt x="1157" y="969"/>
                </a:cubicBezTo>
                <a:close/>
                <a:moveTo>
                  <a:pt x="468" y="1422"/>
                </a:moveTo>
                <a:cubicBezTo>
                  <a:pt x="468" y="1422"/>
                  <a:pt x="468" y="1422"/>
                  <a:pt x="468" y="1422"/>
                </a:cubicBezTo>
                <a:cubicBezTo>
                  <a:pt x="444" y="1464"/>
                  <a:pt x="444" y="1464"/>
                  <a:pt x="444" y="1464"/>
                </a:cubicBezTo>
                <a:cubicBezTo>
                  <a:pt x="577" y="1540"/>
                  <a:pt x="577" y="1540"/>
                  <a:pt x="577" y="1540"/>
                </a:cubicBezTo>
                <a:cubicBezTo>
                  <a:pt x="601" y="1500"/>
                  <a:pt x="601" y="1500"/>
                  <a:pt x="601" y="1500"/>
                </a:cubicBezTo>
                <a:cubicBezTo>
                  <a:pt x="468" y="1422"/>
                  <a:pt x="468" y="1422"/>
                  <a:pt x="468" y="1422"/>
                </a:cubicBezTo>
                <a:close/>
              </a:path>
            </a:pathLst>
          </a:custGeom>
          <a:solidFill>
            <a:schemeClr val="bg1">
              <a:alpha val="5000"/>
            </a:schemeClr>
          </a:solidFill>
          <a:ln>
            <a:noFill/>
          </a:ln>
        </p:spPr>
        <p:txBody>
          <a:bodyPr vert="horz" wrap="square" lIns="91440" tIns="45720" rIns="91440" bIns="45720" numCol="1" anchor="t" anchorCtr="0" compatLnSpc="1"/>
          <a:lstStyle/>
          <a:p>
            <a:endParaRPr lang="zh-CN" altLang="en-US"/>
          </a:p>
        </p:txBody>
      </p:sp>
      <p:sp>
        <p:nvSpPr>
          <p:cNvPr id="8" name="矩形 7"/>
          <p:cNvSpPr/>
          <p:nvPr/>
        </p:nvSpPr>
        <p:spPr>
          <a:xfrm>
            <a:off x="3851920" y="1994099"/>
            <a:ext cx="5292080" cy="1152128"/>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 name="圆角矩形 1"/>
          <p:cNvSpPr/>
          <p:nvPr/>
        </p:nvSpPr>
        <p:spPr>
          <a:xfrm>
            <a:off x="3923928" y="1490836"/>
            <a:ext cx="3672260" cy="474741"/>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2400" b="1"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endParaRPr>
          </a:p>
        </p:txBody>
      </p:sp>
      <p:sp>
        <p:nvSpPr>
          <p:cNvPr id="3" name="矩形 2"/>
          <p:cNvSpPr/>
          <p:nvPr/>
        </p:nvSpPr>
        <p:spPr>
          <a:xfrm>
            <a:off x="2577290" y="1881356"/>
            <a:ext cx="1210588" cy="1107996"/>
          </a:xfrm>
          <a:prstGeom prst="rect">
            <a:avLst/>
          </a:prstGeom>
        </p:spPr>
        <p:txBody>
          <a:bodyPr wrap="none">
            <a:spAutoFit/>
          </a:bodyPr>
          <a:lstStyle/>
          <a:p>
            <a:pPr algn="ctr"/>
            <a:r>
              <a:rPr lang="en-US" altLang="zh-CN" sz="6600" dirty="0">
                <a:ln w="6350">
                  <a:solidFill>
                    <a:srgbClr val="EFF6FC"/>
                  </a:solidFill>
                </a:ln>
                <a:noFill/>
                <a:latin typeface="Impact" pitchFamily="34" charset="0"/>
                <a:ea typeface="微软雅黑" pitchFamily="34" charset="-122"/>
              </a:rPr>
              <a:t>0 4</a:t>
            </a:r>
            <a:endParaRPr lang="zh-CN" altLang="en-US" sz="6600" dirty="0">
              <a:ln w="6350">
                <a:solidFill>
                  <a:srgbClr val="EFF6FC"/>
                </a:solidFill>
              </a:ln>
              <a:noFill/>
              <a:latin typeface="Impact" pitchFamily="34" charset="0"/>
              <a:ea typeface="微软雅黑" pitchFamily="34" charset="-122"/>
            </a:endParaRPr>
          </a:p>
        </p:txBody>
      </p:sp>
      <p:sp>
        <p:nvSpPr>
          <p:cNvPr id="4" name="矩形 3"/>
          <p:cNvSpPr/>
          <p:nvPr/>
        </p:nvSpPr>
        <p:spPr>
          <a:xfrm>
            <a:off x="3923928" y="2110708"/>
            <a:ext cx="1649811" cy="892296"/>
          </a:xfrm>
          <a:prstGeom prst="rect">
            <a:avLst/>
          </a:prstGeom>
        </p:spPr>
        <p:txBody>
          <a:bodyPr wrap="none">
            <a:spAutoFit/>
          </a:bodyPr>
          <a:lstStyle/>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Patch Separation</a:t>
            </a:r>
          </a:p>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Wireframe Extracting</a:t>
            </a:r>
          </a:p>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Surface Creation</a:t>
            </a:r>
          </a:p>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Skin Deformation</a:t>
            </a:r>
          </a:p>
        </p:txBody>
      </p:sp>
      <p:sp>
        <p:nvSpPr>
          <p:cNvPr id="5" name="矩形 4"/>
          <p:cNvSpPr/>
          <p:nvPr/>
        </p:nvSpPr>
        <p:spPr>
          <a:xfrm>
            <a:off x="2574187" y="2817460"/>
            <a:ext cx="1205726" cy="307777"/>
          </a:xfrm>
          <a:prstGeom prst="rect">
            <a:avLst/>
          </a:prstGeom>
        </p:spPr>
        <p:txBody>
          <a:bodyPr wrap="square">
            <a:spAutoFit/>
          </a:bodyPr>
          <a:lstStyle/>
          <a:p>
            <a:pPr algn="ctr"/>
            <a:r>
              <a:rPr lang="en-US" altLang="zh-CN" sz="1400" dirty="0">
                <a:solidFill>
                  <a:schemeClr val="bg1"/>
                </a:solidFill>
                <a:latin typeface="微软雅黑" pitchFamily="34" charset="-122"/>
                <a:ea typeface="微软雅黑" pitchFamily="34" charset="-122"/>
              </a:rPr>
              <a:t>PART FOUR</a:t>
            </a:r>
            <a:endParaRPr lang="zh-CN" altLang="en-US" sz="700"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41" presetClass="entr" presetSubtype="0" fill="hold" grpId="0" nodeType="withEffect">
                                      <p:stCondLst>
                                        <p:cond delay="2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par>
                                    <p:cTn id="24" presetID="2" presetClass="entr" presetSubtype="4" fill="hold" grpId="0" nodeType="withEffect" p14:presetBounceEnd="60000">
                                      <p:stCondLst>
                                        <p:cond delay="450"/>
                                      </p:stCondLst>
                                      <p:childTnLst>
                                        <p:set>
                                          <p:cBhvr>
                                            <p:cTn id="25" dur="1" fill="hold">
                                              <p:stCondLst>
                                                <p:cond delay="0"/>
                                              </p:stCondLst>
                                            </p:cTn>
                                            <p:tgtEl>
                                              <p:spTgt spid="4"/>
                                            </p:tgtEl>
                                            <p:attrNameLst>
                                              <p:attrName>style.visibility</p:attrName>
                                            </p:attrNameLst>
                                          </p:cBhvr>
                                          <p:to>
                                            <p:strVal val="visible"/>
                                          </p:to>
                                        </p:set>
                                        <p:anim calcmode="lin" valueType="num" p14:bounceEnd="60000">
                                          <p:cBhvr additive="base">
                                            <p:cTn id="26" dur="5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4"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41" presetClass="entr" presetSubtype="0" fill="hold" grpId="0" nodeType="withEffect">
                                      <p:stCondLst>
                                        <p:cond delay="2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par>
                                    <p:cTn id="24" presetID="2" presetClass="entr" presetSubtype="4" fill="hold" grpId="0" nodeType="withEffect">
                                      <p:stCondLst>
                                        <p:cond delay="45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4" grpId="0"/>
          <p:bldP spid="5" grpId="0"/>
        </p:bldLst>
      </p:timing>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5640870" y="379305"/>
            <a:ext cx="1422121"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Patch Separation</a:t>
            </a:r>
            <a:endParaRPr lang="zh-CN" altLang="en-US" sz="1200" dirty="0">
              <a:solidFill>
                <a:srgbClr val="03CCCE"/>
              </a:solidFill>
              <a:latin typeface="微软雅黑" pitchFamily="34" charset="-122"/>
              <a:ea typeface="微软雅黑" pitchFamily="34" charset="-122"/>
            </a:endParaRPr>
          </a:p>
        </p:txBody>
      </p:sp>
      <p:sp>
        <p:nvSpPr>
          <p:cNvPr id="2" name="圆角矩形 11">
            <a:extLst>
              <a:ext uri="{FF2B5EF4-FFF2-40B4-BE49-F238E27FC236}">
                <a16:creationId xmlns:a16="http://schemas.microsoft.com/office/drawing/2014/main" id="{C8BC01CB-DA23-4E51-BD17-9E87E70DA86D}"/>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30B47FA9-CDF8-46FE-A046-1C24A0C5FBB9}"/>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C535815D-948B-4D70-97B6-13DBE1603A2D}"/>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90D1070-9C68-461D-9F02-62F7E974F1E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F0817502-5B66-4D75-90EF-22913BF14C10}"/>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pic>
        <p:nvPicPr>
          <p:cNvPr id="10" name="图片 9">
            <a:extLst>
              <a:ext uri="{FF2B5EF4-FFF2-40B4-BE49-F238E27FC236}">
                <a16:creationId xmlns:a16="http://schemas.microsoft.com/office/drawing/2014/main" id="{FBBE744D-5A04-4E9E-887C-0ABDB45BF613}"/>
              </a:ext>
            </a:extLst>
          </p:cNvPr>
          <p:cNvPicPr>
            <a:picLocks noChangeAspect="1"/>
          </p:cNvPicPr>
          <p:nvPr/>
        </p:nvPicPr>
        <p:blipFill>
          <a:blip r:embed="rId3"/>
          <a:stretch>
            <a:fillRect/>
          </a:stretch>
        </p:blipFill>
        <p:spPr>
          <a:xfrm>
            <a:off x="611560" y="1058788"/>
            <a:ext cx="2442373" cy="3272780"/>
          </a:xfrm>
          <a:prstGeom prst="rect">
            <a:avLst/>
          </a:prstGeom>
        </p:spPr>
      </p:pic>
      <p:pic>
        <p:nvPicPr>
          <p:cNvPr id="11" name="图片 10">
            <a:extLst>
              <a:ext uri="{FF2B5EF4-FFF2-40B4-BE49-F238E27FC236}">
                <a16:creationId xmlns:a16="http://schemas.microsoft.com/office/drawing/2014/main" id="{1FFFFA28-BBB1-4BEA-8995-56AB75C25CFA}"/>
              </a:ext>
            </a:extLst>
          </p:cNvPr>
          <p:cNvPicPr>
            <a:picLocks noChangeAspect="1"/>
          </p:cNvPicPr>
          <p:nvPr/>
        </p:nvPicPr>
        <p:blipFill>
          <a:blip r:embed="rId4"/>
          <a:stretch>
            <a:fillRect/>
          </a:stretch>
        </p:blipFill>
        <p:spPr>
          <a:xfrm>
            <a:off x="3419872" y="1058788"/>
            <a:ext cx="2371683" cy="3272797"/>
          </a:xfrm>
          <a:prstGeom prst="rect">
            <a:avLst/>
          </a:prstGeom>
        </p:spPr>
      </p:pic>
      <p:sp>
        <p:nvSpPr>
          <p:cNvPr id="125" name="文本框 124">
            <a:extLst>
              <a:ext uri="{FF2B5EF4-FFF2-40B4-BE49-F238E27FC236}">
                <a16:creationId xmlns:a16="http://schemas.microsoft.com/office/drawing/2014/main" id="{5839195F-8BB1-4582-85CD-1307A97336E6}"/>
              </a:ext>
            </a:extLst>
          </p:cNvPr>
          <p:cNvSpPr txBox="1"/>
          <p:nvPr/>
        </p:nvSpPr>
        <p:spPr>
          <a:xfrm>
            <a:off x="6156176" y="1978630"/>
            <a:ext cx="2628800" cy="1600438"/>
          </a:xfrm>
          <a:prstGeom prst="rect">
            <a:avLst/>
          </a:prstGeom>
          <a:noFill/>
        </p:spPr>
        <p:txBody>
          <a:bodyPr wrap="square">
            <a:spAutoFit/>
          </a:bodyPr>
          <a:lstStyle/>
          <a:p>
            <a:r>
              <a:rPr lang="en-US" altLang="zh-CN" sz="1600" dirty="0">
                <a:solidFill>
                  <a:srgbClr val="000000"/>
                </a:solidFill>
                <a:latin typeface="LinLibertineT"/>
              </a:rPr>
              <a:t>T</a:t>
            </a:r>
            <a:r>
              <a:rPr lang="en-US" altLang="zh-CN" sz="1600" b="0" i="0" dirty="0">
                <a:solidFill>
                  <a:srgbClr val="000000"/>
                </a:solidFill>
                <a:effectLst/>
                <a:latin typeface="LinLibertineT"/>
              </a:rPr>
              <a:t>o demonstrate the result of the implementation, two face models in the </a:t>
            </a:r>
            <a:r>
              <a:rPr lang="en-US" altLang="zh-CN" sz="1600" b="0" i="0" dirty="0">
                <a:solidFill>
                  <a:srgbClr val="FF0000"/>
                </a:solidFill>
                <a:effectLst/>
                <a:latin typeface="LinLibertineT"/>
              </a:rPr>
              <a:t>same topological structure</a:t>
            </a:r>
            <a:r>
              <a:rPr lang="en-US" altLang="zh-CN" sz="1600" b="0" i="0" dirty="0">
                <a:solidFill>
                  <a:srgbClr val="000000"/>
                </a:solidFill>
                <a:effectLst/>
                <a:latin typeface="LinLibertineT"/>
              </a:rPr>
              <a:t> with different expressions.</a:t>
            </a:r>
            <a:br>
              <a:rPr lang="en-US" altLang="zh-CN" dirty="0"/>
            </a:br>
            <a:endParaRPr lang="zh-CN" altLang="en-US"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25"/>
                                        </p:tgtEl>
                                        <p:attrNameLst>
                                          <p:attrName>style.visibility</p:attrName>
                                        </p:attrNameLst>
                                      </p:cBhvr>
                                      <p:to>
                                        <p:strVal val="visible"/>
                                      </p:to>
                                    </p:set>
                                    <p:animEffect transition="in" filter="fade">
                                      <p:cBhvr>
                                        <p:cTn id="13" dur="500"/>
                                        <p:tgtEl>
                                          <p:spTgt spid="1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 grpId="0"/>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5640870" y="379305"/>
            <a:ext cx="1422121"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Patch Separation</a:t>
            </a:r>
            <a:endParaRPr lang="zh-CN" altLang="en-US" sz="1200" dirty="0">
              <a:solidFill>
                <a:srgbClr val="03CCCE"/>
              </a:solidFill>
              <a:latin typeface="微软雅黑" pitchFamily="34" charset="-122"/>
              <a:ea typeface="微软雅黑" pitchFamily="34" charset="-122"/>
            </a:endParaRPr>
          </a:p>
        </p:txBody>
      </p:sp>
      <p:sp>
        <p:nvSpPr>
          <p:cNvPr id="2" name="圆角矩形 11">
            <a:extLst>
              <a:ext uri="{FF2B5EF4-FFF2-40B4-BE49-F238E27FC236}">
                <a16:creationId xmlns:a16="http://schemas.microsoft.com/office/drawing/2014/main" id="{C8BC01CB-DA23-4E51-BD17-9E87E70DA86D}"/>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30B47FA9-CDF8-46FE-A046-1C24A0C5FBB9}"/>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C535815D-948B-4D70-97B6-13DBE1603A2D}"/>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90D1070-9C68-461D-9F02-62F7E974F1E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F0817502-5B66-4D75-90EF-22913BF14C10}"/>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E81531ED-DEA6-4866-B789-0AF83D65665A}"/>
              </a:ext>
            </a:extLst>
          </p:cNvPr>
          <p:cNvPicPr>
            <a:picLocks noChangeAspect="1"/>
          </p:cNvPicPr>
          <p:nvPr/>
        </p:nvPicPr>
        <p:blipFill>
          <a:blip r:embed="rId3"/>
          <a:stretch>
            <a:fillRect/>
          </a:stretch>
        </p:blipFill>
        <p:spPr>
          <a:xfrm>
            <a:off x="547149" y="1346820"/>
            <a:ext cx="3863708" cy="2107776"/>
          </a:xfrm>
          <a:prstGeom prst="rect">
            <a:avLst/>
          </a:prstGeom>
        </p:spPr>
      </p:pic>
      <p:pic>
        <p:nvPicPr>
          <p:cNvPr id="8" name="图片 7">
            <a:extLst>
              <a:ext uri="{FF2B5EF4-FFF2-40B4-BE49-F238E27FC236}">
                <a16:creationId xmlns:a16="http://schemas.microsoft.com/office/drawing/2014/main" id="{1EB48F5E-DE9D-4DB4-BD99-ECEC5ADEC7E6}"/>
              </a:ext>
            </a:extLst>
          </p:cNvPr>
          <p:cNvPicPr>
            <a:picLocks noChangeAspect="1"/>
          </p:cNvPicPr>
          <p:nvPr/>
        </p:nvPicPr>
        <p:blipFill>
          <a:blip r:embed="rId4"/>
          <a:stretch>
            <a:fillRect/>
          </a:stretch>
        </p:blipFill>
        <p:spPr>
          <a:xfrm>
            <a:off x="5144771" y="1353654"/>
            <a:ext cx="3355146" cy="2094108"/>
          </a:xfrm>
          <a:prstGeom prst="rect">
            <a:avLst/>
          </a:prstGeom>
        </p:spPr>
      </p:pic>
      <p:sp>
        <p:nvSpPr>
          <p:cNvPr id="9" name="文本框 8">
            <a:extLst>
              <a:ext uri="{FF2B5EF4-FFF2-40B4-BE49-F238E27FC236}">
                <a16:creationId xmlns:a16="http://schemas.microsoft.com/office/drawing/2014/main" id="{1441BEB8-C2D4-4704-9E4F-65A254019F8E}"/>
              </a:ext>
            </a:extLst>
          </p:cNvPr>
          <p:cNvSpPr txBox="1"/>
          <p:nvPr/>
        </p:nvSpPr>
        <p:spPr>
          <a:xfrm>
            <a:off x="323528" y="3712281"/>
            <a:ext cx="8496944" cy="584775"/>
          </a:xfrm>
          <a:prstGeom prst="rect">
            <a:avLst/>
          </a:prstGeom>
          <a:noFill/>
        </p:spPr>
        <p:txBody>
          <a:bodyPr wrap="square" rtlCol="0">
            <a:spAutoFit/>
          </a:bodyPr>
          <a:lstStyle/>
          <a:p>
            <a:r>
              <a:rPr lang="en-US" altLang="zh-CN" sz="1600" dirty="0"/>
              <a:t>I separate the face model into 7 patches: eye socket, eye bone, nose bridge, nostril, cheek, mouth and outer face frame.</a:t>
            </a:r>
          </a:p>
        </p:txBody>
      </p:sp>
    </p:spTree>
    <p:extLst>
      <p:ext uri="{BB962C8B-B14F-4D97-AF65-F5344CB8AC3E}">
        <p14:creationId xmlns:p14="http://schemas.microsoft.com/office/powerpoint/2010/main" val="244759350"/>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5574111" y="379305"/>
            <a:ext cx="1734193"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Wireframe Extracting</a:t>
            </a:r>
          </a:p>
        </p:txBody>
      </p:sp>
      <p:sp>
        <p:nvSpPr>
          <p:cNvPr id="2" name="圆角矩形 11">
            <a:extLst>
              <a:ext uri="{FF2B5EF4-FFF2-40B4-BE49-F238E27FC236}">
                <a16:creationId xmlns:a16="http://schemas.microsoft.com/office/drawing/2014/main" id="{C8BC01CB-DA23-4E51-BD17-9E87E70DA86D}"/>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30B47FA9-CDF8-46FE-A046-1C24A0C5FBB9}"/>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C535815D-948B-4D70-97B6-13DBE1603A2D}"/>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90D1070-9C68-461D-9F02-62F7E974F1E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F0817502-5B66-4D75-90EF-22913BF14C10}"/>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1441BEB8-C2D4-4704-9E4F-65A254019F8E}"/>
              </a:ext>
            </a:extLst>
          </p:cNvPr>
          <p:cNvSpPr txBox="1"/>
          <p:nvPr/>
        </p:nvSpPr>
        <p:spPr>
          <a:xfrm>
            <a:off x="323528" y="1058788"/>
            <a:ext cx="8496944" cy="584775"/>
          </a:xfrm>
          <a:prstGeom prst="rect">
            <a:avLst/>
          </a:prstGeom>
          <a:noFill/>
        </p:spPr>
        <p:txBody>
          <a:bodyPr wrap="square" rtlCol="0">
            <a:spAutoFit/>
          </a:bodyPr>
          <a:lstStyle/>
          <a:p>
            <a:r>
              <a:rPr lang="en-US" altLang="zh-CN" sz="1600" dirty="0"/>
              <a:t>After extracting the wireframes of two models, </a:t>
            </a:r>
            <a:r>
              <a:rPr lang="en-US" altLang="zh-CN" sz="1600" dirty="0" err="1"/>
              <a:t>Bian’s</a:t>
            </a:r>
            <a:r>
              <a:rPr lang="en-US" altLang="zh-CN" sz="1600" dirty="0"/>
              <a:t> ODE-based surface creation technique is used to recreate the face model.</a:t>
            </a:r>
          </a:p>
        </p:txBody>
      </p:sp>
      <p:pic>
        <p:nvPicPr>
          <p:cNvPr id="10" name="图片 9">
            <a:extLst>
              <a:ext uri="{FF2B5EF4-FFF2-40B4-BE49-F238E27FC236}">
                <a16:creationId xmlns:a16="http://schemas.microsoft.com/office/drawing/2014/main" id="{A88744DE-BFFA-47F8-B29D-11C59CB6956F}"/>
              </a:ext>
            </a:extLst>
          </p:cNvPr>
          <p:cNvPicPr>
            <a:picLocks noChangeAspect="1"/>
          </p:cNvPicPr>
          <p:nvPr/>
        </p:nvPicPr>
        <p:blipFill>
          <a:blip r:embed="rId3"/>
          <a:stretch>
            <a:fillRect/>
          </a:stretch>
        </p:blipFill>
        <p:spPr>
          <a:xfrm>
            <a:off x="2239435" y="1823792"/>
            <a:ext cx="4665130" cy="2911732"/>
          </a:xfrm>
          <a:prstGeom prst="rect">
            <a:avLst/>
          </a:prstGeom>
        </p:spPr>
      </p:pic>
    </p:spTree>
    <p:extLst>
      <p:ext uri="{BB962C8B-B14F-4D97-AF65-F5344CB8AC3E}">
        <p14:creationId xmlns:p14="http://schemas.microsoft.com/office/powerpoint/2010/main" val="342225801"/>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Freeform 10"/>
          <p:cNvSpPr>
            <a:spLocks noEditPoints="1"/>
          </p:cNvSpPr>
          <p:nvPr/>
        </p:nvSpPr>
        <p:spPr bwMode="auto">
          <a:xfrm>
            <a:off x="-1463" y="1182490"/>
            <a:ext cx="4762176" cy="3982615"/>
          </a:xfrm>
          <a:custGeom>
            <a:avLst/>
            <a:gdLst>
              <a:gd name="T0" fmla="*/ 1565 w 2779"/>
              <a:gd name="T1" fmla="*/ 164 h 2324"/>
              <a:gd name="T2" fmla="*/ 0 w 2779"/>
              <a:gd name="T3" fmla="*/ 217 h 2324"/>
              <a:gd name="T4" fmla="*/ 1485 w 2779"/>
              <a:gd name="T5" fmla="*/ 2313 h 2324"/>
              <a:gd name="T6" fmla="*/ 1910 w 2779"/>
              <a:gd name="T7" fmla="*/ 2243 h 2324"/>
              <a:gd name="T8" fmla="*/ 2765 w 2779"/>
              <a:gd name="T9" fmla="*/ 2014 h 2324"/>
              <a:gd name="T10" fmla="*/ 732 w 2779"/>
              <a:gd name="T11" fmla="*/ 2122 h 2324"/>
              <a:gd name="T12" fmla="*/ 732 w 2779"/>
              <a:gd name="T13" fmla="*/ 312 h 2324"/>
              <a:gd name="T14" fmla="*/ 1389 w 2779"/>
              <a:gd name="T15" fmla="*/ 2122 h 2324"/>
              <a:gd name="T16" fmla="*/ 1389 w 2779"/>
              <a:gd name="T17" fmla="*/ 312 h 2324"/>
              <a:gd name="T18" fmla="*/ 2070 w 2779"/>
              <a:gd name="T19" fmla="*/ 2101 h 2324"/>
              <a:gd name="T20" fmla="*/ 2557 w 2779"/>
              <a:gd name="T21" fmla="*/ 1970 h 2324"/>
              <a:gd name="T22" fmla="*/ 319 w 2779"/>
              <a:gd name="T23" fmla="*/ 1881 h 2324"/>
              <a:gd name="T24" fmla="*/ 595 w 2779"/>
              <a:gd name="T25" fmla="*/ 1888 h 2324"/>
              <a:gd name="T26" fmla="*/ 597 w 2779"/>
              <a:gd name="T27" fmla="*/ 1612 h 2324"/>
              <a:gd name="T28" fmla="*/ 323 w 2779"/>
              <a:gd name="T29" fmla="*/ 1612 h 2324"/>
              <a:gd name="T30" fmla="*/ 403 w 2779"/>
              <a:gd name="T31" fmla="*/ 1693 h 2324"/>
              <a:gd name="T32" fmla="*/ 516 w 2779"/>
              <a:gd name="T33" fmla="*/ 1693 h 2324"/>
              <a:gd name="T34" fmla="*/ 516 w 2779"/>
              <a:gd name="T35" fmla="*/ 1805 h 2324"/>
              <a:gd name="T36" fmla="*/ 401 w 2779"/>
              <a:gd name="T37" fmla="*/ 1803 h 2324"/>
              <a:gd name="T38" fmla="*/ 443 w 2779"/>
              <a:gd name="T39" fmla="*/ 1283 h 2324"/>
              <a:gd name="T40" fmla="*/ 500 w 2779"/>
              <a:gd name="T41" fmla="*/ 534 h 2324"/>
              <a:gd name="T42" fmla="*/ 386 w 2779"/>
              <a:gd name="T43" fmla="*/ 1225 h 2324"/>
              <a:gd name="T44" fmla="*/ 1888 w 2779"/>
              <a:gd name="T45" fmla="*/ 447 h 2324"/>
              <a:gd name="T46" fmla="*/ 2096 w 2779"/>
              <a:gd name="T47" fmla="*/ 1224 h 2324"/>
              <a:gd name="T48" fmla="*/ 1888 w 2779"/>
              <a:gd name="T49" fmla="*/ 447 h 2324"/>
              <a:gd name="T50" fmla="*/ 968 w 2779"/>
              <a:gd name="T51" fmla="*/ 1885 h 2324"/>
              <a:gd name="T52" fmla="*/ 1242 w 2779"/>
              <a:gd name="T53" fmla="*/ 1885 h 2324"/>
              <a:gd name="T54" fmla="*/ 1105 w 2779"/>
              <a:gd name="T55" fmla="*/ 1554 h 2324"/>
              <a:gd name="T56" fmla="*/ 913 w 2779"/>
              <a:gd name="T57" fmla="*/ 1749 h 2324"/>
              <a:gd name="T58" fmla="*/ 1049 w 2779"/>
              <a:gd name="T59" fmla="*/ 1693 h 2324"/>
              <a:gd name="T60" fmla="*/ 1161 w 2779"/>
              <a:gd name="T61" fmla="*/ 1693 h 2324"/>
              <a:gd name="T62" fmla="*/ 1161 w 2779"/>
              <a:gd name="T63" fmla="*/ 1805 h 2324"/>
              <a:gd name="T64" fmla="*/ 1047 w 2779"/>
              <a:gd name="T65" fmla="*/ 1803 h 2324"/>
              <a:gd name="T66" fmla="*/ 1137 w 2779"/>
              <a:gd name="T67" fmla="*/ 1283 h 2324"/>
              <a:gd name="T68" fmla="*/ 1195 w 2779"/>
              <a:gd name="T69" fmla="*/ 534 h 2324"/>
              <a:gd name="T70" fmla="*/ 1080 w 2779"/>
              <a:gd name="T71" fmla="*/ 1225 h 2324"/>
              <a:gd name="T72" fmla="*/ 2088 w 2779"/>
              <a:gd name="T73" fmla="*/ 1537 h 2324"/>
              <a:gd name="T74" fmla="*/ 2088 w 2779"/>
              <a:gd name="T75" fmla="*/ 1811 h 2324"/>
              <a:gd name="T76" fmla="*/ 2359 w 2779"/>
              <a:gd name="T77" fmla="*/ 1812 h 2324"/>
              <a:gd name="T78" fmla="*/ 2362 w 2779"/>
              <a:gd name="T79" fmla="*/ 1537 h 2324"/>
              <a:gd name="T80" fmla="*/ 2224 w 2779"/>
              <a:gd name="T81" fmla="*/ 1480 h 2324"/>
              <a:gd name="T82" fmla="*/ 2168 w 2779"/>
              <a:gd name="T83" fmla="*/ 1617 h 2324"/>
              <a:gd name="T84" fmla="*/ 2303 w 2779"/>
              <a:gd name="T85" fmla="*/ 1675 h 2324"/>
              <a:gd name="T86" fmla="*/ 2168 w 2779"/>
              <a:gd name="T87" fmla="*/ 1730 h 2324"/>
              <a:gd name="T88" fmla="*/ 2168 w 2779"/>
              <a:gd name="T89" fmla="*/ 1617 h 23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2779" h="2324">
                <a:moveTo>
                  <a:pt x="2248" y="81"/>
                </a:moveTo>
                <a:cubicBezTo>
                  <a:pt x="2234" y="31"/>
                  <a:pt x="2183" y="0"/>
                  <a:pt x="2130" y="13"/>
                </a:cubicBezTo>
                <a:cubicBezTo>
                  <a:pt x="1565" y="164"/>
                  <a:pt x="1565" y="164"/>
                  <a:pt x="1565" y="164"/>
                </a:cubicBezTo>
                <a:cubicBezTo>
                  <a:pt x="1548" y="138"/>
                  <a:pt x="1519" y="121"/>
                  <a:pt x="1485" y="121"/>
                </a:cubicBezTo>
                <a:cubicBezTo>
                  <a:pt x="95" y="121"/>
                  <a:pt x="95" y="121"/>
                  <a:pt x="95" y="121"/>
                </a:cubicBezTo>
                <a:cubicBezTo>
                  <a:pt x="43" y="121"/>
                  <a:pt x="0" y="164"/>
                  <a:pt x="0" y="217"/>
                </a:cubicBezTo>
                <a:cubicBezTo>
                  <a:pt x="0" y="2217"/>
                  <a:pt x="0" y="2217"/>
                  <a:pt x="0" y="2217"/>
                </a:cubicBezTo>
                <a:cubicBezTo>
                  <a:pt x="0" y="2271"/>
                  <a:pt x="43" y="2313"/>
                  <a:pt x="95" y="2313"/>
                </a:cubicBezTo>
                <a:cubicBezTo>
                  <a:pt x="1485" y="2313"/>
                  <a:pt x="1485" y="2313"/>
                  <a:pt x="1485" y="2313"/>
                </a:cubicBezTo>
                <a:cubicBezTo>
                  <a:pt x="1538" y="2313"/>
                  <a:pt x="1580" y="2271"/>
                  <a:pt x="1580" y="2217"/>
                </a:cubicBezTo>
                <a:cubicBezTo>
                  <a:pt x="1580" y="1010"/>
                  <a:pt x="1580" y="1010"/>
                  <a:pt x="1580" y="1010"/>
                </a:cubicBezTo>
                <a:cubicBezTo>
                  <a:pt x="1910" y="2243"/>
                  <a:pt x="1910" y="2243"/>
                  <a:pt x="1910" y="2243"/>
                </a:cubicBezTo>
                <a:cubicBezTo>
                  <a:pt x="1923" y="2294"/>
                  <a:pt x="1976" y="2324"/>
                  <a:pt x="2027" y="2310"/>
                </a:cubicBezTo>
                <a:cubicBezTo>
                  <a:pt x="2697" y="2131"/>
                  <a:pt x="2697" y="2131"/>
                  <a:pt x="2697" y="2131"/>
                </a:cubicBezTo>
                <a:cubicBezTo>
                  <a:pt x="2749" y="2117"/>
                  <a:pt x="2779" y="2064"/>
                  <a:pt x="2765" y="2014"/>
                </a:cubicBezTo>
                <a:cubicBezTo>
                  <a:pt x="2248" y="81"/>
                  <a:pt x="2248" y="81"/>
                  <a:pt x="2248" y="81"/>
                </a:cubicBezTo>
                <a:close/>
                <a:moveTo>
                  <a:pt x="732" y="2122"/>
                </a:moveTo>
                <a:cubicBezTo>
                  <a:pt x="732" y="2122"/>
                  <a:pt x="732" y="2122"/>
                  <a:pt x="732" y="2122"/>
                </a:cubicBezTo>
                <a:cubicBezTo>
                  <a:pt x="190" y="2122"/>
                  <a:pt x="190" y="2122"/>
                  <a:pt x="190" y="2122"/>
                </a:cubicBezTo>
                <a:cubicBezTo>
                  <a:pt x="190" y="312"/>
                  <a:pt x="190" y="312"/>
                  <a:pt x="190" y="312"/>
                </a:cubicBezTo>
                <a:cubicBezTo>
                  <a:pt x="732" y="312"/>
                  <a:pt x="732" y="312"/>
                  <a:pt x="732" y="312"/>
                </a:cubicBezTo>
                <a:cubicBezTo>
                  <a:pt x="732" y="2122"/>
                  <a:pt x="732" y="2122"/>
                  <a:pt x="732" y="2122"/>
                </a:cubicBezTo>
                <a:close/>
                <a:moveTo>
                  <a:pt x="1389" y="2122"/>
                </a:moveTo>
                <a:cubicBezTo>
                  <a:pt x="1389" y="2122"/>
                  <a:pt x="1389" y="2122"/>
                  <a:pt x="1389" y="2122"/>
                </a:cubicBezTo>
                <a:cubicBezTo>
                  <a:pt x="848" y="2122"/>
                  <a:pt x="848" y="2122"/>
                  <a:pt x="848" y="2122"/>
                </a:cubicBezTo>
                <a:cubicBezTo>
                  <a:pt x="848" y="312"/>
                  <a:pt x="848" y="312"/>
                  <a:pt x="848" y="312"/>
                </a:cubicBezTo>
                <a:cubicBezTo>
                  <a:pt x="1389" y="312"/>
                  <a:pt x="1389" y="312"/>
                  <a:pt x="1389" y="312"/>
                </a:cubicBezTo>
                <a:cubicBezTo>
                  <a:pt x="1389" y="2122"/>
                  <a:pt x="1389" y="2122"/>
                  <a:pt x="1389" y="2122"/>
                </a:cubicBezTo>
                <a:close/>
                <a:moveTo>
                  <a:pt x="2070" y="2101"/>
                </a:moveTo>
                <a:cubicBezTo>
                  <a:pt x="2070" y="2101"/>
                  <a:pt x="2070" y="2101"/>
                  <a:pt x="2070" y="2101"/>
                </a:cubicBezTo>
                <a:cubicBezTo>
                  <a:pt x="1602" y="354"/>
                  <a:pt x="1602" y="354"/>
                  <a:pt x="1602" y="354"/>
                </a:cubicBezTo>
                <a:cubicBezTo>
                  <a:pt x="2088" y="222"/>
                  <a:pt x="2088" y="222"/>
                  <a:pt x="2088" y="222"/>
                </a:cubicBezTo>
                <a:cubicBezTo>
                  <a:pt x="2557" y="1970"/>
                  <a:pt x="2557" y="1970"/>
                  <a:pt x="2557" y="1970"/>
                </a:cubicBezTo>
                <a:cubicBezTo>
                  <a:pt x="2070" y="2101"/>
                  <a:pt x="2070" y="2101"/>
                  <a:pt x="2070" y="2101"/>
                </a:cubicBezTo>
                <a:close/>
                <a:moveTo>
                  <a:pt x="319" y="1881"/>
                </a:moveTo>
                <a:cubicBezTo>
                  <a:pt x="319" y="1881"/>
                  <a:pt x="319" y="1881"/>
                  <a:pt x="319" y="1881"/>
                </a:cubicBezTo>
                <a:cubicBezTo>
                  <a:pt x="323" y="1885"/>
                  <a:pt x="323" y="1885"/>
                  <a:pt x="323" y="1885"/>
                </a:cubicBezTo>
                <a:cubicBezTo>
                  <a:pt x="358" y="1921"/>
                  <a:pt x="407" y="1942"/>
                  <a:pt x="460" y="1942"/>
                </a:cubicBezTo>
                <a:cubicBezTo>
                  <a:pt x="512" y="1942"/>
                  <a:pt x="560" y="1921"/>
                  <a:pt x="595" y="1888"/>
                </a:cubicBezTo>
                <a:cubicBezTo>
                  <a:pt x="597" y="1885"/>
                  <a:pt x="597" y="1885"/>
                  <a:pt x="597" y="1885"/>
                </a:cubicBezTo>
                <a:cubicBezTo>
                  <a:pt x="632" y="1851"/>
                  <a:pt x="654" y="1803"/>
                  <a:pt x="654" y="1749"/>
                </a:cubicBezTo>
                <a:cubicBezTo>
                  <a:pt x="654" y="1695"/>
                  <a:pt x="632" y="1647"/>
                  <a:pt x="597" y="1612"/>
                </a:cubicBezTo>
                <a:cubicBezTo>
                  <a:pt x="596" y="1612"/>
                  <a:pt x="596" y="1612"/>
                  <a:pt x="596" y="1612"/>
                </a:cubicBezTo>
                <a:cubicBezTo>
                  <a:pt x="562" y="1577"/>
                  <a:pt x="513" y="1554"/>
                  <a:pt x="460" y="1554"/>
                </a:cubicBezTo>
                <a:cubicBezTo>
                  <a:pt x="407" y="1554"/>
                  <a:pt x="358" y="1577"/>
                  <a:pt x="323" y="1612"/>
                </a:cubicBezTo>
                <a:cubicBezTo>
                  <a:pt x="288" y="1647"/>
                  <a:pt x="267" y="1695"/>
                  <a:pt x="267" y="1749"/>
                </a:cubicBezTo>
                <a:cubicBezTo>
                  <a:pt x="267" y="1800"/>
                  <a:pt x="287" y="1847"/>
                  <a:pt x="319" y="1881"/>
                </a:cubicBezTo>
                <a:close/>
                <a:moveTo>
                  <a:pt x="403" y="1693"/>
                </a:moveTo>
                <a:cubicBezTo>
                  <a:pt x="403" y="1693"/>
                  <a:pt x="403" y="1693"/>
                  <a:pt x="403" y="1693"/>
                </a:cubicBezTo>
                <a:cubicBezTo>
                  <a:pt x="418" y="1678"/>
                  <a:pt x="438" y="1670"/>
                  <a:pt x="460" y="1670"/>
                </a:cubicBezTo>
                <a:cubicBezTo>
                  <a:pt x="481" y="1670"/>
                  <a:pt x="502" y="1678"/>
                  <a:pt x="516" y="1693"/>
                </a:cubicBezTo>
                <a:cubicBezTo>
                  <a:pt x="516" y="1693"/>
                  <a:pt x="516" y="1693"/>
                  <a:pt x="516" y="1693"/>
                </a:cubicBezTo>
                <a:cubicBezTo>
                  <a:pt x="530" y="1708"/>
                  <a:pt x="540" y="1727"/>
                  <a:pt x="540" y="1749"/>
                </a:cubicBezTo>
                <a:cubicBezTo>
                  <a:pt x="540" y="1771"/>
                  <a:pt x="530" y="1790"/>
                  <a:pt x="516" y="1805"/>
                </a:cubicBezTo>
                <a:cubicBezTo>
                  <a:pt x="501" y="1820"/>
                  <a:pt x="481" y="1828"/>
                  <a:pt x="460" y="1828"/>
                </a:cubicBezTo>
                <a:cubicBezTo>
                  <a:pt x="438" y="1828"/>
                  <a:pt x="418" y="1819"/>
                  <a:pt x="403" y="1805"/>
                </a:cubicBezTo>
                <a:cubicBezTo>
                  <a:pt x="401" y="1803"/>
                  <a:pt x="401" y="1803"/>
                  <a:pt x="401" y="1803"/>
                </a:cubicBezTo>
                <a:cubicBezTo>
                  <a:pt x="388" y="1789"/>
                  <a:pt x="381" y="1770"/>
                  <a:pt x="381" y="1749"/>
                </a:cubicBezTo>
                <a:cubicBezTo>
                  <a:pt x="381" y="1727"/>
                  <a:pt x="389" y="1708"/>
                  <a:pt x="403" y="1693"/>
                </a:cubicBezTo>
                <a:close/>
                <a:moveTo>
                  <a:pt x="443" y="1283"/>
                </a:moveTo>
                <a:cubicBezTo>
                  <a:pt x="443" y="1283"/>
                  <a:pt x="443" y="1283"/>
                  <a:pt x="443" y="1283"/>
                </a:cubicBezTo>
                <a:cubicBezTo>
                  <a:pt x="475" y="1283"/>
                  <a:pt x="500" y="1257"/>
                  <a:pt x="500" y="1225"/>
                </a:cubicBezTo>
                <a:cubicBezTo>
                  <a:pt x="500" y="534"/>
                  <a:pt x="500" y="534"/>
                  <a:pt x="500" y="534"/>
                </a:cubicBezTo>
                <a:cubicBezTo>
                  <a:pt x="500" y="503"/>
                  <a:pt x="475" y="477"/>
                  <a:pt x="443" y="477"/>
                </a:cubicBezTo>
                <a:cubicBezTo>
                  <a:pt x="411" y="477"/>
                  <a:pt x="386" y="503"/>
                  <a:pt x="386" y="534"/>
                </a:cubicBezTo>
                <a:cubicBezTo>
                  <a:pt x="386" y="1225"/>
                  <a:pt x="386" y="1225"/>
                  <a:pt x="386" y="1225"/>
                </a:cubicBezTo>
                <a:cubicBezTo>
                  <a:pt x="386" y="1257"/>
                  <a:pt x="411" y="1283"/>
                  <a:pt x="443" y="1283"/>
                </a:cubicBezTo>
                <a:close/>
                <a:moveTo>
                  <a:pt x="1888" y="447"/>
                </a:moveTo>
                <a:cubicBezTo>
                  <a:pt x="1888" y="447"/>
                  <a:pt x="1888" y="447"/>
                  <a:pt x="1888" y="447"/>
                </a:cubicBezTo>
                <a:cubicBezTo>
                  <a:pt x="1857" y="454"/>
                  <a:pt x="1839" y="487"/>
                  <a:pt x="1847" y="517"/>
                </a:cubicBezTo>
                <a:cubicBezTo>
                  <a:pt x="2026" y="1184"/>
                  <a:pt x="2026" y="1184"/>
                  <a:pt x="2026" y="1184"/>
                </a:cubicBezTo>
                <a:cubicBezTo>
                  <a:pt x="2035" y="1214"/>
                  <a:pt x="2065" y="1233"/>
                  <a:pt x="2096" y="1224"/>
                </a:cubicBezTo>
                <a:cubicBezTo>
                  <a:pt x="2126" y="1217"/>
                  <a:pt x="2144" y="1185"/>
                  <a:pt x="2136" y="1154"/>
                </a:cubicBezTo>
                <a:cubicBezTo>
                  <a:pt x="1957" y="487"/>
                  <a:pt x="1957" y="487"/>
                  <a:pt x="1957" y="487"/>
                </a:cubicBezTo>
                <a:cubicBezTo>
                  <a:pt x="1949" y="456"/>
                  <a:pt x="1917" y="438"/>
                  <a:pt x="1888" y="447"/>
                </a:cubicBezTo>
                <a:close/>
                <a:moveTo>
                  <a:pt x="966" y="1881"/>
                </a:moveTo>
                <a:cubicBezTo>
                  <a:pt x="966" y="1881"/>
                  <a:pt x="966" y="1881"/>
                  <a:pt x="966" y="1881"/>
                </a:cubicBezTo>
                <a:cubicBezTo>
                  <a:pt x="968" y="1885"/>
                  <a:pt x="968" y="1885"/>
                  <a:pt x="968" y="1885"/>
                </a:cubicBezTo>
                <a:cubicBezTo>
                  <a:pt x="1003" y="1921"/>
                  <a:pt x="1052" y="1942"/>
                  <a:pt x="1105" y="1942"/>
                </a:cubicBezTo>
                <a:cubicBezTo>
                  <a:pt x="1158" y="1942"/>
                  <a:pt x="1206" y="1921"/>
                  <a:pt x="1241" y="1888"/>
                </a:cubicBezTo>
                <a:cubicBezTo>
                  <a:pt x="1242" y="1885"/>
                  <a:pt x="1242" y="1885"/>
                  <a:pt x="1242" y="1885"/>
                </a:cubicBezTo>
                <a:cubicBezTo>
                  <a:pt x="1277" y="1851"/>
                  <a:pt x="1299" y="1803"/>
                  <a:pt x="1299" y="1749"/>
                </a:cubicBezTo>
                <a:cubicBezTo>
                  <a:pt x="1299" y="1695"/>
                  <a:pt x="1277" y="1647"/>
                  <a:pt x="1242" y="1612"/>
                </a:cubicBezTo>
                <a:cubicBezTo>
                  <a:pt x="1207" y="1577"/>
                  <a:pt x="1160" y="1554"/>
                  <a:pt x="1105" y="1554"/>
                </a:cubicBezTo>
                <a:cubicBezTo>
                  <a:pt x="1052" y="1554"/>
                  <a:pt x="1003" y="1577"/>
                  <a:pt x="968" y="1612"/>
                </a:cubicBezTo>
                <a:cubicBezTo>
                  <a:pt x="969" y="1612"/>
                  <a:pt x="969" y="1612"/>
                  <a:pt x="969" y="1612"/>
                </a:cubicBezTo>
                <a:cubicBezTo>
                  <a:pt x="933" y="1647"/>
                  <a:pt x="913" y="1695"/>
                  <a:pt x="913" y="1749"/>
                </a:cubicBezTo>
                <a:cubicBezTo>
                  <a:pt x="913" y="1800"/>
                  <a:pt x="933" y="1847"/>
                  <a:pt x="966" y="1881"/>
                </a:cubicBezTo>
                <a:close/>
                <a:moveTo>
                  <a:pt x="1049" y="1693"/>
                </a:moveTo>
                <a:cubicBezTo>
                  <a:pt x="1049" y="1693"/>
                  <a:pt x="1049" y="1693"/>
                  <a:pt x="1049" y="1693"/>
                </a:cubicBezTo>
                <a:cubicBezTo>
                  <a:pt x="1065" y="1678"/>
                  <a:pt x="1083" y="1670"/>
                  <a:pt x="1105" y="1670"/>
                </a:cubicBezTo>
                <a:cubicBezTo>
                  <a:pt x="1128" y="1670"/>
                  <a:pt x="1147" y="1678"/>
                  <a:pt x="1161" y="1693"/>
                </a:cubicBezTo>
                <a:cubicBezTo>
                  <a:pt x="1161" y="1693"/>
                  <a:pt x="1161" y="1693"/>
                  <a:pt x="1161" y="1693"/>
                </a:cubicBezTo>
                <a:cubicBezTo>
                  <a:pt x="1176" y="1708"/>
                  <a:pt x="1185" y="1727"/>
                  <a:pt x="1185" y="1749"/>
                </a:cubicBezTo>
                <a:cubicBezTo>
                  <a:pt x="1185" y="1771"/>
                  <a:pt x="1176" y="1790"/>
                  <a:pt x="1162" y="1805"/>
                </a:cubicBezTo>
                <a:cubicBezTo>
                  <a:pt x="1161" y="1805"/>
                  <a:pt x="1161" y="1805"/>
                  <a:pt x="1161" y="1805"/>
                </a:cubicBezTo>
                <a:cubicBezTo>
                  <a:pt x="1147" y="1820"/>
                  <a:pt x="1128" y="1828"/>
                  <a:pt x="1105" y="1828"/>
                </a:cubicBezTo>
                <a:cubicBezTo>
                  <a:pt x="1083" y="1828"/>
                  <a:pt x="1065" y="1819"/>
                  <a:pt x="1049" y="1805"/>
                </a:cubicBezTo>
                <a:cubicBezTo>
                  <a:pt x="1047" y="1803"/>
                  <a:pt x="1047" y="1803"/>
                  <a:pt x="1047" y="1803"/>
                </a:cubicBezTo>
                <a:cubicBezTo>
                  <a:pt x="1034" y="1789"/>
                  <a:pt x="1027" y="1770"/>
                  <a:pt x="1027" y="1749"/>
                </a:cubicBezTo>
                <a:cubicBezTo>
                  <a:pt x="1027" y="1727"/>
                  <a:pt x="1035" y="1708"/>
                  <a:pt x="1049" y="1693"/>
                </a:cubicBezTo>
                <a:close/>
                <a:moveTo>
                  <a:pt x="1137" y="1283"/>
                </a:moveTo>
                <a:cubicBezTo>
                  <a:pt x="1137" y="1283"/>
                  <a:pt x="1137" y="1283"/>
                  <a:pt x="1137" y="1283"/>
                </a:cubicBezTo>
                <a:cubicBezTo>
                  <a:pt x="1169" y="1283"/>
                  <a:pt x="1195" y="1257"/>
                  <a:pt x="1195" y="1225"/>
                </a:cubicBezTo>
                <a:cubicBezTo>
                  <a:pt x="1195" y="534"/>
                  <a:pt x="1195" y="534"/>
                  <a:pt x="1195" y="534"/>
                </a:cubicBezTo>
                <a:cubicBezTo>
                  <a:pt x="1195" y="503"/>
                  <a:pt x="1169" y="477"/>
                  <a:pt x="1137" y="477"/>
                </a:cubicBezTo>
                <a:cubicBezTo>
                  <a:pt x="1105" y="477"/>
                  <a:pt x="1080" y="503"/>
                  <a:pt x="1080" y="534"/>
                </a:cubicBezTo>
                <a:cubicBezTo>
                  <a:pt x="1080" y="1225"/>
                  <a:pt x="1080" y="1225"/>
                  <a:pt x="1080" y="1225"/>
                </a:cubicBezTo>
                <a:cubicBezTo>
                  <a:pt x="1080" y="1257"/>
                  <a:pt x="1105" y="1283"/>
                  <a:pt x="1137" y="1283"/>
                </a:cubicBezTo>
                <a:close/>
                <a:moveTo>
                  <a:pt x="2088" y="1537"/>
                </a:moveTo>
                <a:cubicBezTo>
                  <a:pt x="2088" y="1537"/>
                  <a:pt x="2088" y="1537"/>
                  <a:pt x="2088" y="1537"/>
                </a:cubicBezTo>
                <a:cubicBezTo>
                  <a:pt x="2052" y="1572"/>
                  <a:pt x="2030" y="1619"/>
                  <a:pt x="2030" y="1675"/>
                </a:cubicBezTo>
                <a:cubicBezTo>
                  <a:pt x="2030" y="1726"/>
                  <a:pt x="2051" y="1773"/>
                  <a:pt x="2085" y="1807"/>
                </a:cubicBezTo>
                <a:cubicBezTo>
                  <a:pt x="2088" y="1811"/>
                  <a:pt x="2088" y="1811"/>
                  <a:pt x="2088" y="1811"/>
                </a:cubicBezTo>
                <a:cubicBezTo>
                  <a:pt x="2123" y="1845"/>
                  <a:pt x="2170" y="1868"/>
                  <a:pt x="2224" y="1868"/>
                </a:cubicBezTo>
                <a:cubicBezTo>
                  <a:pt x="2275" y="1868"/>
                  <a:pt x="2323" y="1847"/>
                  <a:pt x="2358" y="1813"/>
                </a:cubicBezTo>
                <a:cubicBezTo>
                  <a:pt x="2359" y="1812"/>
                  <a:pt x="2359" y="1812"/>
                  <a:pt x="2359" y="1812"/>
                </a:cubicBezTo>
                <a:cubicBezTo>
                  <a:pt x="2362" y="1810"/>
                  <a:pt x="2362" y="1810"/>
                  <a:pt x="2362" y="1810"/>
                </a:cubicBezTo>
                <a:cubicBezTo>
                  <a:pt x="2396" y="1775"/>
                  <a:pt x="2417" y="1727"/>
                  <a:pt x="2417" y="1675"/>
                </a:cubicBezTo>
                <a:cubicBezTo>
                  <a:pt x="2417" y="1619"/>
                  <a:pt x="2396" y="1572"/>
                  <a:pt x="2362" y="1537"/>
                </a:cubicBezTo>
                <a:cubicBezTo>
                  <a:pt x="2362" y="1537"/>
                  <a:pt x="2362" y="1537"/>
                  <a:pt x="2362" y="1537"/>
                </a:cubicBezTo>
                <a:cubicBezTo>
                  <a:pt x="2362" y="1537"/>
                  <a:pt x="2362" y="1537"/>
                  <a:pt x="2362" y="1537"/>
                </a:cubicBezTo>
                <a:cubicBezTo>
                  <a:pt x="2326" y="1502"/>
                  <a:pt x="2277" y="1480"/>
                  <a:pt x="2224" y="1480"/>
                </a:cubicBezTo>
                <a:cubicBezTo>
                  <a:pt x="2170" y="1480"/>
                  <a:pt x="2123" y="1502"/>
                  <a:pt x="2088" y="1537"/>
                </a:cubicBezTo>
                <a:close/>
                <a:moveTo>
                  <a:pt x="2168" y="1617"/>
                </a:moveTo>
                <a:cubicBezTo>
                  <a:pt x="2168" y="1617"/>
                  <a:pt x="2168" y="1617"/>
                  <a:pt x="2168" y="1617"/>
                </a:cubicBezTo>
                <a:cubicBezTo>
                  <a:pt x="2183" y="1603"/>
                  <a:pt x="2202" y="1595"/>
                  <a:pt x="2224" y="1595"/>
                </a:cubicBezTo>
                <a:cubicBezTo>
                  <a:pt x="2246" y="1595"/>
                  <a:pt x="2267" y="1603"/>
                  <a:pt x="2280" y="1617"/>
                </a:cubicBezTo>
                <a:cubicBezTo>
                  <a:pt x="2294" y="1632"/>
                  <a:pt x="2303" y="1652"/>
                  <a:pt x="2303" y="1675"/>
                </a:cubicBezTo>
                <a:cubicBezTo>
                  <a:pt x="2303" y="1695"/>
                  <a:pt x="2294" y="1715"/>
                  <a:pt x="2280" y="1730"/>
                </a:cubicBezTo>
                <a:cubicBezTo>
                  <a:pt x="2265" y="1744"/>
                  <a:pt x="2246" y="1754"/>
                  <a:pt x="2224" y="1754"/>
                </a:cubicBezTo>
                <a:cubicBezTo>
                  <a:pt x="2202" y="1754"/>
                  <a:pt x="2183" y="1744"/>
                  <a:pt x="2168" y="1730"/>
                </a:cubicBezTo>
                <a:cubicBezTo>
                  <a:pt x="2166" y="1727"/>
                  <a:pt x="2166" y="1727"/>
                  <a:pt x="2166" y="1727"/>
                </a:cubicBezTo>
                <a:cubicBezTo>
                  <a:pt x="2153" y="1713"/>
                  <a:pt x="2145" y="1694"/>
                  <a:pt x="2145" y="1675"/>
                </a:cubicBezTo>
                <a:cubicBezTo>
                  <a:pt x="2145" y="1652"/>
                  <a:pt x="2154" y="1632"/>
                  <a:pt x="2168" y="1617"/>
                </a:cubicBezTo>
                <a:close/>
              </a:path>
            </a:pathLst>
          </a:custGeom>
          <a:solidFill>
            <a:schemeClr val="bg1">
              <a:alpha val="5000"/>
            </a:schemeClr>
          </a:solidFill>
          <a:ln>
            <a:noFill/>
          </a:ln>
        </p:spPr>
        <p:txBody>
          <a:bodyPr vert="horz" wrap="square" lIns="91440" tIns="45720" rIns="91440" bIns="45720" numCol="1" anchor="t" anchorCtr="0" compatLnSpc="1"/>
          <a:lstStyle/>
          <a:p>
            <a:endParaRPr lang="zh-CN" altLang="en-US"/>
          </a:p>
        </p:txBody>
      </p:sp>
      <p:sp>
        <p:nvSpPr>
          <p:cNvPr id="8" name="矩形 7"/>
          <p:cNvSpPr/>
          <p:nvPr/>
        </p:nvSpPr>
        <p:spPr>
          <a:xfrm>
            <a:off x="3851920" y="1994099"/>
            <a:ext cx="5292080" cy="1152128"/>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 name="圆角矩形 1"/>
          <p:cNvSpPr/>
          <p:nvPr/>
        </p:nvSpPr>
        <p:spPr>
          <a:xfrm>
            <a:off x="3923928" y="1490836"/>
            <a:ext cx="2232248" cy="474741"/>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2400" b="1"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endParaRPr>
          </a:p>
        </p:txBody>
      </p:sp>
      <p:sp>
        <p:nvSpPr>
          <p:cNvPr id="3" name="矩形 2"/>
          <p:cNvSpPr/>
          <p:nvPr/>
        </p:nvSpPr>
        <p:spPr>
          <a:xfrm>
            <a:off x="2627784" y="1881356"/>
            <a:ext cx="1109599" cy="1107996"/>
          </a:xfrm>
          <a:prstGeom prst="rect">
            <a:avLst/>
          </a:prstGeom>
        </p:spPr>
        <p:txBody>
          <a:bodyPr wrap="none">
            <a:spAutoFit/>
          </a:bodyPr>
          <a:lstStyle/>
          <a:p>
            <a:pPr algn="ctr"/>
            <a:r>
              <a:rPr lang="en-US" altLang="zh-CN" sz="6600" dirty="0">
                <a:ln w="6350">
                  <a:solidFill>
                    <a:srgbClr val="EFF6FC"/>
                  </a:solidFill>
                </a:ln>
                <a:noFill/>
                <a:latin typeface="Impact" pitchFamily="34" charset="0"/>
                <a:ea typeface="微软雅黑" pitchFamily="34" charset="-122"/>
              </a:rPr>
              <a:t>0 1</a:t>
            </a:r>
            <a:endParaRPr lang="zh-CN" altLang="en-US" sz="6600" dirty="0">
              <a:ln w="6350">
                <a:solidFill>
                  <a:srgbClr val="EFF6FC"/>
                </a:solidFill>
              </a:ln>
              <a:noFill/>
              <a:latin typeface="Impact" pitchFamily="34" charset="0"/>
              <a:ea typeface="微软雅黑" pitchFamily="34" charset="-122"/>
            </a:endParaRPr>
          </a:p>
        </p:txBody>
      </p:sp>
      <p:sp>
        <p:nvSpPr>
          <p:cNvPr id="4" name="矩形 3"/>
          <p:cNvSpPr/>
          <p:nvPr/>
        </p:nvSpPr>
        <p:spPr>
          <a:xfrm>
            <a:off x="3912488" y="2226607"/>
            <a:ext cx="1675459" cy="687111"/>
          </a:xfrm>
          <a:prstGeom prst="rect">
            <a:avLst/>
          </a:prstGeom>
        </p:spPr>
        <p:txBody>
          <a:bodyPr wrap="none">
            <a:spAutoFit/>
          </a:bodyPr>
          <a:lstStyle/>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Background</a:t>
            </a:r>
          </a:p>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Current Challenges</a:t>
            </a:r>
          </a:p>
          <a:p>
            <a:pPr marL="171450" indent="-171450">
              <a:lnSpc>
                <a:spcPts val="1600"/>
              </a:lnSpc>
              <a:buClr>
                <a:schemeClr val="bg1">
                  <a:lumMod val="85000"/>
                </a:schemeClr>
              </a:buClr>
              <a:buFont typeface="Wingdings" pitchFamily="2" charset="2"/>
              <a:buChar char="l"/>
            </a:pPr>
            <a:r>
              <a:rPr lang="en-US" altLang="zh-CN" sz="1000" dirty="0">
                <a:solidFill>
                  <a:schemeClr val="bg1">
                    <a:lumMod val="95000"/>
                  </a:schemeClr>
                </a:solidFill>
                <a:latin typeface="微软雅黑" pitchFamily="34" charset="-122"/>
                <a:ea typeface="微软雅黑" pitchFamily="34" charset="-122"/>
              </a:rPr>
              <a:t>Research Significance</a:t>
            </a:r>
          </a:p>
        </p:txBody>
      </p:sp>
      <p:sp>
        <p:nvSpPr>
          <p:cNvPr id="5" name="矩形 4"/>
          <p:cNvSpPr/>
          <p:nvPr/>
        </p:nvSpPr>
        <p:spPr>
          <a:xfrm>
            <a:off x="2627784" y="2817460"/>
            <a:ext cx="1098531" cy="307777"/>
          </a:xfrm>
          <a:prstGeom prst="rect">
            <a:avLst/>
          </a:prstGeom>
        </p:spPr>
        <p:txBody>
          <a:bodyPr wrap="square">
            <a:spAutoFit/>
          </a:bodyPr>
          <a:lstStyle/>
          <a:p>
            <a:pPr algn="ctr"/>
            <a:r>
              <a:rPr lang="en-US" altLang="zh-CN" sz="1400" dirty="0">
                <a:solidFill>
                  <a:schemeClr val="bg1"/>
                </a:solidFill>
                <a:latin typeface="微软雅黑" pitchFamily="34" charset="-122"/>
                <a:ea typeface="微软雅黑" pitchFamily="34" charset="-122"/>
              </a:rPr>
              <a:t>PART ONE </a:t>
            </a:r>
            <a:endParaRPr lang="zh-CN" altLang="en-US" sz="700"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41" presetClass="entr" presetSubtype="0" fill="hold" grpId="0" nodeType="withEffect">
                                      <p:stCondLst>
                                        <p:cond delay="2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par>
                                    <p:cTn id="24" presetID="2" presetClass="entr" presetSubtype="4" fill="hold" grpId="0" nodeType="withEffect" p14:presetBounceEnd="60000">
                                      <p:stCondLst>
                                        <p:cond delay="450"/>
                                      </p:stCondLst>
                                      <p:childTnLst>
                                        <p:set>
                                          <p:cBhvr>
                                            <p:cTn id="25" dur="1" fill="hold">
                                              <p:stCondLst>
                                                <p:cond delay="0"/>
                                              </p:stCondLst>
                                            </p:cTn>
                                            <p:tgtEl>
                                              <p:spTgt spid="4"/>
                                            </p:tgtEl>
                                            <p:attrNameLst>
                                              <p:attrName>style.visibility</p:attrName>
                                            </p:attrNameLst>
                                          </p:cBhvr>
                                          <p:to>
                                            <p:strVal val="visible"/>
                                          </p:to>
                                        </p:set>
                                        <p:anim calcmode="lin" valueType="num" p14:bounceEnd="60000">
                                          <p:cBhvr additive="base">
                                            <p:cTn id="26" dur="5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4"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41" presetClass="entr" presetSubtype="0" fill="hold" grpId="0" nodeType="withEffect">
                                      <p:stCondLst>
                                        <p:cond delay="2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par>
                                    <p:cTn id="24" presetID="2" presetClass="entr" presetSubtype="4" fill="hold" grpId="0" nodeType="withEffect">
                                      <p:stCondLst>
                                        <p:cond delay="45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4" grpId="0"/>
          <p:bldP spid="5" grpId="0"/>
        </p:bldLst>
      </p:timing>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5693179" y="379305"/>
            <a:ext cx="1399101"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Surface Creation</a:t>
            </a:r>
          </a:p>
        </p:txBody>
      </p:sp>
      <p:sp>
        <p:nvSpPr>
          <p:cNvPr id="2" name="圆角矩形 11">
            <a:extLst>
              <a:ext uri="{FF2B5EF4-FFF2-40B4-BE49-F238E27FC236}">
                <a16:creationId xmlns:a16="http://schemas.microsoft.com/office/drawing/2014/main" id="{C8BC01CB-DA23-4E51-BD17-9E87E70DA86D}"/>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30B47FA9-CDF8-46FE-A046-1C24A0C5FBB9}"/>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C535815D-948B-4D70-97B6-13DBE1603A2D}"/>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90D1070-9C68-461D-9F02-62F7E974F1E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F0817502-5B66-4D75-90EF-22913BF14C10}"/>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pic>
        <p:nvPicPr>
          <p:cNvPr id="7" name="图片 6">
            <a:extLst>
              <a:ext uri="{FF2B5EF4-FFF2-40B4-BE49-F238E27FC236}">
                <a16:creationId xmlns:a16="http://schemas.microsoft.com/office/drawing/2014/main" id="{8512DB55-EE58-46A4-849D-3DBC9618C575}"/>
              </a:ext>
            </a:extLst>
          </p:cNvPr>
          <p:cNvPicPr>
            <a:picLocks noChangeAspect="1"/>
          </p:cNvPicPr>
          <p:nvPr/>
        </p:nvPicPr>
        <p:blipFill>
          <a:blip r:embed="rId3"/>
          <a:stretch>
            <a:fillRect/>
          </a:stretch>
        </p:blipFill>
        <p:spPr>
          <a:xfrm>
            <a:off x="323528" y="1706860"/>
            <a:ext cx="4229161" cy="2426940"/>
          </a:xfrm>
          <a:prstGeom prst="rect">
            <a:avLst/>
          </a:prstGeom>
        </p:spPr>
      </p:pic>
      <p:pic>
        <p:nvPicPr>
          <p:cNvPr id="8" name="图片 7">
            <a:extLst>
              <a:ext uri="{FF2B5EF4-FFF2-40B4-BE49-F238E27FC236}">
                <a16:creationId xmlns:a16="http://schemas.microsoft.com/office/drawing/2014/main" id="{05C5AAE9-2C50-4E92-9F43-306DA31EDD43}"/>
              </a:ext>
            </a:extLst>
          </p:cNvPr>
          <p:cNvPicPr>
            <a:picLocks noChangeAspect="1"/>
          </p:cNvPicPr>
          <p:nvPr/>
        </p:nvPicPr>
        <p:blipFill>
          <a:blip r:embed="rId4"/>
          <a:stretch>
            <a:fillRect/>
          </a:stretch>
        </p:blipFill>
        <p:spPr>
          <a:xfrm>
            <a:off x="4696705" y="1706859"/>
            <a:ext cx="4229163" cy="2426941"/>
          </a:xfrm>
          <a:prstGeom prst="rect">
            <a:avLst/>
          </a:prstGeom>
        </p:spPr>
      </p:pic>
      <p:sp>
        <p:nvSpPr>
          <p:cNvPr id="12" name="圆角矩形 97">
            <a:extLst>
              <a:ext uri="{FF2B5EF4-FFF2-40B4-BE49-F238E27FC236}">
                <a16:creationId xmlns:a16="http://schemas.microsoft.com/office/drawing/2014/main" id="{96F0CD96-4E55-4D90-A470-4E29AEC43723}"/>
              </a:ext>
            </a:extLst>
          </p:cNvPr>
          <p:cNvSpPr/>
          <p:nvPr/>
        </p:nvSpPr>
        <p:spPr>
          <a:xfrm>
            <a:off x="938990" y="914772"/>
            <a:ext cx="7266019" cy="522190"/>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altLang="zh-CN" sz="2400" dirty="0">
                <a:ln w="6350">
                  <a:noFill/>
                </a:ln>
                <a:solidFill>
                  <a:schemeClr val="bg1"/>
                </a:solidFill>
                <a:latin typeface="Impact" pitchFamily="34" charset="0"/>
                <a:ea typeface="微软雅黑" pitchFamily="34" charset="-122"/>
              </a:rPr>
              <a:t>Comparison between the original and recreated models</a:t>
            </a:r>
            <a:endParaRPr lang="zh-CN" altLang="en-US" sz="2400" dirty="0">
              <a:ln w="6350">
                <a:noFill/>
              </a:ln>
              <a:solidFill>
                <a:schemeClr val="bg1"/>
              </a:solidFill>
              <a:latin typeface="Impact" pitchFamily="34" charset="0"/>
              <a:ea typeface="微软雅黑" pitchFamily="34" charset="-122"/>
            </a:endParaRPr>
          </a:p>
        </p:txBody>
      </p:sp>
    </p:spTree>
    <p:extLst>
      <p:ext uri="{BB962C8B-B14F-4D97-AF65-F5344CB8AC3E}">
        <p14:creationId xmlns:p14="http://schemas.microsoft.com/office/powerpoint/2010/main" val="3919581739"/>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par>
                                <p:cTn id="11" presetID="10"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fade">
                                      <p:cBhvr>
                                        <p:cTn id="1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5693179" y="379305"/>
            <a:ext cx="1471557"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Skin Deformation</a:t>
            </a:r>
          </a:p>
        </p:txBody>
      </p:sp>
      <p:sp>
        <p:nvSpPr>
          <p:cNvPr id="2" name="圆角矩形 11">
            <a:extLst>
              <a:ext uri="{FF2B5EF4-FFF2-40B4-BE49-F238E27FC236}">
                <a16:creationId xmlns:a16="http://schemas.microsoft.com/office/drawing/2014/main" id="{C8BC01CB-DA23-4E51-BD17-9E87E70DA86D}"/>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30B47FA9-CDF8-46FE-A046-1C24A0C5FBB9}"/>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C535815D-948B-4D70-97B6-13DBE1603A2D}"/>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90D1070-9C68-461D-9F02-62F7E974F1E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F0817502-5B66-4D75-90EF-22913BF14C10}"/>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9" name="文本框 8">
            <a:extLst>
              <a:ext uri="{FF2B5EF4-FFF2-40B4-BE49-F238E27FC236}">
                <a16:creationId xmlns:a16="http://schemas.microsoft.com/office/drawing/2014/main" id="{7BD334D2-4602-49F5-8BA4-90E636C9FFB6}"/>
              </a:ext>
            </a:extLst>
          </p:cNvPr>
          <p:cNvSpPr txBox="1"/>
          <p:nvPr/>
        </p:nvSpPr>
        <p:spPr>
          <a:xfrm>
            <a:off x="323528" y="986780"/>
            <a:ext cx="8496944" cy="830997"/>
          </a:xfrm>
          <a:prstGeom prst="rect">
            <a:avLst/>
          </a:prstGeom>
          <a:noFill/>
        </p:spPr>
        <p:txBody>
          <a:bodyPr wrap="square" rtlCol="0">
            <a:spAutoFit/>
          </a:bodyPr>
          <a:lstStyle/>
          <a:p>
            <a:r>
              <a:rPr lang="en-US" altLang="zh-CN" sz="1600" dirty="0"/>
              <a:t>I used the linear interpolation and Newton interpolation as comparison, to show the feasibility of the ODE-based technique applied in facial deforming animation and the better result of physics-based skin deformation approach compared with the geometric one.</a:t>
            </a:r>
          </a:p>
        </p:txBody>
      </p:sp>
      <p:pic>
        <p:nvPicPr>
          <p:cNvPr id="10" name="图片 9">
            <a:extLst>
              <a:ext uri="{FF2B5EF4-FFF2-40B4-BE49-F238E27FC236}">
                <a16:creationId xmlns:a16="http://schemas.microsoft.com/office/drawing/2014/main" id="{267F7153-5AA4-4D44-9BCE-0C7C7823C596}"/>
              </a:ext>
            </a:extLst>
          </p:cNvPr>
          <p:cNvPicPr>
            <a:picLocks noChangeAspect="1"/>
          </p:cNvPicPr>
          <p:nvPr/>
        </p:nvPicPr>
        <p:blipFill>
          <a:blip r:embed="rId3"/>
          <a:stretch>
            <a:fillRect/>
          </a:stretch>
        </p:blipFill>
        <p:spPr>
          <a:xfrm>
            <a:off x="1187624" y="1884403"/>
            <a:ext cx="2916378" cy="2588208"/>
          </a:xfrm>
          <a:prstGeom prst="rect">
            <a:avLst/>
          </a:prstGeom>
        </p:spPr>
      </p:pic>
      <p:pic>
        <p:nvPicPr>
          <p:cNvPr id="13" name="图片 12">
            <a:extLst>
              <a:ext uri="{FF2B5EF4-FFF2-40B4-BE49-F238E27FC236}">
                <a16:creationId xmlns:a16="http://schemas.microsoft.com/office/drawing/2014/main" id="{229CDC85-211F-437F-8A73-695EB02A8496}"/>
              </a:ext>
            </a:extLst>
          </p:cNvPr>
          <p:cNvPicPr>
            <a:picLocks noChangeAspect="1"/>
          </p:cNvPicPr>
          <p:nvPr/>
        </p:nvPicPr>
        <p:blipFill>
          <a:blip r:embed="rId4"/>
          <a:stretch>
            <a:fillRect/>
          </a:stretch>
        </p:blipFill>
        <p:spPr>
          <a:xfrm>
            <a:off x="4751968" y="1884404"/>
            <a:ext cx="2916376" cy="2588207"/>
          </a:xfrm>
          <a:prstGeom prst="rect">
            <a:avLst/>
          </a:prstGeom>
        </p:spPr>
      </p:pic>
      <p:sp>
        <p:nvSpPr>
          <p:cNvPr id="14" name="文本框 13">
            <a:extLst>
              <a:ext uri="{FF2B5EF4-FFF2-40B4-BE49-F238E27FC236}">
                <a16:creationId xmlns:a16="http://schemas.microsoft.com/office/drawing/2014/main" id="{DCFED0B2-6DC7-4397-9004-1BA5A76014BA}"/>
              </a:ext>
            </a:extLst>
          </p:cNvPr>
          <p:cNvSpPr txBox="1"/>
          <p:nvPr/>
        </p:nvSpPr>
        <p:spPr>
          <a:xfrm>
            <a:off x="1624700" y="4539237"/>
            <a:ext cx="2080378" cy="369332"/>
          </a:xfrm>
          <a:prstGeom prst="rect">
            <a:avLst/>
          </a:prstGeom>
          <a:noFill/>
        </p:spPr>
        <p:txBody>
          <a:bodyPr wrap="none" rtlCol="0">
            <a:spAutoFit/>
          </a:bodyPr>
          <a:lstStyle/>
          <a:p>
            <a:r>
              <a:rPr lang="en-US" altLang="zh-CN" b="1" dirty="0"/>
              <a:t>Linear Interpolation</a:t>
            </a:r>
            <a:endParaRPr lang="zh-CN" altLang="en-US" b="1" dirty="0"/>
          </a:p>
        </p:txBody>
      </p:sp>
      <p:sp>
        <p:nvSpPr>
          <p:cNvPr id="15" name="文本框 14">
            <a:extLst>
              <a:ext uri="{FF2B5EF4-FFF2-40B4-BE49-F238E27FC236}">
                <a16:creationId xmlns:a16="http://schemas.microsoft.com/office/drawing/2014/main" id="{E6661798-3095-40FB-B6B6-C7879D9FF26D}"/>
              </a:ext>
            </a:extLst>
          </p:cNvPr>
          <p:cNvSpPr txBox="1"/>
          <p:nvPr/>
        </p:nvSpPr>
        <p:spPr>
          <a:xfrm>
            <a:off x="5169967" y="4539237"/>
            <a:ext cx="2255617" cy="369332"/>
          </a:xfrm>
          <a:prstGeom prst="rect">
            <a:avLst/>
          </a:prstGeom>
          <a:noFill/>
        </p:spPr>
        <p:txBody>
          <a:bodyPr wrap="none" rtlCol="0">
            <a:spAutoFit/>
          </a:bodyPr>
          <a:lstStyle/>
          <a:p>
            <a:r>
              <a:rPr lang="en-US" altLang="zh-CN" b="1" dirty="0"/>
              <a:t>Newton Interpolation</a:t>
            </a:r>
            <a:endParaRPr lang="zh-CN" altLang="en-US" b="1" dirty="0"/>
          </a:p>
        </p:txBody>
      </p:sp>
    </p:spTree>
    <p:extLst>
      <p:ext uri="{BB962C8B-B14F-4D97-AF65-F5344CB8AC3E}">
        <p14:creationId xmlns:p14="http://schemas.microsoft.com/office/powerpoint/2010/main" val="260602976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par>
                                <p:cTn id="14" presetID="10"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fade">
                                      <p:cBhvr>
                                        <p:cTn id="16" dur="500"/>
                                        <p:tgtEl>
                                          <p:spTgt spid="14"/>
                                        </p:tgtEl>
                                      </p:cBhvr>
                                    </p:animEffect>
                                  </p:childTnLst>
                                </p:cTn>
                              </p:par>
                              <p:par>
                                <p:cTn id="17" presetID="10"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4" grpId="0"/>
      <p:bldP spid="15" grpId="0"/>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矩形 130"/>
          <p:cNvSpPr/>
          <p:nvPr/>
        </p:nvSpPr>
        <p:spPr>
          <a:xfrm>
            <a:off x="5693179" y="379305"/>
            <a:ext cx="1471557"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Skin Deformation</a:t>
            </a:r>
          </a:p>
        </p:txBody>
      </p:sp>
      <p:sp>
        <p:nvSpPr>
          <p:cNvPr id="2" name="圆角矩形 11">
            <a:extLst>
              <a:ext uri="{FF2B5EF4-FFF2-40B4-BE49-F238E27FC236}">
                <a16:creationId xmlns:a16="http://schemas.microsoft.com/office/drawing/2014/main" id="{C8BC01CB-DA23-4E51-BD17-9E87E70DA86D}"/>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30B47FA9-CDF8-46FE-A046-1C24A0C5FBB9}"/>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C535815D-948B-4D70-97B6-13DBE1603A2D}"/>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190D1070-9C68-461D-9F02-62F7E974F1EE}"/>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F0817502-5B66-4D75-90EF-22913BF14C10}"/>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pic>
        <p:nvPicPr>
          <p:cNvPr id="7" name="Result_video">
            <a:hlinkClick r:id="" action="ppaction://media"/>
            <a:extLst>
              <a:ext uri="{FF2B5EF4-FFF2-40B4-BE49-F238E27FC236}">
                <a16:creationId xmlns:a16="http://schemas.microsoft.com/office/drawing/2014/main" id="{3820BB48-776B-4573-900C-F813EC134B17}"/>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115554" y="802168"/>
            <a:ext cx="4912891" cy="4145052"/>
          </a:xfrm>
          <a:prstGeom prst="rect">
            <a:avLst/>
          </a:prstGeom>
        </p:spPr>
      </p:pic>
    </p:spTree>
    <p:extLst>
      <p:ext uri="{BB962C8B-B14F-4D97-AF65-F5344CB8AC3E}">
        <p14:creationId xmlns:p14="http://schemas.microsoft.com/office/powerpoint/2010/main" val="308670316"/>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30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6"/>
          <p:cNvSpPr>
            <a:spLocks noEditPoints="1"/>
          </p:cNvSpPr>
          <p:nvPr/>
        </p:nvSpPr>
        <p:spPr bwMode="auto">
          <a:xfrm>
            <a:off x="0" y="1743541"/>
            <a:ext cx="5207639" cy="3398372"/>
          </a:xfrm>
          <a:custGeom>
            <a:avLst/>
            <a:gdLst>
              <a:gd name="T0" fmla="*/ 822 w 3039"/>
              <a:gd name="T1" fmla="*/ 1167 h 1983"/>
              <a:gd name="T2" fmla="*/ 822 w 3039"/>
              <a:gd name="T3" fmla="*/ 1281 h 1983"/>
              <a:gd name="T4" fmla="*/ 2274 w 3039"/>
              <a:gd name="T5" fmla="*/ 1225 h 1983"/>
              <a:gd name="T6" fmla="*/ 822 w 3039"/>
              <a:gd name="T7" fmla="*/ 1036 h 1983"/>
              <a:gd name="T8" fmla="*/ 1375 w 3039"/>
              <a:gd name="T9" fmla="*/ 1036 h 1983"/>
              <a:gd name="T10" fmla="*/ 1432 w 3039"/>
              <a:gd name="T11" fmla="*/ 485 h 1983"/>
              <a:gd name="T12" fmla="*/ 822 w 3039"/>
              <a:gd name="T13" fmla="*/ 429 h 1983"/>
              <a:gd name="T14" fmla="*/ 764 w 3039"/>
              <a:gd name="T15" fmla="*/ 977 h 1983"/>
              <a:gd name="T16" fmla="*/ 880 w 3039"/>
              <a:gd name="T17" fmla="*/ 542 h 1983"/>
              <a:gd name="T18" fmla="*/ 1318 w 3039"/>
              <a:gd name="T19" fmla="*/ 542 h 1983"/>
              <a:gd name="T20" fmla="*/ 880 w 3039"/>
              <a:gd name="T21" fmla="*/ 920 h 1983"/>
              <a:gd name="T22" fmla="*/ 373 w 3039"/>
              <a:gd name="T23" fmla="*/ 1708 h 1983"/>
              <a:gd name="T24" fmla="*/ 2666 w 3039"/>
              <a:gd name="T25" fmla="*/ 1708 h 1983"/>
              <a:gd name="T26" fmla="*/ 2761 w 3039"/>
              <a:gd name="T27" fmla="*/ 96 h 1983"/>
              <a:gd name="T28" fmla="*/ 373 w 3039"/>
              <a:gd name="T29" fmla="*/ 0 h 1983"/>
              <a:gd name="T30" fmla="*/ 278 w 3039"/>
              <a:gd name="T31" fmla="*/ 1613 h 1983"/>
              <a:gd name="T32" fmla="*/ 468 w 3039"/>
              <a:gd name="T33" fmla="*/ 192 h 1983"/>
              <a:gd name="T34" fmla="*/ 2571 w 3039"/>
              <a:gd name="T35" fmla="*/ 192 h 1983"/>
              <a:gd name="T36" fmla="*/ 468 w 3039"/>
              <a:gd name="T37" fmla="*/ 1518 h 1983"/>
              <a:gd name="T38" fmla="*/ 2218 w 3039"/>
              <a:gd name="T39" fmla="*/ 675 h 1983"/>
              <a:gd name="T40" fmla="*/ 1558 w 3039"/>
              <a:gd name="T41" fmla="*/ 675 h 1983"/>
              <a:gd name="T42" fmla="*/ 1558 w 3039"/>
              <a:gd name="T43" fmla="*/ 789 h 1983"/>
              <a:gd name="T44" fmla="*/ 2274 w 3039"/>
              <a:gd name="T45" fmla="*/ 731 h 1983"/>
              <a:gd name="T46" fmla="*/ 2218 w 3039"/>
              <a:gd name="T47" fmla="*/ 920 h 1983"/>
              <a:gd name="T48" fmla="*/ 1558 w 3039"/>
              <a:gd name="T49" fmla="*/ 920 h 1983"/>
              <a:gd name="T50" fmla="*/ 1558 w 3039"/>
              <a:gd name="T51" fmla="*/ 1036 h 1983"/>
              <a:gd name="T52" fmla="*/ 2274 w 3039"/>
              <a:gd name="T53" fmla="*/ 977 h 1983"/>
              <a:gd name="T54" fmla="*/ 2218 w 3039"/>
              <a:gd name="T55" fmla="*/ 429 h 1983"/>
              <a:gd name="T56" fmla="*/ 1558 w 3039"/>
              <a:gd name="T57" fmla="*/ 429 h 1983"/>
              <a:gd name="T58" fmla="*/ 1558 w 3039"/>
              <a:gd name="T59" fmla="*/ 542 h 1983"/>
              <a:gd name="T60" fmla="*/ 2274 w 3039"/>
              <a:gd name="T61" fmla="*/ 485 h 1983"/>
              <a:gd name="T62" fmla="*/ 2944 w 3039"/>
              <a:gd name="T63" fmla="*/ 1791 h 1983"/>
              <a:gd name="T64" fmla="*/ 95 w 3039"/>
              <a:gd name="T65" fmla="*/ 1791 h 1983"/>
              <a:gd name="T66" fmla="*/ 95 w 3039"/>
              <a:gd name="T67" fmla="*/ 1983 h 1983"/>
              <a:gd name="T68" fmla="*/ 3039 w 3039"/>
              <a:gd name="T69" fmla="*/ 1887 h 19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Lst>
            <a:rect l="0" t="0" r="r" b="b"/>
            <a:pathLst>
              <a:path w="3039" h="1983">
                <a:moveTo>
                  <a:pt x="2218" y="1167"/>
                </a:moveTo>
                <a:cubicBezTo>
                  <a:pt x="822" y="1167"/>
                  <a:pt x="822" y="1167"/>
                  <a:pt x="822" y="1167"/>
                </a:cubicBezTo>
                <a:cubicBezTo>
                  <a:pt x="790" y="1167"/>
                  <a:pt x="764" y="1192"/>
                  <a:pt x="764" y="1225"/>
                </a:cubicBezTo>
                <a:cubicBezTo>
                  <a:pt x="764" y="1256"/>
                  <a:pt x="790" y="1281"/>
                  <a:pt x="822" y="1281"/>
                </a:cubicBezTo>
                <a:cubicBezTo>
                  <a:pt x="2218" y="1281"/>
                  <a:pt x="2218" y="1281"/>
                  <a:pt x="2218" y="1281"/>
                </a:cubicBezTo>
                <a:cubicBezTo>
                  <a:pt x="2249" y="1281"/>
                  <a:pt x="2274" y="1256"/>
                  <a:pt x="2274" y="1225"/>
                </a:cubicBezTo>
                <a:cubicBezTo>
                  <a:pt x="2274" y="1192"/>
                  <a:pt x="2249" y="1167"/>
                  <a:pt x="2218" y="1167"/>
                </a:cubicBezTo>
                <a:close/>
                <a:moveTo>
                  <a:pt x="822" y="1036"/>
                </a:moveTo>
                <a:cubicBezTo>
                  <a:pt x="822" y="1036"/>
                  <a:pt x="822" y="1036"/>
                  <a:pt x="822" y="1036"/>
                </a:cubicBezTo>
                <a:cubicBezTo>
                  <a:pt x="1375" y="1036"/>
                  <a:pt x="1375" y="1036"/>
                  <a:pt x="1375" y="1036"/>
                </a:cubicBezTo>
                <a:cubicBezTo>
                  <a:pt x="1408" y="1036"/>
                  <a:pt x="1432" y="1009"/>
                  <a:pt x="1432" y="977"/>
                </a:cubicBezTo>
                <a:cubicBezTo>
                  <a:pt x="1432" y="485"/>
                  <a:pt x="1432" y="485"/>
                  <a:pt x="1432" y="485"/>
                </a:cubicBezTo>
                <a:cubicBezTo>
                  <a:pt x="1432" y="454"/>
                  <a:pt x="1408" y="429"/>
                  <a:pt x="1375" y="429"/>
                </a:cubicBezTo>
                <a:cubicBezTo>
                  <a:pt x="822" y="429"/>
                  <a:pt x="822" y="429"/>
                  <a:pt x="822" y="429"/>
                </a:cubicBezTo>
                <a:cubicBezTo>
                  <a:pt x="790" y="429"/>
                  <a:pt x="764" y="454"/>
                  <a:pt x="764" y="485"/>
                </a:cubicBezTo>
                <a:cubicBezTo>
                  <a:pt x="764" y="977"/>
                  <a:pt x="764" y="977"/>
                  <a:pt x="764" y="977"/>
                </a:cubicBezTo>
                <a:cubicBezTo>
                  <a:pt x="764" y="1009"/>
                  <a:pt x="790" y="1036"/>
                  <a:pt x="822" y="1036"/>
                </a:cubicBezTo>
                <a:close/>
                <a:moveTo>
                  <a:pt x="880" y="542"/>
                </a:moveTo>
                <a:cubicBezTo>
                  <a:pt x="880" y="542"/>
                  <a:pt x="880" y="542"/>
                  <a:pt x="880" y="542"/>
                </a:cubicBezTo>
                <a:cubicBezTo>
                  <a:pt x="1318" y="542"/>
                  <a:pt x="1318" y="542"/>
                  <a:pt x="1318" y="542"/>
                </a:cubicBezTo>
                <a:cubicBezTo>
                  <a:pt x="1318" y="920"/>
                  <a:pt x="1318" y="920"/>
                  <a:pt x="1318" y="920"/>
                </a:cubicBezTo>
                <a:cubicBezTo>
                  <a:pt x="880" y="920"/>
                  <a:pt x="880" y="920"/>
                  <a:pt x="880" y="920"/>
                </a:cubicBezTo>
                <a:cubicBezTo>
                  <a:pt x="880" y="542"/>
                  <a:pt x="880" y="542"/>
                  <a:pt x="880" y="542"/>
                </a:cubicBezTo>
                <a:close/>
                <a:moveTo>
                  <a:pt x="373" y="1708"/>
                </a:moveTo>
                <a:cubicBezTo>
                  <a:pt x="373" y="1708"/>
                  <a:pt x="373" y="1708"/>
                  <a:pt x="373" y="1708"/>
                </a:cubicBezTo>
                <a:cubicBezTo>
                  <a:pt x="2666" y="1708"/>
                  <a:pt x="2666" y="1708"/>
                  <a:pt x="2666" y="1708"/>
                </a:cubicBezTo>
                <a:cubicBezTo>
                  <a:pt x="2720" y="1708"/>
                  <a:pt x="2761" y="1666"/>
                  <a:pt x="2761" y="1613"/>
                </a:cubicBezTo>
                <a:cubicBezTo>
                  <a:pt x="2761" y="96"/>
                  <a:pt x="2761" y="96"/>
                  <a:pt x="2761" y="96"/>
                </a:cubicBezTo>
                <a:cubicBezTo>
                  <a:pt x="2761" y="43"/>
                  <a:pt x="2720" y="0"/>
                  <a:pt x="2666" y="0"/>
                </a:cubicBezTo>
                <a:cubicBezTo>
                  <a:pt x="373" y="0"/>
                  <a:pt x="373" y="0"/>
                  <a:pt x="373" y="0"/>
                </a:cubicBezTo>
                <a:cubicBezTo>
                  <a:pt x="320" y="0"/>
                  <a:pt x="278" y="43"/>
                  <a:pt x="278" y="96"/>
                </a:cubicBezTo>
                <a:cubicBezTo>
                  <a:pt x="278" y="1613"/>
                  <a:pt x="278" y="1613"/>
                  <a:pt x="278" y="1613"/>
                </a:cubicBezTo>
                <a:cubicBezTo>
                  <a:pt x="278" y="1666"/>
                  <a:pt x="320" y="1708"/>
                  <a:pt x="373" y="1708"/>
                </a:cubicBezTo>
                <a:close/>
                <a:moveTo>
                  <a:pt x="468" y="192"/>
                </a:moveTo>
                <a:cubicBezTo>
                  <a:pt x="468" y="192"/>
                  <a:pt x="468" y="192"/>
                  <a:pt x="468" y="192"/>
                </a:cubicBezTo>
                <a:cubicBezTo>
                  <a:pt x="2571" y="192"/>
                  <a:pt x="2571" y="192"/>
                  <a:pt x="2571" y="192"/>
                </a:cubicBezTo>
                <a:cubicBezTo>
                  <a:pt x="2571" y="1518"/>
                  <a:pt x="2571" y="1518"/>
                  <a:pt x="2571" y="1518"/>
                </a:cubicBezTo>
                <a:cubicBezTo>
                  <a:pt x="468" y="1518"/>
                  <a:pt x="468" y="1518"/>
                  <a:pt x="468" y="1518"/>
                </a:cubicBezTo>
                <a:cubicBezTo>
                  <a:pt x="468" y="192"/>
                  <a:pt x="468" y="192"/>
                  <a:pt x="468" y="192"/>
                </a:cubicBezTo>
                <a:close/>
                <a:moveTo>
                  <a:pt x="2218" y="675"/>
                </a:moveTo>
                <a:cubicBezTo>
                  <a:pt x="2218" y="675"/>
                  <a:pt x="2218" y="675"/>
                  <a:pt x="2218" y="675"/>
                </a:cubicBezTo>
                <a:cubicBezTo>
                  <a:pt x="1558" y="675"/>
                  <a:pt x="1558" y="675"/>
                  <a:pt x="1558" y="675"/>
                </a:cubicBezTo>
                <a:cubicBezTo>
                  <a:pt x="1526" y="675"/>
                  <a:pt x="1501" y="700"/>
                  <a:pt x="1501" y="731"/>
                </a:cubicBezTo>
                <a:cubicBezTo>
                  <a:pt x="1501" y="763"/>
                  <a:pt x="1526" y="789"/>
                  <a:pt x="1558" y="789"/>
                </a:cubicBezTo>
                <a:cubicBezTo>
                  <a:pt x="2218" y="789"/>
                  <a:pt x="2218" y="789"/>
                  <a:pt x="2218" y="789"/>
                </a:cubicBezTo>
                <a:cubicBezTo>
                  <a:pt x="2249" y="789"/>
                  <a:pt x="2274" y="763"/>
                  <a:pt x="2274" y="731"/>
                </a:cubicBezTo>
                <a:cubicBezTo>
                  <a:pt x="2274" y="700"/>
                  <a:pt x="2249" y="675"/>
                  <a:pt x="2218" y="675"/>
                </a:cubicBezTo>
                <a:close/>
                <a:moveTo>
                  <a:pt x="2218" y="920"/>
                </a:moveTo>
                <a:cubicBezTo>
                  <a:pt x="2218" y="920"/>
                  <a:pt x="2218" y="920"/>
                  <a:pt x="2218" y="920"/>
                </a:cubicBezTo>
                <a:cubicBezTo>
                  <a:pt x="1558" y="920"/>
                  <a:pt x="1558" y="920"/>
                  <a:pt x="1558" y="920"/>
                </a:cubicBezTo>
                <a:cubicBezTo>
                  <a:pt x="1526" y="920"/>
                  <a:pt x="1501" y="947"/>
                  <a:pt x="1501" y="977"/>
                </a:cubicBezTo>
                <a:cubicBezTo>
                  <a:pt x="1501" y="1009"/>
                  <a:pt x="1526" y="1036"/>
                  <a:pt x="1558" y="1036"/>
                </a:cubicBezTo>
                <a:cubicBezTo>
                  <a:pt x="2218" y="1036"/>
                  <a:pt x="2218" y="1036"/>
                  <a:pt x="2218" y="1036"/>
                </a:cubicBezTo>
                <a:cubicBezTo>
                  <a:pt x="2249" y="1036"/>
                  <a:pt x="2274" y="1009"/>
                  <a:pt x="2274" y="977"/>
                </a:cubicBezTo>
                <a:cubicBezTo>
                  <a:pt x="2274" y="947"/>
                  <a:pt x="2249" y="920"/>
                  <a:pt x="2218" y="920"/>
                </a:cubicBezTo>
                <a:close/>
                <a:moveTo>
                  <a:pt x="2218" y="429"/>
                </a:moveTo>
                <a:cubicBezTo>
                  <a:pt x="2218" y="429"/>
                  <a:pt x="2218" y="429"/>
                  <a:pt x="2218" y="429"/>
                </a:cubicBezTo>
                <a:cubicBezTo>
                  <a:pt x="1558" y="429"/>
                  <a:pt x="1558" y="429"/>
                  <a:pt x="1558" y="429"/>
                </a:cubicBezTo>
                <a:cubicBezTo>
                  <a:pt x="1526" y="429"/>
                  <a:pt x="1501" y="454"/>
                  <a:pt x="1501" y="485"/>
                </a:cubicBezTo>
                <a:cubicBezTo>
                  <a:pt x="1501" y="517"/>
                  <a:pt x="1526" y="542"/>
                  <a:pt x="1558" y="542"/>
                </a:cubicBezTo>
                <a:cubicBezTo>
                  <a:pt x="2218" y="542"/>
                  <a:pt x="2218" y="542"/>
                  <a:pt x="2218" y="542"/>
                </a:cubicBezTo>
                <a:cubicBezTo>
                  <a:pt x="2249" y="542"/>
                  <a:pt x="2274" y="517"/>
                  <a:pt x="2274" y="485"/>
                </a:cubicBezTo>
                <a:cubicBezTo>
                  <a:pt x="2274" y="454"/>
                  <a:pt x="2249" y="429"/>
                  <a:pt x="2218" y="429"/>
                </a:cubicBezTo>
                <a:close/>
                <a:moveTo>
                  <a:pt x="2944" y="1791"/>
                </a:moveTo>
                <a:cubicBezTo>
                  <a:pt x="2944" y="1791"/>
                  <a:pt x="2944" y="1791"/>
                  <a:pt x="2944" y="1791"/>
                </a:cubicBezTo>
                <a:cubicBezTo>
                  <a:pt x="95" y="1791"/>
                  <a:pt x="95" y="1791"/>
                  <a:pt x="95" y="1791"/>
                </a:cubicBezTo>
                <a:cubicBezTo>
                  <a:pt x="42" y="1791"/>
                  <a:pt x="0" y="1835"/>
                  <a:pt x="0" y="1887"/>
                </a:cubicBezTo>
                <a:cubicBezTo>
                  <a:pt x="0" y="1940"/>
                  <a:pt x="42" y="1983"/>
                  <a:pt x="95" y="1983"/>
                </a:cubicBezTo>
                <a:cubicBezTo>
                  <a:pt x="2944" y="1983"/>
                  <a:pt x="2944" y="1983"/>
                  <a:pt x="2944" y="1983"/>
                </a:cubicBezTo>
                <a:cubicBezTo>
                  <a:pt x="2996" y="1983"/>
                  <a:pt x="3039" y="1940"/>
                  <a:pt x="3039" y="1887"/>
                </a:cubicBezTo>
                <a:cubicBezTo>
                  <a:pt x="3039" y="1835"/>
                  <a:pt x="2996" y="1791"/>
                  <a:pt x="2944" y="1791"/>
                </a:cubicBezTo>
                <a:close/>
              </a:path>
            </a:pathLst>
          </a:custGeom>
          <a:solidFill>
            <a:schemeClr val="bg1">
              <a:alpha val="5000"/>
            </a:schemeClr>
          </a:solidFill>
          <a:ln>
            <a:noFill/>
          </a:ln>
        </p:spPr>
        <p:txBody>
          <a:bodyPr vert="horz" wrap="square" lIns="91440" tIns="45720" rIns="91440" bIns="45720" numCol="1" anchor="t" anchorCtr="0" compatLnSpc="1"/>
          <a:lstStyle/>
          <a:p>
            <a:endParaRPr lang="zh-CN" altLang="en-US"/>
          </a:p>
        </p:txBody>
      </p:sp>
      <p:sp>
        <p:nvSpPr>
          <p:cNvPr id="8" name="矩形 7"/>
          <p:cNvSpPr/>
          <p:nvPr/>
        </p:nvSpPr>
        <p:spPr>
          <a:xfrm>
            <a:off x="3851920" y="1994099"/>
            <a:ext cx="5292080" cy="1152128"/>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 name="圆角矩形 1"/>
          <p:cNvSpPr/>
          <p:nvPr/>
        </p:nvSpPr>
        <p:spPr>
          <a:xfrm>
            <a:off x="3923928" y="1490836"/>
            <a:ext cx="3672260" cy="474741"/>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2400" b="1"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endParaRPr>
          </a:p>
        </p:txBody>
      </p:sp>
      <p:sp>
        <p:nvSpPr>
          <p:cNvPr id="3" name="矩形 2"/>
          <p:cNvSpPr/>
          <p:nvPr/>
        </p:nvSpPr>
        <p:spPr>
          <a:xfrm>
            <a:off x="2562061" y="1881356"/>
            <a:ext cx="1241045" cy="1107996"/>
          </a:xfrm>
          <a:prstGeom prst="rect">
            <a:avLst/>
          </a:prstGeom>
        </p:spPr>
        <p:txBody>
          <a:bodyPr wrap="none">
            <a:spAutoFit/>
          </a:bodyPr>
          <a:lstStyle/>
          <a:p>
            <a:pPr algn="ctr"/>
            <a:r>
              <a:rPr lang="en-US" altLang="zh-CN" sz="6600" dirty="0">
                <a:ln w="6350">
                  <a:solidFill>
                    <a:srgbClr val="EFF6FC"/>
                  </a:solidFill>
                </a:ln>
                <a:noFill/>
                <a:latin typeface="Impact" pitchFamily="34" charset="0"/>
                <a:ea typeface="微软雅黑" pitchFamily="34" charset="-122"/>
              </a:rPr>
              <a:t>0 5</a:t>
            </a:r>
            <a:endParaRPr lang="zh-CN" altLang="en-US" sz="6600" dirty="0">
              <a:ln w="6350">
                <a:solidFill>
                  <a:srgbClr val="EFF6FC"/>
                </a:solidFill>
              </a:ln>
              <a:noFill/>
              <a:latin typeface="Impact" pitchFamily="34" charset="0"/>
              <a:ea typeface="微软雅黑" pitchFamily="34" charset="-122"/>
            </a:endParaRPr>
          </a:p>
        </p:txBody>
      </p:sp>
      <p:sp>
        <p:nvSpPr>
          <p:cNvPr id="4" name="矩形 3"/>
          <p:cNvSpPr/>
          <p:nvPr/>
        </p:nvSpPr>
        <p:spPr>
          <a:xfrm>
            <a:off x="3923928" y="2171877"/>
            <a:ext cx="1087157" cy="687111"/>
          </a:xfrm>
          <a:prstGeom prst="rect">
            <a:avLst/>
          </a:prstGeom>
        </p:spPr>
        <p:txBody>
          <a:bodyPr wrap="none">
            <a:spAutoFit/>
          </a:bodyPr>
          <a:lstStyle/>
          <a:p>
            <a:pPr marL="171450" indent="-171450">
              <a:lnSpc>
                <a:spcPts val="1600"/>
              </a:lnSpc>
              <a:buClr>
                <a:schemeClr val="bg1">
                  <a:lumMod val="85000"/>
                </a:schemeClr>
              </a:buClr>
              <a:buFont typeface="Wingdings" pitchFamily="2" charset="2"/>
              <a:buChar char="l"/>
            </a:pPr>
            <a:r>
              <a:rPr lang="en-GB" altLang="zh-CN" sz="1000" dirty="0">
                <a:solidFill>
                  <a:schemeClr val="bg1">
                    <a:lumMod val="95000"/>
                  </a:schemeClr>
                </a:solidFill>
                <a:latin typeface="微软雅黑" pitchFamily="34" charset="-122"/>
                <a:ea typeface="微软雅黑" pitchFamily="34" charset="-122"/>
              </a:rPr>
              <a:t>Significance</a:t>
            </a:r>
          </a:p>
          <a:p>
            <a:pPr marL="171450" indent="-171450">
              <a:lnSpc>
                <a:spcPts val="1600"/>
              </a:lnSpc>
              <a:buClr>
                <a:schemeClr val="bg1">
                  <a:lumMod val="85000"/>
                </a:schemeClr>
              </a:buClr>
              <a:buFont typeface="Wingdings" pitchFamily="2" charset="2"/>
              <a:buChar char="l"/>
            </a:pPr>
            <a:endParaRPr lang="en-GB" altLang="zh-CN" sz="1000" dirty="0">
              <a:solidFill>
                <a:schemeClr val="bg1">
                  <a:lumMod val="95000"/>
                </a:schemeClr>
              </a:solidFill>
              <a:latin typeface="微软雅黑" pitchFamily="34" charset="-122"/>
              <a:ea typeface="微软雅黑" pitchFamily="34" charset="-122"/>
            </a:endParaRPr>
          </a:p>
          <a:p>
            <a:pPr marL="171450" indent="-171450">
              <a:lnSpc>
                <a:spcPts val="1600"/>
              </a:lnSpc>
              <a:buClr>
                <a:schemeClr val="bg1">
                  <a:lumMod val="85000"/>
                </a:schemeClr>
              </a:buClr>
              <a:buFont typeface="Wingdings" pitchFamily="2" charset="2"/>
              <a:buChar char="l"/>
            </a:pPr>
            <a:r>
              <a:rPr lang="en-GB" altLang="zh-CN" sz="1000" dirty="0">
                <a:solidFill>
                  <a:schemeClr val="bg1">
                    <a:lumMod val="95000"/>
                  </a:schemeClr>
                </a:solidFill>
                <a:latin typeface="微软雅黑" pitchFamily="34" charset="-122"/>
                <a:ea typeface="微软雅黑" pitchFamily="34" charset="-122"/>
              </a:rPr>
              <a:t>Expectation</a:t>
            </a:r>
          </a:p>
        </p:txBody>
      </p:sp>
      <p:sp>
        <p:nvSpPr>
          <p:cNvPr id="5" name="矩形 4"/>
          <p:cNvSpPr/>
          <p:nvPr/>
        </p:nvSpPr>
        <p:spPr>
          <a:xfrm>
            <a:off x="2627784" y="2817460"/>
            <a:ext cx="1098531" cy="307777"/>
          </a:xfrm>
          <a:prstGeom prst="rect">
            <a:avLst/>
          </a:prstGeom>
        </p:spPr>
        <p:txBody>
          <a:bodyPr wrap="square">
            <a:spAutoFit/>
          </a:bodyPr>
          <a:lstStyle/>
          <a:p>
            <a:pPr algn="ctr"/>
            <a:r>
              <a:rPr lang="en-US" altLang="zh-CN" sz="1400" dirty="0">
                <a:solidFill>
                  <a:schemeClr val="bg1"/>
                </a:solidFill>
                <a:latin typeface="微软雅黑" pitchFamily="34" charset="-122"/>
                <a:ea typeface="微软雅黑" pitchFamily="34" charset="-122"/>
              </a:rPr>
              <a:t>PART FIVE </a:t>
            </a:r>
            <a:endParaRPr lang="zh-CN" altLang="en-US" sz="700"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41" presetClass="entr" presetSubtype="0" fill="hold" grpId="0" nodeType="withEffect">
                                      <p:stCondLst>
                                        <p:cond delay="2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par>
                                    <p:cTn id="24" presetID="2" presetClass="entr" presetSubtype="4" fill="hold" grpId="0" nodeType="withEffect" p14:presetBounceEnd="60000">
                                      <p:stCondLst>
                                        <p:cond delay="450"/>
                                      </p:stCondLst>
                                      <p:childTnLst>
                                        <p:set>
                                          <p:cBhvr>
                                            <p:cTn id="25" dur="1" fill="hold">
                                              <p:stCondLst>
                                                <p:cond delay="0"/>
                                              </p:stCondLst>
                                            </p:cTn>
                                            <p:tgtEl>
                                              <p:spTgt spid="4"/>
                                            </p:tgtEl>
                                            <p:attrNameLst>
                                              <p:attrName>style.visibility</p:attrName>
                                            </p:attrNameLst>
                                          </p:cBhvr>
                                          <p:to>
                                            <p:strVal val="visible"/>
                                          </p:to>
                                        </p:set>
                                        <p:anim calcmode="lin" valueType="num" p14:bounceEnd="60000">
                                          <p:cBhvr additive="base">
                                            <p:cTn id="26" dur="5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4" grpId="0"/>
          <p:bldP spid="5" grpId="0"/>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41" presetClass="entr" presetSubtype="0" fill="hold" grpId="0" nodeType="withEffect">
                                      <p:stCondLst>
                                        <p:cond delay="2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par>
                                    <p:cTn id="24" presetID="2" presetClass="entr" presetSubtype="4" fill="hold" grpId="0" nodeType="withEffect">
                                      <p:stCondLst>
                                        <p:cond delay="45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4" grpId="0"/>
          <p:bldP spid="5" grpId="0"/>
        </p:bldLst>
      </p:timing>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 name="圆角矩形 27"/>
          <p:cNvSpPr/>
          <p:nvPr/>
        </p:nvSpPr>
        <p:spPr>
          <a:xfrm>
            <a:off x="786464" y="1371761"/>
            <a:ext cx="1547483" cy="2657181"/>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n w="6350">
                <a:noFill/>
              </a:ln>
              <a:solidFill>
                <a:schemeClr val="bg1"/>
              </a:solidFill>
              <a:latin typeface="Impact" pitchFamily="34" charset="0"/>
              <a:ea typeface="微软雅黑" pitchFamily="34" charset="-122"/>
            </a:endParaRPr>
          </a:p>
        </p:txBody>
      </p:sp>
      <p:sp>
        <p:nvSpPr>
          <p:cNvPr id="72" name="Rectangle 21"/>
          <p:cNvSpPr>
            <a:spLocks noChangeArrowheads="1"/>
          </p:cNvSpPr>
          <p:nvPr/>
        </p:nvSpPr>
        <p:spPr bwMode="auto">
          <a:xfrm>
            <a:off x="951044" y="2069802"/>
            <a:ext cx="1291128" cy="107721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pPr>
            <a:r>
              <a:rPr lang="en-US" altLang="zh-CN" sz="1000" dirty="0">
                <a:solidFill>
                  <a:schemeClr val="bg1"/>
                </a:solidFill>
                <a:latin typeface="Arial" pitchFamily="34" charset="0"/>
                <a:ea typeface="微软雅黑" pitchFamily="34" charset="-122"/>
              </a:rPr>
              <a:t> Avoiding the manual</a:t>
            </a:r>
          </a:p>
          <a:p>
            <a:pPr fontAlgn="base">
              <a:spcBef>
                <a:spcPct val="0"/>
              </a:spcBef>
              <a:spcAft>
                <a:spcPct val="0"/>
              </a:spcAft>
            </a:pPr>
            <a:r>
              <a:rPr lang="en-US" altLang="zh-CN" sz="1000" dirty="0">
                <a:solidFill>
                  <a:schemeClr val="bg1"/>
                </a:solidFill>
                <a:latin typeface="Arial" pitchFamily="34" charset="0"/>
                <a:ea typeface="微软雅黑" pitchFamily="34" charset="-122"/>
              </a:rPr>
              <a:t>operation when stitching the adjacent patches together, but</a:t>
            </a:r>
          </a:p>
          <a:p>
            <a:pPr fontAlgn="base">
              <a:spcBef>
                <a:spcPct val="0"/>
              </a:spcBef>
              <a:spcAft>
                <a:spcPct val="0"/>
              </a:spcAft>
            </a:pPr>
            <a:r>
              <a:rPr lang="en-US" altLang="zh-CN" sz="1000" dirty="0">
                <a:solidFill>
                  <a:srgbClr val="FFFF00"/>
                </a:solidFill>
                <a:latin typeface="Arial" pitchFamily="34" charset="0"/>
                <a:ea typeface="微软雅黑" pitchFamily="34" charset="-122"/>
              </a:rPr>
              <a:t>achieves the continuities</a:t>
            </a:r>
            <a:r>
              <a:rPr lang="en-US" altLang="zh-CN" sz="1000" dirty="0">
                <a:solidFill>
                  <a:schemeClr val="bg1"/>
                </a:solidFill>
                <a:latin typeface="Arial" pitchFamily="34" charset="0"/>
                <a:ea typeface="微软雅黑" pitchFamily="34" charset="-122"/>
              </a:rPr>
              <a:t> when they are generated.</a:t>
            </a:r>
            <a:endParaRPr lang="zh-CN" altLang="zh-CN" sz="1000" dirty="0">
              <a:solidFill>
                <a:schemeClr val="bg1"/>
              </a:solidFill>
              <a:latin typeface="Arial" pitchFamily="34" charset="0"/>
              <a:ea typeface="微软雅黑" pitchFamily="34" charset="-122"/>
            </a:endParaRPr>
          </a:p>
        </p:txBody>
      </p:sp>
      <p:sp>
        <p:nvSpPr>
          <p:cNvPr id="90" name="圆角矩形 89"/>
          <p:cNvSpPr/>
          <p:nvPr/>
        </p:nvSpPr>
        <p:spPr>
          <a:xfrm>
            <a:off x="1082682" y="1486062"/>
            <a:ext cx="955046" cy="246226"/>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Impact" pitchFamily="34" charset="0"/>
                <a:ea typeface="微软雅黑" pitchFamily="34" charset="-122"/>
              </a:rPr>
              <a:t>Continuities</a:t>
            </a:r>
            <a:endParaRPr lang="zh-CN" altLang="en-US" sz="1000" dirty="0">
              <a:ln w="6350">
                <a:noFill/>
              </a:ln>
              <a:solidFill>
                <a:schemeClr val="bg1"/>
              </a:solidFill>
              <a:latin typeface="Impact" pitchFamily="34" charset="0"/>
              <a:ea typeface="微软雅黑" pitchFamily="34" charset="-122"/>
            </a:endParaRPr>
          </a:p>
        </p:txBody>
      </p:sp>
      <p:sp>
        <p:nvSpPr>
          <p:cNvPr id="27" name="圆角矩形 26"/>
          <p:cNvSpPr/>
          <p:nvPr/>
        </p:nvSpPr>
        <p:spPr>
          <a:xfrm>
            <a:off x="312142" y="1371762"/>
            <a:ext cx="396205" cy="396205"/>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6350">
                  <a:noFill/>
                </a:ln>
                <a:solidFill>
                  <a:schemeClr val="bg1"/>
                </a:solidFill>
                <a:latin typeface="Impact" pitchFamily="34" charset="0"/>
                <a:ea typeface="微软雅黑" pitchFamily="34" charset="-122"/>
              </a:rPr>
              <a:t>01</a:t>
            </a:r>
            <a:endParaRPr lang="zh-CN" altLang="en-US" sz="1400" dirty="0">
              <a:ln w="6350">
                <a:noFill/>
              </a:ln>
              <a:solidFill>
                <a:schemeClr val="bg1"/>
              </a:solidFill>
              <a:latin typeface="Impact" pitchFamily="34" charset="0"/>
              <a:ea typeface="微软雅黑" pitchFamily="34" charset="-122"/>
            </a:endParaRPr>
          </a:p>
        </p:txBody>
      </p:sp>
      <p:sp>
        <p:nvSpPr>
          <p:cNvPr id="29" name="圆角矩形 28"/>
          <p:cNvSpPr/>
          <p:nvPr/>
        </p:nvSpPr>
        <p:spPr>
          <a:xfrm>
            <a:off x="2412064" y="1857991"/>
            <a:ext cx="1547483" cy="2657181"/>
          </a:xfrm>
          <a:prstGeom prst="roundRect">
            <a:avLst>
              <a:gd name="adj" fmla="val 0"/>
            </a:avLst>
          </a:prstGeom>
          <a:solidFill>
            <a:srgbClr val="3C4157"/>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n w="6350">
                <a:noFill/>
              </a:ln>
              <a:solidFill>
                <a:schemeClr val="bg1"/>
              </a:solidFill>
              <a:latin typeface="Impact" pitchFamily="34" charset="0"/>
              <a:ea typeface="微软雅黑" pitchFamily="34" charset="-122"/>
            </a:endParaRPr>
          </a:p>
        </p:txBody>
      </p:sp>
      <p:sp>
        <p:nvSpPr>
          <p:cNvPr id="30" name="Rectangle 21"/>
          <p:cNvSpPr>
            <a:spLocks noChangeArrowheads="1"/>
          </p:cNvSpPr>
          <p:nvPr/>
        </p:nvSpPr>
        <p:spPr bwMode="auto">
          <a:xfrm>
            <a:off x="2576644" y="2452489"/>
            <a:ext cx="1218322" cy="18466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pPr>
            <a:r>
              <a:rPr lang="en-US" altLang="zh-CN" sz="1000" dirty="0">
                <a:solidFill>
                  <a:schemeClr val="bg1"/>
                </a:solidFill>
                <a:latin typeface="Arial" pitchFamily="34" charset="0"/>
                <a:ea typeface="微软雅黑" pitchFamily="34" charset="-122"/>
              </a:rPr>
              <a:t>The original model takes </a:t>
            </a:r>
            <a:r>
              <a:rPr lang="en-US" altLang="zh-CN" sz="1000" b="1" dirty="0">
                <a:solidFill>
                  <a:srgbClr val="FFFF00"/>
                </a:solidFill>
                <a:latin typeface="Arial" pitchFamily="34" charset="0"/>
                <a:ea typeface="微软雅黑" pitchFamily="34" charset="-122"/>
              </a:rPr>
              <a:t>15378 </a:t>
            </a:r>
            <a:r>
              <a:rPr lang="en-US" altLang="zh-CN" sz="1000" dirty="0">
                <a:solidFill>
                  <a:schemeClr val="bg1"/>
                </a:solidFill>
                <a:latin typeface="Arial" pitchFamily="34" charset="0"/>
                <a:ea typeface="微软雅黑" pitchFamily="34" charset="-122"/>
              </a:rPr>
              <a:t>polygons to store whilst the recreated model has only </a:t>
            </a:r>
            <a:r>
              <a:rPr lang="en-US" altLang="zh-CN" sz="1000" b="1" dirty="0">
                <a:solidFill>
                  <a:srgbClr val="FFFF00"/>
                </a:solidFill>
                <a:latin typeface="Arial" pitchFamily="34" charset="0"/>
                <a:ea typeface="微软雅黑" pitchFamily="34" charset="-122"/>
              </a:rPr>
              <a:t>4236</a:t>
            </a:r>
            <a:r>
              <a:rPr lang="en-US" altLang="zh-CN" sz="1000" dirty="0">
                <a:solidFill>
                  <a:schemeClr val="bg1"/>
                </a:solidFill>
                <a:latin typeface="Arial" pitchFamily="34" charset="0"/>
                <a:ea typeface="微软雅黑" pitchFamily="34" charset="-122"/>
              </a:rPr>
              <a:t> polygons, which is only </a:t>
            </a:r>
            <a:r>
              <a:rPr lang="en-US" altLang="zh-CN" sz="1000" dirty="0">
                <a:solidFill>
                  <a:srgbClr val="FFFF00"/>
                </a:solidFill>
                <a:latin typeface="Arial" pitchFamily="34" charset="0"/>
                <a:ea typeface="微软雅黑" pitchFamily="34" charset="-122"/>
              </a:rPr>
              <a:t>28%</a:t>
            </a:r>
            <a:r>
              <a:rPr lang="en-US" altLang="zh-CN" sz="1000" dirty="0">
                <a:solidFill>
                  <a:schemeClr val="bg1"/>
                </a:solidFill>
                <a:latin typeface="Arial" pitchFamily="34" charset="0"/>
                <a:ea typeface="微软雅黑" pitchFamily="34" charset="-122"/>
              </a:rPr>
              <a:t> of the original one. That is to say, the ODE-based recreated model compresses </a:t>
            </a:r>
            <a:r>
              <a:rPr lang="en-US" altLang="zh-CN" sz="1000" dirty="0">
                <a:solidFill>
                  <a:srgbClr val="FFFF00"/>
                </a:solidFill>
                <a:latin typeface="Arial" pitchFamily="34" charset="0"/>
                <a:ea typeface="微软雅黑" pitchFamily="34" charset="-122"/>
              </a:rPr>
              <a:t>72% </a:t>
            </a:r>
            <a:r>
              <a:rPr lang="en-US" altLang="zh-CN" sz="1000" dirty="0">
                <a:solidFill>
                  <a:schemeClr val="bg1"/>
                </a:solidFill>
                <a:latin typeface="Arial" pitchFamily="34" charset="0"/>
                <a:ea typeface="微软雅黑" pitchFamily="34" charset="-122"/>
              </a:rPr>
              <a:t>of the data size. </a:t>
            </a:r>
          </a:p>
        </p:txBody>
      </p:sp>
      <p:sp>
        <p:nvSpPr>
          <p:cNvPr id="31" name="圆角矩形 30"/>
          <p:cNvSpPr/>
          <p:nvPr/>
        </p:nvSpPr>
        <p:spPr>
          <a:xfrm>
            <a:off x="2708282" y="1972292"/>
            <a:ext cx="955046" cy="246226"/>
          </a:xfrm>
          <a:prstGeom prst="roundRect">
            <a:avLst>
              <a:gd name="adj" fmla="val 0"/>
            </a:avLst>
          </a:prstGeom>
          <a:solidFill>
            <a:srgbClr val="3C4157"/>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Impact" pitchFamily="34" charset="0"/>
                <a:ea typeface="微软雅黑" pitchFamily="34" charset="-122"/>
              </a:rPr>
              <a:t>Saving Data</a:t>
            </a:r>
            <a:endParaRPr lang="zh-CN" altLang="en-US" sz="1000" dirty="0">
              <a:ln w="6350">
                <a:noFill/>
              </a:ln>
              <a:solidFill>
                <a:schemeClr val="bg1"/>
              </a:solidFill>
              <a:latin typeface="Impact" pitchFamily="34" charset="0"/>
              <a:ea typeface="微软雅黑" pitchFamily="34" charset="-122"/>
            </a:endParaRPr>
          </a:p>
        </p:txBody>
      </p:sp>
      <p:sp>
        <p:nvSpPr>
          <p:cNvPr id="32" name="圆角矩形 31"/>
          <p:cNvSpPr/>
          <p:nvPr/>
        </p:nvSpPr>
        <p:spPr>
          <a:xfrm>
            <a:off x="1937742" y="4118966"/>
            <a:ext cx="396205" cy="396205"/>
          </a:xfrm>
          <a:prstGeom prst="roundRect">
            <a:avLst>
              <a:gd name="adj" fmla="val 0"/>
            </a:avLst>
          </a:prstGeom>
          <a:solidFill>
            <a:srgbClr val="3C4157"/>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6350">
                  <a:noFill/>
                </a:ln>
                <a:solidFill>
                  <a:schemeClr val="bg1"/>
                </a:solidFill>
                <a:latin typeface="Impact" pitchFamily="34" charset="0"/>
                <a:ea typeface="微软雅黑" pitchFamily="34" charset="-122"/>
              </a:rPr>
              <a:t>02</a:t>
            </a:r>
            <a:endParaRPr lang="zh-CN" altLang="en-US" sz="1400" dirty="0">
              <a:ln w="6350">
                <a:noFill/>
              </a:ln>
              <a:solidFill>
                <a:schemeClr val="bg1"/>
              </a:solidFill>
              <a:latin typeface="Impact" pitchFamily="34" charset="0"/>
              <a:ea typeface="微软雅黑" pitchFamily="34" charset="-122"/>
            </a:endParaRPr>
          </a:p>
        </p:txBody>
      </p:sp>
      <p:sp>
        <p:nvSpPr>
          <p:cNvPr id="33" name="圆角矩形 32"/>
          <p:cNvSpPr/>
          <p:nvPr/>
        </p:nvSpPr>
        <p:spPr>
          <a:xfrm>
            <a:off x="4024964" y="1371761"/>
            <a:ext cx="1547483" cy="2657181"/>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n w="6350">
                <a:noFill/>
              </a:ln>
              <a:solidFill>
                <a:schemeClr val="bg1"/>
              </a:solidFill>
              <a:latin typeface="Impact" pitchFamily="34" charset="0"/>
              <a:ea typeface="微软雅黑" pitchFamily="34" charset="-122"/>
            </a:endParaRPr>
          </a:p>
        </p:txBody>
      </p:sp>
      <p:sp>
        <p:nvSpPr>
          <p:cNvPr id="34" name="Rectangle 21"/>
          <p:cNvSpPr>
            <a:spLocks noChangeArrowheads="1"/>
          </p:cNvSpPr>
          <p:nvPr/>
        </p:nvSpPr>
        <p:spPr bwMode="auto">
          <a:xfrm>
            <a:off x="4189544" y="2050057"/>
            <a:ext cx="1218322"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pPr>
            <a:r>
              <a:rPr lang="en-US" altLang="zh-CN" sz="1000" dirty="0">
                <a:solidFill>
                  <a:schemeClr val="bg1"/>
                </a:solidFill>
                <a:latin typeface="Arial" pitchFamily="34" charset="0"/>
                <a:ea typeface="微软雅黑" pitchFamily="34" charset="-122"/>
              </a:rPr>
              <a:t> Much easier to </a:t>
            </a:r>
            <a:r>
              <a:rPr lang="en-US" altLang="zh-CN" sz="1000" dirty="0">
                <a:solidFill>
                  <a:srgbClr val="FFFF00"/>
                </a:solidFill>
                <a:latin typeface="Arial" pitchFamily="34" charset="0"/>
                <a:ea typeface="微软雅黑" pitchFamily="34" charset="-122"/>
              </a:rPr>
              <a:t>control the global shape</a:t>
            </a:r>
            <a:r>
              <a:rPr lang="en-US" altLang="zh-CN" sz="1000" dirty="0">
                <a:solidFill>
                  <a:schemeClr val="bg1"/>
                </a:solidFill>
                <a:latin typeface="Arial" pitchFamily="34" charset="0"/>
                <a:ea typeface="微软雅黑" pitchFamily="34" charset="-122"/>
              </a:rPr>
              <a:t> of each patch compared with the polygon method, only using 4 control curves, rather than modifying every vertices.</a:t>
            </a:r>
            <a:endParaRPr lang="zh-CN" altLang="zh-CN" sz="1000" dirty="0">
              <a:solidFill>
                <a:schemeClr val="bg1"/>
              </a:solidFill>
              <a:latin typeface="Arial" pitchFamily="34" charset="0"/>
              <a:ea typeface="微软雅黑" pitchFamily="34" charset="-122"/>
            </a:endParaRPr>
          </a:p>
        </p:txBody>
      </p:sp>
      <p:sp>
        <p:nvSpPr>
          <p:cNvPr id="35" name="圆角矩形 34"/>
          <p:cNvSpPr/>
          <p:nvPr/>
        </p:nvSpPr>
        <p:spPr>
          <a:xfrm>
            <a:off x="4321182" y="1486062"/>
            <a:ext cx="955046" cy="246226"/>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Impact" pitchFamily="34" charset="0"/>
                <a:ea typeface="微软雅黑" pitchFamily="34" charset="-122"/>
              </a:rPr>
              <a:t>Shape Control</a:t>
            </a:r>
            <a:endParaRPr lang="zh-CN" altLang="en-US" sz="1000" dirty="0">
              <a:ln w="6350">
                <a:noFill/>
              </a:ln>
              <a:solidFill>
                <a:schemeClr val="bg1"/>
              </a:solidFill>
              <a:latin typeface="Impact" pitchFamily="34" charset="0"/>
              <a:ea typeface="微软雅黑" pitchFamily="34" charset="-122"/>
            </a:endParaRPr>
          </a:p>
        </p:txBody>
      </p:sp>
      <p:sp>
        <p:nvSpPr>
          <p:cNvPr id="36" name="圆角矩形 35"/>
          <p:cNvSpPr/>
          <p:nvPr/>
        </p:nvSpPr>
        <p:spPr>
          <a:xfrm>
            <a:off x="3550642" y="1371762"/>
            <a:ext cx="396205" cy="396205"/>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6350">
                  <a:noFill/>
                </a:ln>
                <a:solidFill>
                  <a:schemeClr val="bg1"/>
                </a:solidFill>
                <a:latin typeface="Impact" pitchFamily="34" charset="0"/>
                <a:ea typeface="微软雅黑" pitchFamily="34" charset="-122"/>
              </a:rPr>
              <a:t>03</a:t>
            </a:r>
            <a:endParaRPr lang="zh-CN" altLang="en-US" sz="1400" dirty="0">
              <a:ln w="6350">
                <a:noFill/>
              </a:ln>
              <a:solidFill>
                <a:schemeClr val="bg1"/>
              </a:solidFill>
              <a:latin typeface="Impact" pitchFamily="34" charset="0"/>
              <a:ea typeface="微软雅黑" pitchFamily="34" charset="-122"/>
            </a:endParaRPr>
          </a:p>
        </p:txBody>
      </p:sp>
      <p:sp>
        <p:nvSpPr>
          <p:cNvPr id="37" name="圆角矩形 36"/>
          <p:cNvSpPr/>
          <p:nvPr/>
        </p:nvSpPr>
        <p:spPr>
          <a:xfrm>
            <a:off x="5650564" y="1857991"/>
            <a:ext cx="1547483" cy="2657181"/>
          </a:xfrm>
          <a:prstGeom prst="roundRect">
            <a:avLst>
              <a:gd name="adj" fmla="val 0"/>
            </a:avLst>
          </a:prstGeom>
          <a:solidFill>
            <a:srgbClr val="3C4157"/>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00" dirty="0">
              <a:ln w="6350">
                <a:noFill/>
              </a:ln>
              <a:solidFill>
                <a:schemeClr val="bg1"/>
              </a:solidFill>
              <a:latin typeface="Impact" pitchFamily="34" charset="0"/>
              <a:ea typeface="微软雅黑" pitchFamily="34" charset="-122"/>
            </a:endParaRPr>
          </a:p>
        </p:txBody>
      </p:sp>
      <p:sp>
        <p:nvSpPr>
          <p:cNvPr id="38" name="Rectangle 21"/>
          <p:cNvSpPr>
            <a:spLocks noChangeArrowheads="1"/>
          </p:cNvSpPr>
          <p:nvPr/>
        </p:nvSpPr>
        <p:spPr bwMode="auto">
          <a:xfrm>
            <a:off x="5815144" y="2354932"/>
            <a:ext cx="1218322" cy="20005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pPr>
            <a:r>
              <a:rPr lang="en-US" altLang="zh-CN" sz="1000" dirty="0">
                <a:solidFill>
                  <a:schemeClr val="bg1"/>
                </a:solidFill>
                <a:latin typeface="Arial" pitchFamily="34" charset="0"/>
                <a:ea typeface="微软雅黑" pitchFamily="34" charset="-122"/>
              </a:rPr>
              <a:t>Based on physics, as differential equations characterizing natural physical process are used to control the representing curves of each patch.</a:t>
            </a:r>
          </a:p>
          <a:p>
            <a:pPr fontAlgn="base">
              <a:spcBef>
                <a:spcPct val="0"/>
              </a:spcBef>
              <a:spcAft>
                <a:spcPct val="0"/>
              </a:spcAft>
            </a:pPr>
            <a:endParaRPr lang="en-US" altLang="zh-CN" sz="1000" dirty="0">
              <a:solidFill>
                <a:schemeClr val="bg1"/>
              </a:solidFill>
              <a:latin typeface="Arial" pitchFamily="34" charset="0"/>
              <a:ea typeface="微软雅黑" pitchFamily="34" charset="-122"/>
            </a:endParaRPr>
          </a:p>
          <a:p>
            <a:pPr fontAlgn="base">
              <a:spcBef>
                <a:spcPct val="0"/>
              </a:spcBef>
              <a:spcAft>
                <a:spcPct val="0"/>
              </a:spcAft>
            </a:pPr>
            <a:r>
              <a:rPr lang="en-US" altLang="zh-CN" sz="1000" dirty="0">
                <a:solidFill>
                  <a:schemeClr val="bg1"/>
                </a:solidFill>
                <a:latin typeface="Arial" pitchFamily="34" charset="0"/>
                <a:ea typeface="微软雅黑" pitchFamily="34" charset="-122"/>
              </a:rPr>
              <a:t>This makes the model readily to be blended with skin deformation techniques.</a:t>
            </a:r>
            <a:endParaRPr lang="zh-CN" altLang="zh-CN" sz="1000" dirty="0">
              <a:solidFill>
                <a:schemeClr val="bg1"/>
              </a:solidFill>
              <a:latin typeface="Arial" pitchFamily="34" charset="0"/>
              <a:ea typeface="微软雅黑" pitchFamily="34" charset="-122"/>
            </a:endParaRPr>
          </a:p>
        </p:txBody>
      </p:sp>
      <p:sp>
        <p:nvSpPr>
          <p:cNvPr id="39" name="圆角矩形 38"/>
          <p:cNvSpPr/>
          <p:nvPr/>
        </p:nvSpPr>
        <p:spPr>
          <a:xfrm>
            <a:off x="5946782" y="1972292"/>
            <a:ext cx="955046" cy="246226"/>
          </a:xfrm>
          <a:prstGeom prst="roundRect">
            <a:avLst>
              <a:gd name="adj" fmla="val 0"/>
            </a:avLst>
          </a:prstGeom>
          <a:solidFill>
            <a:srgbClr val="3C4157"/>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Impact" pitchFamily="34" charset="0"/>
                <a:ea typeface="微软雅黑" pitchFamily="34" charset="-122"/>
              </a:rPr>
              <a:t>Feasibility</a:t>
            </a:r>
            <a:endParaRPr lang="zh-CN" altLang="en-US" sz="1000" dirty="0">
              <a:ln w="6350">
                <a:noFill/>
              </a:ln>
              <a:solidFill>
                <a:schemeClr val="bg1"/>
              </a:solidFill>
              <a:latin typeface="Impact" pitchFamily="34" charset="0"/>
              <a:ea typeface="微软雅黑" pitchFamily="34" charset="-122"/>
            </a:endParaRPr>
          </a:p>
        </p:txBody>
      </p:sp>
      <p:sp>
        <p:nvSpPr>
          <p:cNvPr id="40" name="圆角矩形 39"/>
          <p:cNvSpPr/>
          <p:nvPr/>
        </p:nvSpPr>
        <p:spPr>
          <a:xfrm>
            <a:off x="5176242" y="4118966"/>
            <a:ext cx="396205" cy="396205"/>
          </a:xfrm>
          <a:prstGeom prst="roundRect">
            <a:avLst>
              <a:gd name="adj" fmla="val 0"/>
            </a:avLst>
          </a:prstGeom>
          <a:solidFill>
            <a:srgbClr val="3C4157"/>
          </a:solidFill>
          <a:ln w="6350">
            <a:solidFill>
              <a:schemeClr val="bg1">
                <a:lumMod val="8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6350">
                  <a:noFill/>
                </a:ln>
                <a:solidFill>
                  <a:schemeClr val="bg1"/>
                </a:solidFill>
                <a:latin typeface="Impact" pitchFamily="34" charset="0"/>
                <a:ea typeface="微软雅黑" pitchFamily="34" charset="-122"/>
              </a:rPr>
              <a:t>04</a:t>
            </a:r>
            <a:endParaRPr lang="zh-CN" altLang="en-US" sz="1400" dirty="0">
              <a:ln w="6350">
                <a:noFill/>
              </a:ln>
              <a:solidFill>
                <a:schemeClr val="bg1"/>
              </a:solidFill>
              <a:latin typeface="Impact" pitchFamily="34" charset="0"/>
              <a:ea typeface="微软雅黑" pitchFamily="34" charset="-122"/>
            </a:endParaRPr>
          </a:p>
        </p:txBody>
      </p:sp>
      <p:sp>
        <p:nvSpPr>
          <p:cNvPr id="41" name="圆角矩形 40"/>
          <p:cNvSpPr/>
          <p:nvPr/>
        </p:nvSpPr>
        <p:spPr>
          <a:xfrm>
            <a:off x="7263464" y="1371761"/>
            <a:ext cx="1547483" cy="2657181"/>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dirty="0">
              <a:ln w="6350">
                <a:noFill/>
              </a:ln>
              <a:solidFill>
                <a:schemeClr val="bg1"/>
              </a:solidFill>
              <a:latin typeface="Impact" pitchFamily="34" charset="0"/>
              <a:ea typeface="微软雅黑" pitchFamily="34" charset="-122"/>
            </a:endParaRPr>
          </a:p>
        </p:txBody>
      </p:sp>
      <p:sp>
        <p:nvSpPr>
          <p:cNvPr id="42" name="Rectangle 21"/>
          <p:cNvSpPr>
            <a:spLocks noChangeArrowheads="1"/>
          </p:cNvSpPr>
          <p:nvPr/>
        </p:nvSpPr>
        <p:spPr bwMode="auto">
          <a:xfrm>
            <a:off x="7362627" y="2059930"/>
            <a:ext cx="1361855" cy="12311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fontAlgn="base">
              <a:spcBef>
                <a:spcPct val="0"/>
              </a:spcBef>
              <a:spcAft>
                <a:spcPct val="0"/>
              </a:spcAft>
            </a:pPr>
            <a:r>
              <a:rPr lang="en-US" altLang="zh-CN" sz="1000" dirty="0">
                <a:solidFill>
                  <a:schemeClr val="bg1"/>
                </a:solidFill>
                <a:latin typeface="Arial" pitchFamily="34" charset="0"/>
                <a:ea typeface="微软雅黑" pitchFamily="34" charset="-122"/>
              </a:rPr>
              <a:t>From the comparison between two animations, it is easy to figure out that physics-based techniques could</a:t>
            </a:r>
          </a:p>
          <a:p>
            <a:pPr fontAlgn="base">
              <a:spcBef>
                <a:spcPct val="0"/>
              </a:spcBef>
              <a:spcAft>
                <a:spcPct val="0"/>
              </a:spcAft>
            </a:pPr>
            <a:r>
              <a:rPr lang="en-US" altLang="zh-CN" sz="1000" dirty="0">
                <a:solidFill>
                  <a:schemeClr val="bg1"/>
                </a:solidFill>
                <a:latin typeface="Arial" pitchFamily="34" charset="0"/>
                <a:ea typeface="微软雅黑" pitchFamily="34" charset="-122"/>
              </a:rPr>
              <a:t>create more </a:t>
            </a:r>
            <a:r>
              <a:rPr lang="en-US" altLang="zh-CN" sz="1000" dirty="0">
                <a:solidFill>
                  <a:srgbClr val="FFFF00"/>
                </a:solidFill>
                <a:latin typeface="Arial" pitchFamily="34" charset="0"/>
                <a:ea typeface="微软雅黑" pitchFamily="34" charset="-122"/>
              </a:rPr>
              <a:t>natural and smooth</a:t>
            </a:r>
            <a:r>
              <a:rPr lang="en-US" altLang="zh-CN" sz="1000" dirty="0">
                <a:solidFill>
                  <a:schemeClr val="bg1"/>
                </a:solidFill>
                <a:latin typeface="Arial" pitchFamily="34" charset="0"/>
                <a:ea typeface="微软雅黑" pitchFamily="34" charset="-122"/>
              </a:rPr>
              <a:t> interpolation keyframes.</a:t>
            </a:r>
            <a:endParaRPr lang="zh-CN" altLang="zh-CN" sz="1000" dirty="0">
              <a:solidFill>
                <a:schemeClr val="bg1"/>
              </a:solidFill>
              <a:latin typeface="Arial" pitchFamily="34" charset="0"/>
              <a:ea typeface="微软雅黑" pitchFamily="34" charset="-122"/>
            </a:endParaRPr>
          </a:p>
        </p:txBody>
      </p:sp>
      <p:sp>
        <p:nvSpPr>
          <p:cNvPr id="43" name="圆角矩形 42"/>
          <p:cNvSpPr/>
          <p:nvPr/>
        </p:nvSpPr>
        <p:spPr>
          <a:xfrm>
            <a:off x="7524328" y="1486061"/>
            <a:ext cx="1086684" cy="252647"/>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000" dirty="0">
                <a:ln w="6350">
                  <a:noFill/>
                </a:ln>
                <a:solidFill>
                  <a:schemeClr val="bg1"/>
                </a:solidFill>
                <a:latin typeface="Impact" pitchFamily="34" charset="0"/>
                <a:ea typeface="微软雅黑" pitchFamily="34" charset="-122"/>
              </a:rPr>
              <a:t>Skin Deformation</a:t>
            </a:r>
            <a:endParaRPr lang="zh-CN" altLang="en-US" sz="1000" dirty="0">
              <a:ln w="6350">
                <a:noFill/>
              </a:ln>
              <a:solidFill>
                <a:schemeClr val="bg1"/>
              </a:solidFill>
              <a:latin typeface="Impact" pitchFamily="34" charset="0"/>
              <a:ea typeface="微软雅黑" pitchFamily="34" charset="-122"/>
            </a:endParaRPr>
          </a:p>
        </p:txBody>
      </p:sp>
      <p:sp>
        <p:nvSpPr>
          <p:cNvPr id="44" name="圆角矩形 43"/>
          <p:cNvSpPr/>
          <p:nvPr/>
        </p:nvSpPr>
        <p:spPr>
          <a:xfrm>
            <a:off x="6789142" y="1371762"/>
            <a:ext cx="396205" cy="396205"/>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400" dirty="0">
                <a:ln w="6350">
                  <a:noFill/>
                </a:ln>
                <a:solidFill>
                  <a:schemeClr val="bg1"/>
                </a:solidFill>
                <a:latin typeface="Impact" pitchFamily="34" charset="0"/>
                <a:ea typeface="微软雅黑" pitchFamily="34" charset="-122"/>
              </a:rPr>
              <a:t>05</a:t>
            </a:r>
            <a:endParaRPr lang="zh-CN" altLang="en-US" sz="1400" dirty="0">
              <a:ln w="6350">
                <a:noFill/>
              </a:ln>
              <a:solidFill>
                <a:schemeClr val="bg1"/>
              </a:solidFill>
              <a:latin typeface="Impact" pitchFamily="34" charset="0"/>
              <a:ea typeface="微软雅黑" pitchFamily="34" charset="-122"/>
            </a:endParaRPr>
          </a:p>
        </p:txBody>
      </p:sp>
      <p:sp>
        <p:nvSpPr>
          <p:cNvPr id="56" name="矩形 55"/>
          <p:cNvSpPr/>
          <p:nvPr/>
        </p:nvSpPr>
        <p:spPr>
          <a:xfrm>
            <a:off x="7740352" y="378109"/>
            <a:ext cx="1063112"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Significance</a:t>
            </a:r>
            <a:endParaRPr lang="zh-CN" altLang="en-US" sz="1200" dirty="0">
              <a:solidFill>
                <a:srgbClr val="03CCCE"/>
              </a:solidFill>
              <a:latin typeface="微软雅黑" pitchFamily="34" charset="-122"/>
              <a:ea typeface="微软雅黑" pitchFamily="34" charset="-122"/>
            </a:endParaRPr>
          </a:p>
        </p:txBody>
      </p:sp>
      <p:sp>
        <p:nvSpPr>
          <p:cNvPr id="2" name="圆角矩形 14">
            <a:extLst>
              <a:ext uri="{FF2B5EF4-FFF2-40B4-BE49-F238E27FC236}">
                <a16:creationId xmlns:a16="http://schemas.microsoft.com/office/drawing/2014/main" id="{172564C8-72F2-458E-9287-02E199E38502}"/>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5">
            <a:extLst>
              <a:ext uri="{FF2B5EF4-FFF2-40B4-BE49-F238E27FC236}">
                <a16:creationId xmlns:a16="http://schemas.microsoft.com/office/drawing/2014/main" id="{B07ABEE7-929B-4F84-957F-DC2D9432D3B6}"/>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6">
            <a:extLst>
              <a:ext uri="{FF2B5EF4-FFF2-40B4-BE49-F238E27FC236}">
                <a16:creationId xmlns:a16="http://schemas.microsoft.com/office/drawing/2014/main" id="{E5B66876-F022-4FAA-902F-8B28B0B93EE4}"/>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7">
            <a:extLst>
              <a:ext uri="{FF2B5EF4-FFF2-40B4-BE49-F238E27FC236}">
                <a16:creationId xmlns:a16="http://schemas.microsoft.com/office/drawing/2014/main" id="{801A7AFD-FE94-49F8-891D-A1CD5D44FD7D}"/>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1">
            <a:extLst>
              <a:ext uri="{FF2B5EF4-FFF2-40B4-BE49-F238E27FC236}">
                <a16:creationId xmlns:a16="http://schemas.microsoft.com/office/drawing/2014/main" id="{0CBD94E9-0CB6-418A-BC10-A57408029196}"/>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300"/>
                                  </p:stCondLst>
                                  <p:childTnLst>
                                    <p:set>
                                      <p:cBhvr>
                                        <p:cTn id="6" dur="1" fill="hold">
                                          <p:stCondLst>
                                            <p:cond delay="0"/>
                                          </p:stCondLst>
                                        </p:cTn>
                                        <p:tgtEl>
                                          <p:spTgt spid="90"/>
                                        </p:tgtEl>
                                        <p:attrNameLst>
                                          <p:attrName>style.visibility</p:attrName>
                                        </p:attrNameLst>
                                      </p:cBhvr>
                                      <p:to>
                                        <p:strVal val="visible"/>
                                      </p:to>
                                    </p:set>
                                    <p:animEffect transition="in" filter="fade">
                                      <p:cBhvr>
                                        <p:cTn id="7" dur="500"/>
                                        <p:tgtEl>
                                          <p:spTgt spid="90"/>
                                        </p:tgtEl>
                                      </p:cBhvr>
                                    </p:animEffect>
                                    <p:anim calcmode="lin" valueType="num">
                                      <p:cBhvr>
                                        <p:cTn id="8" dur="500" fill="hold"/>
                                        <p:tgtEl>
                                          <p:spTgt spid="90"/>
                                        </p:tgtEl>
                                        <p:attrNameLst>
                                          <p:attrName>ppt_x</p:attrName>
                                        </p:attrNameLst>
                                      </p:cBhvr>
                                      <p:tavLst>
                                        <p:tav tm="0">
                                          <p:val>
                                            <p:strVal val="#ppt_x"/>
                                          </p:val>
                                        </p:tav>
                                        <p:tav tm="100000">
                                          <p:val>
                                            <p:strVal val="#ppt_x"/>
                                          </p:val>
                                        </p:tav>
                                      </p:tavLst>
                                    </p:anim>
                                    <p:anim calcmode="lin" valueType="num">
                                      <p:cBhvr>
                                        <p:cTn id="9" dur="500" fill="hold"/>
                                        <p:tgtEl>
                                          <p:spTgt spid="90"/>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300"/>
                                  </p:stCondLst>
                                  <p:childTnLst>
                                    <p:set>
                                      <p:cBhvr>
                                        <p:cTn id="11" dur="1" fill="hold">
                                          <p:stCondLst>
                                            <p:cond delay="0"/>
                                          </p:stCondLst>
                                        </p:cTn>
                                        <p:tgtEl>
                                          <p:spTgt spid="72"/>
                                        </p:tgtEl>
                                        <p:attrNameLst>
                                          <p:attrName>style.visibility</p:attrName>
                                        </p:attrNameLst>
                                      </p:cBhvr>
                                      <p:to>
                                        <p:strVal val="visible"/>
                                      </p:to>
                                    </p:set>
                                    <p:animEffect transition="in" filter="fade">
                                      <p:cBhvr>
                                        <p:cTn id="12" dur="500"/>
                                        <p:tgtEl>
                                          <p:spTgt spid="72"/>
                                        </p:tgtEl>
                                      </p:cBhvr>
                                    </p:animEffect>
                                    <p:anim calcmode="lin" valueType="num">
                                      <p:cBhvr>
                                        <p:cTn id="13" dur="500" fill="hold"/>
                                        <p:tgtEl>
                                          <p:spTgt spid="72"/>
                                        </p:tgtEl>
                                        <p:attrNameLst>
                                          <p:attrName>ppt_x</p:attrName>
                                        </p:attrNameLst>
                                      </p:cBhvr>
                                      <p:tavLst>
                                        <p:tav tm="0">
                                          <p:val>
                                            <p:strVal val="#ppt_x"/>
                                          </p:val>
                                        </p:tav>
                                        <p:tav tm="100000">
                                          <p:val>
                                            <p:strVal val="#ppt_x"/>
                                          </p:val>
                                        </p:tav>
                                      </p:tavLst>
                                    </p:anim>
                                    <p:anim calcmode="lin" valueType="num">
                                      <p:cBhvr>
                                        <p:cTn id="14" dur="500" fill="hold"/>
                                        <p:tgtEl>
                                          <p:spTgt spid="72"/>
                                        </p:tgtEl>
                                        <p:attrNameLst>
                                          <p:attrName>ppt_y</p:attrName>
                                        </p:attrNameLst>
                                      </p:cBhvr>
                                      <p:tavLst>
                                        <p:tav tm="0">
                                          <p:val>
                                            <p:strVal val="#ppt_y+.1"/>
                                          </p:val>
                                        </p:tav>
                                        <p:tav tm="100000">
                                          <p:val>
                                            <p:strVal val="#ppt_y"/>
                                          </p:val>
                                        </p:tav>
                                      </p:tavLst>
                                    </p:anim>
                                  </p:childTnLst>
                                </p:cTn>
                              </p:par>
                              <p:par>
                                <p:cTn id="15" presetID="12" presetClass="entr" presetSubtype="1" fill="hold" grpId="0" nodeType="withEffect">
                                  <p:stCondLst>
                                    <p:cond delay="300"/>
                                  </p:stCondLst>
                                  <p:childTnLst>
                                    <p:set>
                                      <p:cBhvr>
                                        <p:cTn id="16" dur="1" fill="hold">
                                          <p:stCondLst>
                                            <p:cond delay="0"/>
                                          </p:stCondLst>
                                        </p:cTn>
                                        <p:tgtEl>
                                          <p:spTgt spid="28"/>
                                        </p:tgtEl>
                                        <p:attrNameLst>
                                          <p:attrName>style.visibility</p:attrName>
                                        </p:attrNameLst>
                                      </p:cBhvr>
                                      <p:to>
                                        <p:strVal val="visible"/>
                                      </p:to>
                                    </p:set>
                                    <p:anim calcmode="lin" valueType="num">
                                      <p:cBhvr additive="base">
                                        <p:cTn id="17" dur="500"/>
                                        <p:tgtEl>
                                          <p:spTgt spid="28"/>
                                        </p:tgtEl>
                                        <p:attrNameLst>
                                          <p:attrName>ppt_y</p:attrName>
                                        </p:attrNameLst>
                                      </p:cBhvr>
                                      <p:tavLst>
                                        <p:tav tm="0">
                                          <p:val>
                                            <p:strVal val="#ppt_y-#ppt_h*1.125000"/>
                                          </p:val>
                                        </p:tav>
                                        <p:tav tm="100000">
                                          <p:val>
                                            <p:strVal val="#ppt_y"/>
                                          </p:val>
                                        </p:tav>
                                      </p:tavLst>
                                    </p:anim>
                                    <p:animEffect transition="in" filter="wipe(down)">
                                      <p:cBhvr>
                                        <p:cTn id="18" dur="500"/>
                                        <p:tgtEl>
                                          <p:spTgt spid="28"/>
                                        </p:tgtEl>
                                      </p:cBhvr>
                                    </p:animEffect>
                                  </p:childTnLst>
                                </p:cTn>
                              </p:par>
                              <p:par>
                                <p:cTn id="19" presetID="53" presetClass="entr" presetSubtype="16" fill="hold" grpId="0" nodeType="withEffect">
                                  <p:stCondLst>
                                    <p:cond delay="0"/>
                                  </p:stCondLst>
                                  <p:childTnLst>
                                    <p:set>
                                      <p:cBhvr>
                                        <p:cTn id="20" dur="1" fill="hold">
                                          <p:stCondLst>
                                            <p:cond delay="0"/>
                                          </p:stCondLst>
                                        </p:cTn>
                                        <p:tgtEl>
                                          <p:spTgt spid="27"/>
                                        </p:tgtEl>
                                        <p:attrNameLst>
                                          <p:attrName>style.visibility</p:attrName>
                                        </p:attrNameLst>
                                      </p:cBhvr>
                                      <p:to>
                                        <p:strVal val="visible"/>
                                      </p:to>
                                    </p:set>
                                    <p:anim calcmode="lin" valueType="num">
                                      <p:cBhvr>
                                        <p:cTn id="21" dur="300" fill="hold"/>
                                        <p:tgtEl>
                                          <p:spTgt spid="27"/>
                                        </p:tgtEl>
                                        <p:attrNameLst>
                                          <p:attrName>ppt_w</p:attrName>
                                        </p:attrNameLst>
                                      </p:cBhvr>
                                      <p:tavLst>
                                        <p:tav tm="0">
                                          <p:val>
                                            <p:fltVal val="0"/>
                                          </p:val>
                                        </p:tav>
                                        <p:tav tm="100000">
                                          <p:val>
                                            <p:strVal val="#ppt_w"/>
                                          </p:val>
                                        </p:tav>
                                      </p:tavLst>
                                    </p:anim>
                                    <p:anim calcmode="lin" valueType="num">
                                      <p:cBhvr>
                                        <p:cTn id="22" dur="300" fill="hold"/>
                                        <p:tgtEl>
                                          <p:spTgt spid="27"/>
                                        </p:tgtEl>
                                        <p:attrNameLst>
                                          <p:attrName>ppt_h</p:attrName>
                                        </p:attrNameLst>
                                      </p:cBhvr>
                                      <p:tavLst>
                                        <p:tav tm="0">
                                          <p:val>
                                            <p:fltVal val="0"/>
                                          </p:val>
                                        </p:tav>
                                        <p:tav tm="100000">
                                          <p:val>
                                            <p:strVal val="#ppt_h"/>
                                          </p:val>
                                        </p:tav>
                                      </p:tavLst>
                                    </p:anim>
                                    <p:animEffect transition="in" filter="fade">
                                      <p:cBhvr>
                                        <p:cTn id="23" dur="300"/>
                                        <p:tgtEl>
                                          <p:spTgt spid="27"/>
                                        </p:tgtEl>
                                      </p:cBhvr>
                                    </p:animEffect>
                                  </p:childTnLst>
                                </p:cTn>
                              </p:par>
                              <p:par>
                                <p:cTn id="24" presetID="6" presetClass="emph" presetSubtype="0" autoRev="1" fill="hold" grpId="1" nodeType="withEffect">
                                  <p:stCondLst>
                                    <p:cond delay="300"/>
                                  </p:stCondLst>
                                  <p:childTnLst>
                                    <p:animScale>
                                      <p:cBhvr>
                                        <p:cTn id="25" dur="150" fill="hold"/>
                                        <p:tgtEl>
                                          <p:spTgt spid="27"/>
                                        </p:tgtEl>
                                      </p:cBhvr>
                                      <p:by x="110000" y="110000"/>
                                    </p:animScale>
                                  </p:childTnLst>
                                </p:cTn>
                              </p:par>
                              <p:par>
                                <p:cTn id="26" presetID="53" presetClass="entr" presetSubtype="16" fill="hold" grpId="0" nodeType="withEffect">
                                  <p:stCondLst>
                                    <p:cond delay="800"/>
                                  </p:stCondLst>
                                  <p:childTnLst>
                                    <p:set>
                                      <p:cBhvr>
                                        <p:cTn id="27" dur="1" fill="hold">
                                          <p:stCondLst>
                                            <p:cond delay="0"/>
                                          </p:stCondLst>
                                        </p:cTn>
                                        <p:tgtEl>
                                          <p:spTgt spid="32"/>
                                        </p:tgtEl>
                                        <p:attrNameLst>
                                          <p:attrName>style.visibility</p:attrName>
                                        </p:attrNameLst>
                                      </p:cBhvr>
                                      <p:to>
                                        <p:strVal val="visible"/>
                                      </p:to>
                                    </p:set>
                                    <p:anim calcmode="lin" valueType="num">
                                      <p:cBhvr>
                                        <p:cTn id="28" dur="300" fill="hold"/>
                                        <p:tgtEl>
                                          <p:spTgt spid="32"/>
                                        </p:tgtEl>
                                        <p:attrNameLst>
                                          <p:attrName>ppt_w</p:attrName>
                                        </p:attrNameLst>
                                      </p:cBhvr>
                                      <p:tavLst>
                                        <p:tav tm="0">
                                          <p:val>
                                            <p:fltVal val="0"/>
                                          </p:val>
                                        </p:tav>
                                        <p:tav tm="100000">
                                          <p:val>
                                            <p:strVal val="#ppt_w"/>
                                          </p:val>
                                        </p:tav>
                                      </p:tavLst>
                                    </p:anim>
                                    <p:anim calcmode="lin" valueType="num">
                                      <p:cBhvr>
                                        <p:cTn id="29" dur="300" fill="hold"/>
                                        <p:tgtEl>
                                          <p:spTgt spid="32"/>
                                        </p:tgtEl>
                                        <p:attrNameLst>
                                          <p:attrName>ppt_h</p:attrName>
                                        </p:attrNameLst>
                                      </p:cBhvr>
                                      <p:tavLst>
                                        <p:tav tm="0">
                                          <p:val>
                                            <p:fltVal val="0"/>
                                          </p:val>
                                        </p:tav>
                                        <p:tav tm="100000">
                                          <p:val>
                                            <p:strVal val="#ppt_h"/>
                                          </p:val>
                                        </p:tav>
                                      </p:tavLst>
                                    </p:anim>
                                    <p:animEffect transition="in" filter="fade">
                                      <p:cBhvr>
                                        <p:cTn id="30" dur="300"/>
                                        <p:tgtEl>
                                          <p:spTgt spid="32"/>
                                        </p:tgtEl>
                                      </p:cBhvr>
                                    </p:animEffect>
                                  </p:childTnLst>
                                </p:cTn>
                              </p:par>
                              <p:par>
                                <p:cTn id="31" presetID="6" presetClass="emph" presetSubtype="0" autoRev="1" fill="hold" grpId="1" nodeType="withEffect">
                                  <p:stCondLst>
                                    <p:cond delay="1100"/>
                                  </p:stCondLst>
                                  <p:childTnLst>
                                    <p:animScale>
                                      <p:cBhvr>
                                        <p:cTn id="32" dur="150" fill="hold"/>
                                        <p:tgtEl>
                                          <p:spTgt spid="32"/>
                                        </p:tgtEl>
                                      </p:cBhvr>
                                      <p:by x="110000" y="110000"/>
                                    </p:animScale>
                                  </p:childTnLst>
                                </p:cTn>
                              </p:par>
                              <p:par>
                                <p:cTn id="33" presetID="12" presetClass="entr" presetSubtype="1" fill="hold" grpId="0" nodeType="withEffect">
                                  <p:stCondLst>
                                    <p:cond delay="1100"/>
                                  </p:stCondLst>
                                  <p:childTnLst>
                                    <p:set>
                                      <p:cBhvr>
                                        <p:cTn id="34" dur="1" fill="hold">
                                          <p:stCondLst>
                                            <p:cond delay="0"/>
                                          </p:stCondLst>
                                        </p:cTn>
                                        <p:tgtEl>
                                          <p:spTgt spid="29"/>
                                        </p:tgtEl>
                                        <p:attrNameLst>
                                          <p:attrName>style.visibility</p:attrName>
                                        </p:attrNameLst>
                                      </p:cBhvr>
                                      <p:to>
                                        <p:strVal val="visible"/>
                                      </p:to>
                                    </p:set>
                                    <p:anim calcmode="lin" valueType="num">
                                      <p:cBhvr additive="base">
                                        <p:cTn id="35" dur="500"/>
                                        <p:tgtEl>
                                          <p:spTgt spid="29"/>
                                        </p:tgtEl>
                                        <p:attrNameLst>
                                          <p:attrName>ppt_y</p:attrName>
                                        </p:attrNameLst>
                                      </p:cBhvr>
                                      <p:tavLst>
                                        <p:tav tm="0">
                                          <p:val>
                                            <p:strVal val="#ppt_y-#ppt_h*1.125000"/>
                                          </p:val>
                                        </p:tav>
                                        <p:tav tm="100000">
                                          <p:val>
                                            <p:strVal val="#ppt_y"/>
                                          </p:val>
                                        </p:tav>
                                      </p:tavLst>
                                    </p:anim>
                                    <p:animEffect transition="in" filter="wipe(down)">
                                      <p:cBhvr>
                                        <p:cTn id="36" dur="500"/>
                                        <p:tgtEl>
                                          <p:spTgt spid="29"/>
                                        </p:tgtEl>
                                      </p:cBhvr>
                                    </p:animEffect>
                                  </p:childTnLst>
                                </p:cTn>
                              </p:par>
                              <p:par>
                                <p:cTn id="37" presetID="42" presetClass="entr" presetSubtype="0" fill="hold" grpId="0" nodeType="withEffect">
                                  <p:stCondLst>
                                    <p:cond delay="1100"/>
                                  </p:stCondLst>
                                  <p:childTnLst>
                                    <p:set>
                                      <p:cBhvr>
                                        <p:cTn id="38" dur="1" fill="hold">
                                          <p:stCondLst>
                                            <p:cond delay="0"/>
                                          </p:stCondLst>
                                        </p:cTn>
                                        <p:tgtEl>
                                          <p:spTgt spid="30"/>
                                        </p:tgtEl>
                                        <p:attrNameLst>
                                          <p:attrName>style.visibility</p:attrName>
                                        </p:attrNameLst>
                                      </p:cBhvr>
                                      <p:to>
                                        <p:strVal val="visible"/>
                                      </p:to>
                                    </p:set>
                                    <p:animEffect transition="in" filter="fade">
                                      <p:cBhvr>
                                        <p:cTn id="39" dur="500"/>
                                        <p:tgtEl>
                                          <p:spTgt spid="30"/>
                                        </p:tgtEl>
                                      </p:cBhvr>
                                    </p:animEffect>
                                    <p:anim calcmode="lin" valueType="num">
                                      <p:cBhvr>
                                        <p:cTn id="40" dur="500" fill="hold"/>
                                        <p:tgtEl>
                                          <p:spTgt spid="30"/>
                                        </p:tgtEl>
                                        <p:attrNameLst>
                                          <p:attrName>ppt_x</p:attrName>
                                        </p:attrNameLst>
                                      </p:cBhvr>
                                      <p:tavLst>
                                        <p:tav tm="0">
                                          <p:val>
                                            <p:strVal val="#ppt_x"/>
                                          </p:val>
                                        </p:tav>
                                        <p:tav tm="100000">
                                          <p:val>
                                            <p:strVal val="#ppt_x"/>
                                          </p:val>
                                        </p:tav>
                                      </p:tavLst>
                                    </p:anim>
                                    <p:anim calcmode="lin" valueType="num">
                                      <p:cBhvr>
                                        <p:cTn id="41" dur="500" fill="hold"/>
                                        <p:tgtEl>
                                          <p:spTgt spid="30"/>
                                        </p:tgtEl>
                                        <p:attrNameLst>
                                          <p:attrName>ppt_y</p:attrName>
                                        </p:attrNameLst>
                                      </p:cBhvr>
                                      <p:tavLst>
                                        <p:tav tm="0">
                                          <p:val>
                                            <p:strVal val="#ppt_y+.1"/>
                                          </p:val>
                                        </p:tav>
                                        <p:tav tm="100000">
                                          <p:val>
                                            <p:strVal val="#ppt_y"/>
                                          </p:val>
                                        </p:tav>
                                      </p:tavLst>
                                    </p:anim>
                                  </p:childTnLst>
                                </p:cTn>
                              </p:par>
                              <p:par>
                                <p:cTn id="42" presetID="47" presetClass="entr" presetSubtype="0" fill="hold" grpId="0" nodeType="withEffect">
                                  <p:stCondLst>
                                    <p:cond delay="1100"/>
                                  </p:stCondLst>
                                  <p:childTnLst>
                                    <p:set>
                                      <p:cBhvr>
                                        <p:cTn id="43" dur="1" fill="hold">
                                          <p:stCondLst>
                                            <p:cond delay="0"/>
                                          </p:stCondLst>
                                        </p:cTn>
                                        <p:tgtEl>
                                          <p:spTgt spid="31"/>
                                        </p:tgtEl>
                                        <p:attrNameLst>
                                          <p:attrName>style.visibility</p:attrName>
                                        </p:attrNameLst>
                                      </p:cBhvr>
                                      <p:to>
                                        <p:strVal val="visible"/>
                                      </p:to>
                                    </p:set>
                                    <p:animEffect transition="in" filter="fade">
                                      <p:cBhvr>
                                        <p:cTn id="44" dur="500"/>
                                        <p:tgtEl>
                                          <p:spTgt spid="31"/>
                                        </p:tgtEl>
                                      </p:cBhvr>
                                    </p:animEffect>
                                    <p:anim calcmode="lin" valueType="num">
                                      <p:cBhvr>
                                        <p:cTn id="45" dur="500" fill="hold"/>
                                        <p:tgtEl>
                                          <p:spTgt spid="31"/>
                                        </p:tgtEl>
                                        <p:attrNameLst>
                                          <p:attrName>ppt_x</p:attrName>
                                        </p:attrNameLst>
                                      </p:cBhvr>
                                      <p:tavLst>
                                        <p:tav tm="0">
                                          <p:val>
                                            <p:strVal val="#ppt_x"/>
                                          </p:val>
                                        </p:tav>
                                        <p:tav tm="100000">
                                          <p:val>
                                            <p:strVal val="#ppt_x"/>
                                          </p:val>
                                        </p:tav>
                                      </p:tavLst>
                                    </p:anim>
                                    <p:anim calcmode="lin" valueType="num">
                                      <p:cBhvr>
                                        <p:cTn id="46" dur="500" fill="hold"/>
                                        <p:tgtEl>
                                          <p:spTgt spid="31"/>
                                        </p:tgtEl>
                                        <p:attrNameLst>
                                          <p:attrName>ppt_y</p:attrName>
                                        </p:attrNameLst>
                                      </p:cBhvr>
                                      <p:tavLst>
                                        <p:tav tm="0">
                                          <p:val>
                                            <p:strVal val="#ppt_y-.1"/>
                                          </p:val>
                                        </p:tav>
                                        <p:tav tm="100000">
                                          <p:val>
                                            <p:strVal val="#ppt_y"/>
                                          </p:val>
                                        </p:tav>
                                      </p:tavLst>
                                    </p:anim>
                                  </p:childTnLst>
                                </p:cTn>
                              </p:par>
                              <p:par>
                                <p:cTn id="47" presetID="53" presetClass="entr" presetSubtype="16" fill="hold" grpId="0" nodeType="withEffect">
                                  <p:stCondLst>
                                    <p:cond delay="1600"/>
                                  </p:stCondLst>
                                  <p:childTnLst>
                                    <p:set>
                                      <p:cBhvr>
                                        <p:cTn id="48" dur="1" fill="hold">
                                          <p:stCondLst>
                                            <p:cond delay="0"/>
                                          </p:stCondLst>
                                        </p:cTn>
                                        <p:tgtEl>
                                          <p:spTgt spid="36"/>
                                        </p:tgtEl>
                                        <p:attrNameLst>
                                          <p:attrName>style.visibility</p:attrName>
                                        </p:attrNameLst>
                                      </p:cBhvr>
                                      <p:to>
                                        <p:strVal val="visible"/>
                                      </p:to>
                                    </p:set>
                                    <p:anim calcmode="lin" valueType="num">
                                      <p:cBhvr>
                                        <p:cTn id="49" dur="300" fill="hold"/>
                                        <p:tgtEl>
                                          <p:spTgt spid="36"/>
                                        </p:tgtEl>
                                        <p:attrNameLst>
                                          <p:attrName>ppt_w</p:attrName>
                                        </p:attrNameLst>
                                      </p:cBhvr>
                                      <p:tavLst>
                                        <p:tav tm="0">
                                          <p:val>
                                            <p:fltVal val="0"/>
                                          </p:val>
                                        </p:tav>
                                        <p:tav tm="100000">
                                          <p:val>
                                            <p:strVal val="#ppt_w"/>
                                          </p:val>
                                        </p:tav>
                                      </p:tavLst>
                                    </p:anim>
                                    <p:anim calcmode="lin" valueType="num">
                                      <p:cBhvr>
                                        <p:cTn id="50" dur="300" fill="hold"/>
                                        <p:tgtEl>
                                          <p:spTgt spid="36"/>
                                        </p:tgtEl>
                                        <p:attrNameLst>
                                          <p:attrName>ppt_h</p:attrName>
                                        </p:attrNameLst>
                                      </p:cBhvr>
                                      <p:tavLst>
                                        <p:tav tm="0">
                                          <p:val>
                                            <p:fltVal val="0"/>
                                          </p:val>
                                        </p:tav>
                                        <p:tav tm="100000">
                                          <p:val>
                                            <p:strVal val="#ppt_h"/>
                                          </p:val>
                                        </p:tav>
                                      </p:tavLst>
                                    </p:anim>
                                    <p:animEffect transition="in" filter="fade">
                                      <p:cBhvr>
                                        <p:cTn id="51" dur="300"/>
                                        <p:tgtEl>
                                          <p:spTgt spid="36"/>
                                        </p:tgtEl>
                                      </p:cBhvr>
                                    </p:animEffect>
                                  </p:childTnLst>
                                </p:cTn>
                              </p:par>
                              <p:par>
                                <p:cTn id="52" presetID="6" presetClass="emph" presetSubtype="0" autoRev="1" fill="hold" grpId="1" nodeType="withEffect">
                                  <p:stCondLst>
                                    <p:cond delay="1900"/>
                                  </p:stCondLst>
                                  <p:childTnLst>
                                    <p:animScale>
                                      <p:cBhvr>
                                        <p:cTn id="53" dur="150" fill="hold"/>
                                        <p:tgtEl>
                                          <p:spTgt spid="36"/>
                                        </p:tgtEl>
                                      </p:cBhvr>
                                      <p:by x="110000" y="110000"/>
                                    </p:animScale>
                                  </p:childTnLst>
                                </p:cTn>
                              </p:par>
                              <p:par>
                                <p:cTn id="54" presetID="12" presetClass="entr" presetSubtype="1" fill="hold" grpId="0" nodeType="withEffect">
                                  <p:stCondLst>
                                    <p:cond delay="1900"/>
                                  </p:stCondLst>
                                  <p:childTnLst>
                                    <p:set>
                                      <p:cBhvr>
                                        <p:cTn id="55" dur="1" fill="hold">
                                          <p:stCondLst>
                                            <p:cond delay="0"/>
                                          </p:stCondLst>
                                        </p:cTn>
                                        <p:tgtEl>
                                          <p:spTgt spid="33"/>
                                        </p:tgtEl>
                                        <p:attrNameLst>
                                          <p:attrName>style.visibility</p:attrName>
                                        </p:attrNameLst>
                                      </p:cBhvr>
                                      <p:to>
                                        <p:strVal val="visible"/>
                                      </p:to>
                                    </p:set>
                                    <p:anim calcmode="lin" valueType="num">
                                      <p:cBhvr additive="base">
                                        <p:cTn id="56" dur="500"/>
                                        <p:tgtEl>
                                          <p:spTgt spid="33"/>
                                        </p:tgtEl>
                                        <p:attrNameLst>
                                          <p:attrName>ppt_y</p:attrName>
                                        </p:attrNameLst>
                                      </p:cBhvr>
                                      <p:tavLst>
                                        <p:tav tm="0">
                                          <p:val>
                                            <p:strVal val="#ppt_y-#ppt_h*1.125000"/>
                                          </p:val>
                                        </p:tav>
                                        <p:tav tm="100000">
                                          <p:val>
                                            <p:strVal val="#ppt_y"/>
                                          </p:val>
                                        </p:tav>
                                      </p:tavLst>
                                    </p:anim>
                                    <p:animEffect transition="in" filter="wipe(down)">
                                      <p:cBhvr>
                                        <p:cTn id="57" dur="500"/>
                                        <p:tgtEl>
                                          <p:spTgt spid="33"/>
                                        </p:tgtEl>
                                      </p:cBhvr>
                                    </p:animEffect>
                                  </p:childTnLst>
                                </p:cTn>
                              </p:par>
                              <p:par>
                                <p:cTn id="58" presetID="47" presetClass="entr" presetSubtype="0" fill="hold" grpId="0" nodeType="withEffect">
                                  <p:stCondLst>
                                    <p:cond delay="1900"/>
                                  </p:stCondLst>
                                  <p:childTnLst>
                                    <p:set>
                                      <p:cBhvr>
                                        <p:cTn id="59" dur="1" fill="hold">
                                          <p:stCondLst>
                                            <p:cond delay="0"/>
                                          </p:stCondLst>
                                        </p:cTn>
                                        <p:tgtEl>
                                          <p:spTgt spid="35"/>
                                        </p:tgtEl>
                                        <p:attrNameLst>
                                          <p:attrName>style.visibility</p:attrName>
                                        </p:attrNameLst>
                                      </p:cBhvr>
                                      <p:to>
                                        <p:strVal val="visible"/>
                                      </p:to>
                                    </p:set>
                                    <p:animEffect transition="in" filter="fade">
                                      <p:cBhvr>
                                        <p:cTn id="60" dur="500"/>
                                        <p:tgtEl>
                                          <p:spTgt spid="35"/>
                                        </p:tgtEl>
                                      </p:cBhvr>
                                    </p:animEffect>
                                    <p:anim calcmode="lin" valueType="num">
                                      <p:cBhvr>
                                        <p:cTn id="61" dur="500" fill="hold"/>
                                        <p:tgtEl>
                                          <p:spTgt spid="35"/>
                                        </p:tgtEl>
                                        <p:attrNameLst>
                                          <p:attrName>ppt_x</p:attrName>
                                        </p:attrNameLst>
                                      </p:cBhvr>
                                      <p:tavLst>
                                        <p:tav tm="0">
                                          <p:val>
                                            <p:strVal val="#ppt_x"/>
                                          </p:val>
                                        </p:tav>
                                        <p:tav tm="100000">
                                          <p:val>
                                            <p:strVal val="#ppt_x"/>
                                          </p:val>
                                        </p:tav>
                                      </p:tavLst>
                                    </p:anim>
                                    <p:anim calcmode="lin" valueType="num">
                                      <p:cBhvr>
                                        <p:cTn id="62" dur="500" fill="hold"/>
                                        <p:tgtEl>
                                          <p:spTgt spid="35"/>
                                        </p:tgtEl>
                                        <p:attrNameLst>
                                          <p:attrName>ppt_y</p:attrName>
                                        </p:attrNameLst>
                                      </p:cBhvr>
                                      <p:tavLst>
                                        <p:tav tm="0">
                                          <p:val>
                                            <p:strVal val="#ppt_y-.1"/>
                                          </p:val>
                                        </p:tav>
                                        <p:tav tm="100000">
                                          <p:val>
                                            <p:strVal val="#ppt_y"/>
                                          </p:val>
                                        </p:tav>
                                      </p:tavLst>
                                    </p:anim>
                                  </p:childTnLst>
                                </p:cTn>
                              </p:par>
                              <p:par>
                                <p:cTn id="63" presetID="42" presetClass="entr" presetSubtype="0" fill="hold" grpId="0" nodeType="withEffect">
                                  <p:stCondLst>
                                    <p:cond delay="1900"/>
                                  </p:stCondLst>
                                  <p:childTnLst>
                                    <p:set>
                                      <p:cBhvr>
                                        <p:cTn id="64" dur="1" fill="hold">
                                          <p:stCondLst>
                                            <p:cond delay="0"/>
                                          </p:stCondLst>
                                        </p:cTn>
                                        <p:tgtEl>
                                          <p:spTgt spid="34"/>
                                        </p:tgtEl>
                                        <p:attrNameLst>
                                          <p:attrName>style.visibility</p:attrName>
                                        </p:attrNameLst>
                                      </p:cBhvr>
                                      <p:to>
                                        <p:strVal val="visible"/>
                                      </p:to>
                                    </p:set>
                                    <p:animEffect transition="in" filter="fade">
                                      <p:cBhvr>
                                        <p:cTn id="65" dur="500"/>
                                        <p:tgtEl>
                                          <p:spTgt spid="34"/>
                                        </p:tgtEl>
                                      </p:cBhvr>
                                    </p:animEffect>
                                    <p:anim calcmode="lin" valueType="num">
                                      <p:cBhvr>
                                        <p:cTn id="66" dur="500" fill="hold"/>
                                        <p:tgtEl>
                                          <p:spTgt spid="34"/>
                                        </p:tgtEl>
                                        <p:attrNameLst>
                                          <p:attrName>ppt_x</p:attrName>
                                        </p:attrNameLst>
                                      </p:cBhvr>
                                      <p:tavLst>
                                        <p:tav tm="0">
                                          <p:val>
                                            <p:strVal val="#ppt_x"/>
                                          </p:val>
                                        </p:tav>
                                        <p:tav tm="100000">
                                          <p:val>
                                            <p:strVal val="#ppt_x"/>
                                          </p:val>
                                        </p:tav>
                                      </p:tavLst>
                                    </p:anim>
                                    <p:anim calcmode="lin" valueType="num">
                                      <p:cBhvr>
                                        <p:cTn id="67" dur="500" fill="hold"/>
                                        <p:tgtEl>
                                          <p:spTgt spid="34"/>
                                        </p:tgtEl>
                                        <p:attrNameLst>
                                          <p:attrName>ppt_y</p:attrName>
                                        </p:attrNameLst>
                                      </p:cBhvr>
                                      <p:tavLst>
                                        <p:tav tm="0">
                                          <p:val>
                                            <p:strVal val="#ppt_y+.1"/>
                                          </p:val>
                                        </p:tav>
                                        <p:tav tm="100000">
                                          <p:val>
                                            <p:strVal val="#ppt_y"/>
                                          </p:val>
                                        </p:tav>
                                      </p:tavLst>
                                    </p:anim>
                                  </p:childTnLst>
                                </p:cTn>
                              </p:par>
                              <p:par>
                                <p:cTn id="68" presetID="53" presetClass="entr" presetSubtype="16" fill="hold" grpId="0" nodeType="withEffect">
                                  <p:stCondLst>
                                    <p:cond delay="2400"/>
                                  </p:stCondLst>
                                  <p:childTnLst>
                                    <p:set>
                                      <p:cBhvr>
                                        <p:cTn id="69" dur="1" fill="hold">
                                          <p:stCondLst>
                                            <p:cond delay="0"/>
                                          </p:stCondLst>
                                        </p:cTn>
                                        <p:tgtEl>
                                          <p:spTgt spid="40"/>
                                        </p:tgtEl>
                                        <p:attrNameLst>
                                          <p:attrName>style.visibility</p:attrName>
                                        </p:attrNameLst>
                                      </p:cBhvr>
                                      <p:to>
                                        <p:strVal val="visible"/>
                                      </p:to>
                                    </p:set>
                                    <p:anim calcmode="lin" valueType="num">
                                      <p:cBhvr>
                                        <p:cTn id="70" dur="300" fill="hold"/>
                                        <p:tgtEl>
                                          <p:spTgt spid="40"/>
                                        </p:tgtEl>
                                        <p:attrNameLst>
                                          <p:attrName>ppt_w</p:attrName>
                                        </p:attrNameLst>
                                      </p:cBhvr>
                                      <p:tavLst>
                                        <p:tav tm="0">
                                          <p:val>
                                            <p:fltVal val="0"/>
                                          </p:val>
                                        </p:tav>
                                        <p:tav tm="100000">
                                          <p:val>
                                            <p:strVal val="#ppt_w"/>
                                          </p:val>
                                        </p:tav>
                                      </p:tavLst>
                                    </p:anim>
                                    <p:anim calcmode="lin" valueType="num">
                                      <p:cBhvr>
                                        <p:cTn id="71" dur="300" fill="hold"/>
                                        <p:tgtEl>
                                          <p:spTgt spid="40"/>
                                        </p:tgtEl>
                                        <p:attrNameLst>
                                          <p:attrName>ppt_h</p:attrName>
                                        </p:attrNameLst>
                                      </p:cBhvr>
                                      <p:tavLst>
                                        <p:tav tm="0">
                                          <p:val>
                                            <p:fltVal val="0"/>
                                          </p:val>
                                        </p:tav>
                                        <p:tav tm="100000">
                                          <p:val>
                                            <p:strVal val="#ppt_h"/>
                                          </p:val>
                                        </p:tav>
                                      </p:tavLst>
                                    </p:anim>
                                    <p:animEffect transition="in" filter="fade">
                                      <p:cBhvr>
                                        <p:cTn id="72" dur="300"/>
                                        <p:tgtEl>
                                          <p:spTgt spid="40"/>
                                        </p:tgtEl>
                                      </p:cBhvr>
                                    </p:animEffect>
                                  </p:childTnLst>
                                </p:cTn>
                              </p:par>
                              <p:par>
                                <p:cTn id="73" presetID="6" presetClass="emph" presetSubtype="0" autoRev="1" fill="hold" grpId="1" nodeType="withEffect">
                                  <p:stCondLst>
                                    <p:cond delay="2700"/>
                                  </p:stCondLst>
                                  <p:childTnLst>
                                    <p:animScale>
                                      <p:cBhvr>
                                        <p:cTn id="74" dur="150" fill="hold"/>
                                        <p:tgtEl>
                                          <p:spTgt spid="40"/>
                                        </p:tgtEl>
                                      </p:cBhvr>
                                      <p:by x="110000" y="110000"/>
                                    </p:animScale>
                                  </p:childTnLst>
                                </p:cTn>
                              </p:par>
                              <p:par>
                                <p:cTn id="75" presetID="12" presetClass="entr" presetSubtype="1" fill="hold" grpId="0" nodeType="withEffect">
                                  <p:stCondLst>
                                    <p:cond delay="2700"/>
                                  </p:stCondLst>
                                  <p:childTnLst>
                                    <p:set>
                                      <p:cBhvr>
                                        <p:cTn id="76" dur="1" fill="hold">
                                          <p:stCondLst>
                                            <p:cond delay="0"/>
                                          </p:stCondLst>
                                        </p:cTn>
                                        <p:tgtEl>
                                          <p:spTgt spid="37"/>
                                        </p:tgtEl>
                                        <p:attrNameLst>
                                          <p:attrName>style.visibility</p:attrName>
                                        </p:attrNameLst>
                                      </p:cBhvr>
                                      <p:to>
                                        <p:strVal val="visible"/>
                                      </p:to>
                                    </p:set>
                                    <p:anim calcmode="lin" valueType="num">
                                      <p:cBhvr additive="base">
                                        <p:cTn id="77" dur="500"/>
                                        <p:tgtEl>
                                          <p:spTgt spid="37"/>
                                        </p:tgtEl>
                                        <p:attrNameLst>
                                          <p:attrName>ppt_y</p:attrName>
                                        </p:attrNameLst>
                                      </p:cBhvr>
                                      <p:tavLst>
                                        <p:tav tm="0">
                                          <p:val>
                                            <p:strVal val="#ppt_y-#ppt_h*1.125000"/>
                                          </p:val>
                                        </p:tav>
                                        <p:tav tm="100000">
                                          <p:val>
                                            <p:strVal val="#ppt_y"/>
                                          </p:val>
                                        </p:tav>
                                      </p:tavLst>
                                    </p:anim>
                                    <p:animEffect transition="in" filter="wipe(down)">
                                      <p:cBhvr>
                                        <p:cTn id="78" dur="500"/>
                                        <p:tgtEl>
                                          <p:spTgt spid="37"/>
                                        </p:tgtEl>
                                      </p:cBhvr>
                                    </p:animEffect>
                                  </p:childTnLst>
                                </p:cTn>
                              </p:par>
                              <p:par>
                                <p:cTn id="79" presetID="47" presetClass="entr" presetSubtype="0" fill="hold" grpId="0" nodeType="withEffect">
                                  <p:stCondLst>
                                    <p:cond delay="2700"/>
                                  </p:stCondLst>
                                  <p:childTnLst>
                                    <p:set>
                                      <p:cBhvr>
                                        <p:cTn id="80" dur="1" fill="hold">
                                          <p:stCondLst>
                                            <p:cond delay="0"/>
                                          </p:stCondLst>
                                        </p:cTn>
                                        <p:tgtEl>
                                          <p:spTgt spid="39"/>
                                        </p:tgtEl>
                                        <p:attrNameLst>
                                          <p:attrName>style.visibility</p:attrName>
                                        </p:attrNameLst>
                                      </p:cBhvr>
                                      <p:to>
                                        <p:strVal val="visible"/>
                                      </p:to>
                                    </p:set>
                                    <p:animEffect transition="in" filter="fade">
                                      <p:cBhvr>
                                        <p:cTn id="81" dur="500"/>
                                        <p:tgtEl>
                                          <p:spTgt spid="39"/>
                                        </p:tgtEl>
                                      </p:cBhvr>
                                    </p:animEffect>
                                    <p:anim calcmode="lin" valueType="num">
                                      <p:cBhvr>
                                        <p:cTn id="82" dur="500" fill="hold"/>
                                        <p:tgtEl>
                                          <p:spTgt spid="39"/>
                                        </p:tgtEl>
                                        <p:attrNameLst>
                                          <p:attrName>ppt_x</p:attrName>
                                        </p:attrNameLst>
                                      </p:cBhvr>
                                      <p:tavLst>
                                        <p:tav tm="0">
                                          <p:val>
                                            <p:strVal val="#ppt_x"/>
                                          </p:val>
                                        </p:tav>
                                        <p:tav tm="100000">
                                          <p:val>
                                            <p:strVal val="#ppt_x"/>
                                          </p:val>
                                        </p:tav>
                                      </p:tavLst>
                                    </p:anim>
                                    <p:anim calcmode="lin" valueType="num">
                                      <p:cBhvr>
                                        <p:cTn id="83" dur="500" fill="hold"/>
                                        <p:tgtEl>
                                          <p:spTgt spid="39"/>
                                        </p:tgtEl>
                                        <p:attrNameLst>
                                          <p:attrName>ppt_y</p:attrName>
                                        </p:attrNameLst>
                                      </p:cBhvr>
                                      <p:tavLst>
                                        <p:tav tm="0">
                                          <p:val>
                                            <p:strVal val="#ppt_y-.1"/>
                                          </p:val>
                                        </p:tav>
                                        <p:tav tm="100000">
                                          <p:val>
                                            <p:strVal val="#ppt_y"/>
                                          </p:val>
                                        </p:tav>
                                      </p:tavLst>
                                    </p:anim>
                                  </p:childTnLst>
                                </p:cTn>
                              </p:par>
                              <p:par>
                                <p:cTn id="84" presetID="42" presetClass="entr" presetSubtype="0" fill="hold" grpId="0" nodeType="withEffect">
                                  <p:stCondLst>
                                    <p:cond delay="2700"/>
                                  </p:stCondLst>
                                  <p:childTnLst>
                                    <p:set>
                                      <p:cBhvr>
                                        <p:cTn id="85" dur="1" fill="hold">
                                          <p:stCondLst>
                                            <p:cond delay="0"/>
                                          </p:stCondLst>
                                        </p:cTn>
                                        <p:tgtEl>
                                          <p:spTgt spid="38"/>
                                        </p:tgtEl>
                                        <p:attrNameLst>
                                          <p:attrName>style.visibility</p:attrName>
                                        </p:attrNameLst>
                                      </p:cBhvr>
                                      <p:to>
                                        <p:strVal val="visible"/>
                                      </p:to>
                                    </p:set>
                                    <p:animEffect transition="in" filter="fade">
                                      <p:cBhvr>
                                        <p:cTn id="86" dur="500"/>
                                        <p:tgtEl>
                                          <p:spTgt spid="38"/>
                                        </p:tgtEl>
                                      </p:cBhvr>
                                    </p:animEffect>
                                    <p:anim calcmode="lin" valueType="num">
                                      <p:cBhvr>
                                        <p:cTn id="87" dur="500" fill="hold"/>
                                        <p:tgtEl>
                                          <p:spTgt spid="38"/>
                                        </p:tgtEl>
                                        <p:attrNameLst>
                                          <p:attrName>ppt_x</p:attrName>
                                        </p:attrNameLst>
                                      </p:cBhvr>
                                      <p:tavLst>
                                        <p:tav tm="0">
                                          <p:val>
                                            <p:strVal val="#ppt_x"/>
                                          </p:val>
                                        </p:tav>
                                        <p:tav tm="100000">
                                          <p:val>
                                            <p:strVal val="#ppt_x"/>
                                          </p:val>
                                        </p:tav>
                                      </p:tavLst>
                                    </p:anim>
                                    <p:anim calcmode="lin" valueType="num">
                                      <p:cBhvr>
                                        <p:cTn id="88" dur="500" fill="hold"/>
                                        <p:tgtEl>
                                          <p:spTgt spid="38"/>
                                        </p:tgtEl>
                                        <p:attrNameLst>
                                          <p:attrName>ppt_y</p:attrName>
                                        </p:attrNameLst>
                                      </p:cBhvr>
                                      <p:tavLst>
                                        <p:tav tm="0">
                                          <p:val>
                                            <p:strVal val="#ppt_y+.1"/>
                                          </p:val>
                                        </p:tav>
                                        <p:tav tm="100000">
                                          <p:val>
                                            <p:strVal val="#ppt_y"/>
                                          </p:val>
                                        </p:tav>
                                      </p:tavLst>
                                    </p:anim>
                                  </p:childTnLst>
                                </p:cTn>
                              </p:par>
                              <p:par>
                                <p:cTn id="89" presetID="53" presetClass="entr" presetSubtype="16" fill="hold" grpId="0" nodeType="withEffect">
                                  <p:stCondLst>
                                    <p:cond delay="3200"/>
                                  </p:stCondLst>
                                  <p:childTnLst>
                                    <p:set>
                                      <p:cBhvr>
                                        <p:cTn id="90" dur="1" fill="hold">
                                          <p:stCondLst>
                                            <p:cond delay="0"/>
                                          </p:stCondLst>
                                        </p:cTn>
                                        <p:tgtEl>
                                          <p:spTgt spid="44"/>
                                        </p:tgtEl>
                                        <p:attrNameLst>
                                          <p:attrName>style.visibility</p:attrName>
                                        </p:attrNameLst>
                                      </p:cBhvr>
                                      <p:to>
                                        <p:strVal val="visible"/>
                                      </p:to>
                                    </p:set>
                                    <p:anim calcmode="lin" valueType="num">
                                      <p:cBhvr>
                                        <p:cTn id="91" dur="300" fill="hold"/>
                                        <p:tgtEl>
                                          <p:spTgt spid="44"/>
                                        </p:tgtEl>
                                        <p:attrNameLst>
                                          <p:attrName>ppt_w</p:attrName>
                                        </p:attrNameLst>
                                      </p:cBhvr>
                                      <p:tavLst>
                                        <p:tav tm="0">
                                          <p:val>
                                            <p:fltVal val="0"/>
                                          </p:val>
                                        </p:tav>
                                        <p:tav tm="100000">
                                          <p:val>
                                            <p:strVal val="#ppt_w"/>
                                          </p:val>
                                        </p:tav>
                                      </p:tavLst>
                                    </p:anim>
                                    <p:anim calcmode="lin" valueType="num">
                                      <p:cBhvr>
                                        <p:cTn id="92" dur="300" fill="hold"/>
                                        <p:tgtEl>
                                          <p:spTgt spid="44"/>
                                        </p:tgtEl>
                                        <p:attrNameLst>
                                          <p:attrName>ppt_h</p:attrName>
                                        </p:attrNameLst>
                                      </p:cBhvr>
                                      <p:tavLst>
                                        <p:tav tm="0">
                                          <p:val>
                                            <p:fltVal val="0"/>
                                          </p:val>
                                        </p:tav>
                                        <p:tav tm="100000">
                                          <p:val>
                                            <p:strVal val="#ppt_h"/>
                                          </p:val>
                                        </p:tav>
                                      </p:tavLst>
                                    </p:anim>
                                    <p:animEffect transition="in" filter="fade">
                                      <p:cBhvr>
                                        <p:cTn id="93" dur="300"/>
                                        <p:tgtEl>
                                          <p:spTgt spid="44"/>
                                        </p:tgtEl>
                                      </p:cBhvr>
                                    </p:animEffect>
                                  </p:childTnLst>
                                </p:cTn>
                              </p:par>
                              <p:par>
                                <p:cTn id="94" presetID="6" presetClass="emph" presetSubtype="0" autoRev="1" fill="hold" grpId="1" nodeType="withEffect">
                                  <p:stCondLst>
                                    <p:cond delay="3500"/>
                                  </p:stCondLst>
                                  <p:childTnLst>
                                    <p:animScale>
                                      <p:cBhvr>
                                        <p:cTn id="95" dur="150" fill="hold"/>
                                        <p:tgtEl>
                                          <p:spTgt spid="44"/>
                                        </p:tgtEl>
                                      </p:cBhvr>
                                      <p:by x="110000" y="110000"/>
                                    </p:animScale>
                                  </p:childTnLst>
                                </p:cTn>
                              </p:par>
                              <p:par>
                                <p:cTn id="96" presetID="12" presetClass="entr" presetSubtype="1" fill="hold" grpId="0" nodeType="withEffect">
                                  <p:stCondLst>
                                    <p:cond delay="3500"/>
                                  </p:stCondLst>
                                  <p:childTnLst>
                                    <p:set>
                                      <p:cBhvr>
                                        <p:cTn id="97" dur="1" fill="hold">
                                          <p:stCondLst>
                                            <p:cond delay="0"/>
                                          </p:stCondLst>
                                        </p:cTn>
                                        <p:tgtEl>
                                          <p:spTgt spid="41"/>
                                        </p:tgtEl>
                                        <p:attrNameLst>
                                          <p:attrName>style.visibility</p:attrName>
                                        </p:attrNameLst>
                                      </p:cBhvr>
                                      <p:to>
                                        <p:strVal val="visible"/>
                                      </p:to>
                                    </p:set>
                                    <p:anim calcmode="lin" valueType="num">
                                      <p:cBhvr additive="base">
                                        <p:cTn id="98" dur="500"/>
                                        <p:tgtEl>
                                          <p:spTgt spid="41"/>
                                        </p:tgtEl>
                                        <p:attrNameLst>
                                          <p:attrName>ppt_y</p:attrName>
                                        </p:attrNameLst>
                                      </p:cBhvr>
                                      <p:tavLst>
                                        <p:tav tm="0">
                                          <p:val>
                                            <p:strVal val="#ppt_y-#ppt_h*1.125000"/>
                                          </p:val>
                                        </p:tav>
                                        <p:tav tm="100000">
                                          <p:val>
                                            <p:strVal val="#ppt_y"/>
                                          </p:val>
                                        </p:tav>
                                      </p:tavLst>
                                    </p:anim>
                                    <p:animEffect transition="in" filter="wipe(down)">
                                      <p:cBhvr>
                                        <p:cTn id="99" dur="500"/>
                                        <p:tgtEl>
                                          <p:spTgt spid="41"/>
                                        </p:tgtEl>
                                      </p:cBhvr>
                                    </p:animEffect>
                                  </p:childTnLst>
                                </p:cTn>
                              </p:par>
                              <p:par>
                                <p:cTn id="100" presetID="47" presetClass="entr" presetSubtype="0" fill="hold" grpId="0" nodeType="withEffect">
                                  <p:stCondLst>
                                    <p:cond delay="3500"/>
                                  </p:stCondLst>
                                  <p:childTnLst>
                                    <p:set>
                                      <p:cBhvr>
                                        <p:cTn id="101" dur="1" fill="hold">
                                          <p:stCondLst>
                                            <p:cond delay="0"/>
                                          </p:stCondLst>
                                        </p:cTn>
                                        <p:tgtEl>
                                          <p:spTgt spid="43"/>
                                        </p:tgtEl>
                                        <p:attrNameLst>
                                          <p:attrName>style.visibility</p:attrName>
                                        </p:attrNameLst>
                                      </p:cBhvr>
                                      <p:to>
                                        <p:strVal val="visible"/>
                                      </p:to>
                                    </p:set>
                                    <p:animEffect transition="in" filter="fade">
                                      <p:cBhvr>
                                        <p:cTn id="102" dur="500"/>
                                        <p:tgtEl>
                                          <p:spTgt spid="43"/>
                                        </p:tgtEl>
                                      </p:cBhvr>
                                    </p:animEffect>
                                    <p:anim calcmode="lin" valueType="num">
                                      <p:cBhvr>
                                        <p:cTn id="103" dur="500" fill="hold"/>
                                        <p:tgtEl>
                                          <p:spTgt spid="43"/>
                                        </p:tgtEl>
                                        <p:attrNameLst>
                                          <p:attrName>ppt_x</p:attrName>
                                        </p:attrNameLst>
                                      </p:cBhvr>
                                      <p:tavLst>
                                        <p:tav tm="0">
                                          <p:val>
                                            <p:strVal val="#ppt_x"/>
                                          </p:val>
                                        </p:tav>
                                        <p:tav tm="100000">
                                          <p:val>
                                            <p:strVal val="#ppt_x"/>
                                          </p:val>
                                        </p:tav>
                                      </p:tavLst>
                                    </p:anim>
                                    <p:anim calcmode="lin" valueType="num">
                                      <p:cBhvr>
                                        <p:cTn id="104" dur="500" fill="hold"/>
                                        <p:tgtEl>
                                          <p:spTgt spid="43"/>
                                        </p:tgtEl>
                                        <p:attrNameLst>
                                          <p:attrName>ppt_y</p:attrName>
                                        </p:attrNameLst>
                                      </p:cBhvr>
                                      <p:tavLst>
                                        <p:tav tm="0">
                                          <p:val>
                                            <p:strVal val="#ppt_y-.1"/>
                                          </p:val>
                                        </p:tav>
                                        <p:tav tm="100000">
                                          <p:val>
                                            <p:strVal val="#ppt_y"/>
                                          </p:val>
                                        </p:tav>
                                      </p:tavLst>
                                    </p:anim>
                                  </p:childTnLst>
                                </p:cTn>
                              </p:par>
                              <p:par>
                                <p:cTn id="105" presetID="42" presetClass="entr" presetSubtype="0" fill="hold" grpId="0" nodeType="withEffect">
                                  <p:stCondLst>
                                    <p:cond delay="3500"/>
                                  </p:stCondLst>
                                  <p:childTnLst>
                                    <p:set>
                                      <p:cBhvr>
                                        <p:cTn id="106" dur="1" fill="hold">
                                          <p:stCondLst>
                                            <p:cond delay="0"/>
                                          </p:stCondLst>
                                        </p:cTn>
                                        <p:tgtEl>
                                          <p:spTgt spid="42"/>
                                        </p:tgtEl>
                                        <p:attrNameLst>
                                          <p:attrName>style.visibility</p:attrName>
                                        </p:attrNameLst>
                                      </p:cBhvr>
                                      <p:to>
                                        <p:strVal val="visible"/>
                                      </p:to>
                                    </p:set>
                                    <p:animEffect transition="in" filter="fade">
                                      <p:cBhvr>
                                        <p:cTn id="107" dur="500"/>
                                        <p:tgtEl>
                                          <p:spTgt spid="42"/>
                                        </p:tgtEl>
                                      </p:cBhvr>
                                    </p:animEffect>
                                    <p:anim calcmode="lin" valueType="num">
                                      <p:cBhvr>
                                        <p:cTn id="108" dur="500" fill="hold"/>
                                        <p:tgtEl>
                                          <p:spTgt spid="42"/>
                                        </p:tgtEl>
                                        <p:attrNameLst>
                                          <p:attrName>ppt_x</p:attrName>
                                        </p:attrNameLst>
                                      </p:cBhvr>
                                      <p:tavLst>
                                        <p:tav tm="0">
                                          <p:val>
                                            <p:strVal val="#ppt_x"/>
                                          </p:val>
                                        </p:tav>
                                        <p:tav tm="100000">
                                          <p:val>
                                            <p:strVal val="#ppt_x"/>
                                          </p:val>
                                        </p:tav>
                                      </p:tavLst>
                                    </p:anim>
                                    <p:anim calcmode="lin" valueType="num">
                                      <p:cBhvr>
                                        <p:cTn id="109" dur="500" fill="hold"/>
                                        <p:tgtEl>
                                          <p:spTgt spid="4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72" grpId="0"/>
      <p:bldP spid="90" grpId="0" animBg="1"/>
      <p:bldP spid="27" grpId="0" animBg="1"/>
      <p:bldP spid="27" grpId="1" animBg="1"/>
      <p:bldP spid="29" grpId="0" animBg="1"/>
      <p:bldP spid="30" grpId="0"/>
      <p:bldP spid="31" grpId="0" animBg="1"/>
      <p:bldP spid="32" grpId="0" animBg="1"/>
      <p:bldP spid="32" grpId="1" animBg="1"/>
      <p:bldP spid="33" grpId="0" animBg="1"/>
      <p:bldP spid="34" grpId="0"/>
      <p:bldP spid="35" grpId="0" animBg="1"/>
      <p:bldP spid="36" grpId="0" animBg="1"/>
      <p:bldP spid="36" grpId="1" animBg="1"/>
      <p:bldP spid="37" grpId="0" animBg="1"/>
      <p:bldP spid="38" grpId="0"/>
      <p:bldP spid="39" grpId="0" animBg="1"/>
      <p:bldP spid="40" grpId="0" animBg="1"/>
      <p:bldP spid="40" grpId="1" animBg="1"/>
      <p:bldP spid="41" grpId="0" animBg="1"/>
      <p:bldP spid="42" grpId="0"/>
      <p:bldP spid="43" grpId="0" animBg="1"/>
      <p:bldP spid="44" grpId="0" animBg="1"/>
      <p:bldP spid="44" grpId="1"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 name="圆角矩形 21"/>
          <p:cNvSpPr/>
          <p:nvPr/>
        </p:nvSpPr>
        <p:spPr>
          <a:xfrm>
            <a:off x="2232660" y="1094164"/>
            <a:ext cx="6227772" cy="3528392"/>
          </a:xfrm>
          <a:prstGeom prst="roundRect">
            <a:avLst>
              <a:gd name="adj" fmla="val 0"/>
            </a:avLst>
          </a:prstGeom>
          <a:solidFill>
            <a:schemeClr val="bg1"/>
          </a:solidFill>
          <a:ln w="6350" cap="flat">
            <a:solidFill>
              <a:schemeClr val="bg1">
                <a:lumMod val="85000"/>
              </a:schemeClr>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pic>
        <p:nvPicPr>
          <p:cNvPr id="2051" name="Picture 3" descr="E:\稻壳模板\ppt\2016.2\创意灯泡毕业论文答辩模板\247.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1814244"/>
            <a:ext cx="3048000" cy="342265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66"/>
          <p:cNvSpPr>
            <a:spLocks noChangeArrowheads="1"/>
          </p:cNvSpPr>
          <p:nvPr/>
        </p:nvSpPr>
        <p:spPr bwMode="auto">
          <a:xfrm>
            <a:off x="3131840" y="1616928"/>
            <a:ext cx="4896544" cy="5539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en-US" altLang="zh-CN" sz="1200" dirty="0">
                <a:solidFill>
                  <a:schemeClr val="bg1">
                    <a:lumMod val="50000"/>
                  </a:schemeClr>
                </a:solidFill>
                <a:latin typeface="Arial" pitchFamily="34" charset="0"/>
                <a:ea typeface="微软雅黑" pitchFamily="34" charset="-122"/>
              </a:rPr>
              <a:t>How to reduce the work in extracting the wireframes, which spent the most time of this master project, whether I could finish this procedure procedurally.</a:t>
            </a:r>
            <a:endParaRPr lang="zh-CN" altLang="zh-CN" sz="1200" dirty="0">
              <a:solidFill>
                <a:prstClr val="black">
                  <a:lumMod val="50000"/>
                  <a:lumOff val="50000"/>
                </a:prstClr>
              </a:solidFill>
              <a:latin typeface="Arial" pitchFamily="34" charset="0"/>
              <a:ea typeface="微软雅黑" pitchFamily="34" charset="-122"/>
            </a:endParaRPr>
          </a:p>
        </p:txBody>
      </p:sp>
      <p:sp>
        <p:nvSpPr>
          <p:cNvPr id="24" name="圆角矩形 23"/>
          <p:cNvSpPr/>
          <p:nvPr/>
        </p:nvSpPr>
        <p:spPr>
          <a:xfrm>
            <a:off x="3131840" y="1273028"/>
            <a:ext cx="1728192" cy="246226"/>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6350">
                  <a:noFill/>
                </a:ln>
                <a:solidFill>
                  <a:schemeClr val="bg1"/>
                </a:solidFill>
                <a:latin typeface="Impact" pitchFamily="34" charset="0"/>
                <a:ea typeface="微软雅黑" pitchFamily="34" charset="-122"/>
              </a:rPr>
              <a:t>Development 1</a:t>
            </a:r>
            <a:endParaRPr lang="zh-CN" altLang="en-US" dirty="0">
              <a:ln w="6350">
                <a:noFill/>
              </a:ln>
              <a:solidFill>
                <a:schemeClr val="bg1"/>
              </a:solidFill>
              <a:latin typeface="Impact" pitchFamily="34" charset="0"/>
              <a:ea typeface="微软雅黑" pitchFamily="34" charset="-122"/>
            </a:endParaRPr>
          </a:p>
        </p:txBody>
      </p:sp>
      <p:sp>
        <p:nvSpPr>
          <p:cNvPr id="27" name="Rectangle 66"/>
          <p:cNvSpPr>
            <a:spLocks noChangeArrowheads="1"/>
          </p:cNvSpPr>
          <p:nvPr/>
        </p:nvSpPr>
        <p:spPr bwMode="auto">
          <a:xfrm>
            <a:off x="3131840" y="273706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en-US" altLang="zh-CN" sz="1200" dirty="0">
                <a:solidFill>
                  <a:schemeClr val="bg1">
                    <a:lumMod val="50000"/>
                  </a:schemeClr>
                </a:solidFill>
                <a:latin typeface="Arial" pitchFamily="34" charset="0"/>
                <a:ea typeface="微软雅黑" pitchFamily="34" charset="-122"/>
              </a:rPr>
              <a:t>How to blend the surface creation approach with more advanced skin deformation methods like </a:t>
            </a:r>
            <a:r>
              <a:rPr lang="en-US" altLang="zh-CN" sz="1200" dirty="0" err="1">
                <a:solidFill>
                  <a:schemeClr val="bg1">
                    <a:lumMod val="50000"/>
                  </a:schemeClr>
                </a:solidFill>
                <a:latin typeface="Arial" pitchFamily="34" charset="0"/>
                <a:ea typeface="微软雅黑" pitchFamily="34" charset="-122"/>
              </a:rPr>
              <a:t>Bian</a:t>
            </a:r>
            <a:r>
              <a:rPr lang="en-US" altLang="zh-CN" sz="1200" dirty="0">
                <a:solidFill>
                  <a:schemeClr val="bg1">
                    <a:lumMod val="50000"/>
                  </a:schemeClr>
                </a:solidFill>
                <a:latin typeface="Arial" pitchFamily="34" charset="0"/>
                <a:ea typeface="微软雅黑" pitchFamily="34" charset="-122"/>
              </a:rPr>
              <a:t> et al. (2019)’s PDE-based algorithm.</a:t>
            </a:r>
            <a:endParaRPr lang="zh-CN" altLang="zh-CN" sz="1200" dirty="0">
              <a:solidFill>
                <a:prstClr val="black">
                  <a:lumMod val="50000"/>
                  <a:lumOff val="50000"/>
                </a:prstClr>
              </a:solidFill>
              <a:latin typeface="Arial" pitchFamily="34" charset="0"/>
              <a:ea typeface="微软雅黑" pitchFamily="34" charset="-122"/>
            </a:endParaRPr>
          </a:p>
        </p:txBody>
      </p:sp>
      <p:sp>
        <p:nvSpPr>
          <p:cNvPr id="28" name="圆角矩形 27"/>
          <p:cNvSpPr/>
          <p:nvPr/>
        </p:nvSpPr>
        <p:spPr>
          <a:xfrm>
            <a:off x="3131840" y="2393168"/>
            <a:ext cx="1728192" cy="246226"/>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6350">
                  <a:noFill/>
                </a:ln>
                <a:solidFill>
                  <a:schemeClr val="bg1"/>
                </a:solidFill>
                <a:latin typeface="Impact" pitchFamily="34" charset="0"/>
                <a:ea typeface="微软雅黑" pitchFamily="34" charset="-122"/>
              </a:rPr>
              <a:t>Development 2</a:t>
            </a:r>
            <a:endParaRPr lang="zh-CN" altLang="en-US" dirty="0">
              <a:ln w="6350">
                <a:noFill/>
              </a:ln>
              <a:solidFill>
                <a:schemeClr val="bg1"/>
              </a:solidFill>
              <a:latin typeface="Impact" pitchFamily="34" charset="0"/>
              <a:ea typeface="微软雅黑" pitchFamily="34" charset="-122"/>
            </a:endParaRPr>
          </a:p>
        </p:txBody>
      </p:sp>
      <p:sp>
        <p:nvSpPr>
          <p:cNvPr id="29" name="Rectangle 66"/>
          <p:cNvSpPr>
            <a:spLocks noChangeArrowheads="1"/>
          </p:cNvSpPr>
          <p:nvPr/>
        </p:nvSpPr>
        <p:spPr bwMode="auto">
          <a:xfrm>
            <a:off x="3131840" y="3872448"/>
            <a:ext cx="4896544"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0" tIns="0" rIns="0" bIns="0">
            <a:spAutoFit/>
          </a:bodyPr>
          <a:lstStyle/>
          <a:p>
            <a:pPr algn="just" fontAlgn="base">
              <a:spcBef>
                <a:spcPct val="0"/>
              </a:spcBef>
              <a:spcAft>
                <a:spcPct val="0"/>
              </a:spcAft>
            </a:pPr>
            <a:r>
              <a:rPr lang="en-US" altLang="zh-CN" sz="1200" dirty="0">
                <a:solidFill>
                  <a:schemeClr val="bg1">
                    <a:lumMod val="50000"/>
                  </a:schemeClr>
                </a:solidFill>
                <a:latin typeface="Arial" pitchFamily="34" charset="0"/>
                <a:ea typeface="微软雅黑" pitchFamily="34" charset="-122"/>
              </a:rPr>
              <a:t>How to achieve better patches separation to reserve as many details as possible.</a:t>
            </a:r>
            <a:endParaRPr lang="zh-CN" altLang="zh-CN" sz="1200" dirty="0">
              <a:solidFill>
                <a:prstClr val="black">
                  <a:lumMod val="50000"/>
                  <a:lumOff val="50000"/>
                </a:prstClr>
              </a:solidFill>
              <a:latin typeface="Arial" pitchFamily="34" charset="0"/>
              <a:ea typeface="微软雅黑" pitchFamily="34" charset="-122"/>
            </a:endParaRPr>
          </a:p>
        </p:txBody>
      </p:sp>
      <p:sp>
        <p:nvSpPr>
          <p:cNvPr id="30" name="圆角矩形 29"/>
          <p:cNvSpPr/>
          <p:nvPr/>
        </p:nvSpPr>
        <p:spPr>
          <a:xfrm>
            <a:off x="3131840" y="3528548"/>
            <a:ext cx="1728192" cy="246226"/>
          </a:xfrm>
          <a:prstGeom prst="roundRect">
            <a:avLst>
              <a:gd name="adj" fmla="val 0"/>
            </a:avLst>
          </a:prstGeom>
          <a:solidFill>
            <a:srgbClr val="03CCCE"/>
          </a:solidFill>
          <a:ln w="6350">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ln w="6350">
                  <a:noFill/>
                </a:ln>
                <a:solidFill>
                  <a:schemeClr val="bg1"/>
                </a:solidFill>
                <a:latin typeface="Impact" pitchFamily="34" charset="0"/>
                <a:ea typeface="微软雅黑" pitchFamily="34" charset="-122"/>
              </a:rPr>
              <a:t>Development 3</a:t>
            </a:r>
            <a:endParaRPr lang="zh-CN" altLang="en-US" dirty="0">
              <a:ln w="6350">
                <a:noFill/>
              </a:ln>
              <a:solidFill>
                <a:schemeClr val="bg1"/>
              </a:solidFill>
              <a:latin typeface="Impact" pitchFamily="34" charset="0"/>
              <a:ea typeface="微软雅黑" pitchFamily="34" charset="-122"/>
            </a:endParaRPr>
          </a:p>
        </p:txBody>
      </p:sp>
      <p:sp>
        <p:nvSpPr>
          <p:cNvPr id="20" name="矩形 19"/>
          <p:cNvSpPr/>
          <p:nvPr/>
        </p:nvSpPr>
        <p:spPr>
          <a:xfrm>
            <a:off x="7740352" y="378109"/>
            <a:ext cx="1043876"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Expectation</a:t>
            </a:r>
            <a:endParaRPr lang="zh-CN" altLang="en-US" sz="1200" dirty="0">
              <a:solidFill>
                <a:srgbClr val="03CCCE"/>
              </a:solidFill>
              <a:latin typeface="微软雅黑" pitchFamily="34" charset="-122"/>
              <a:ea typeface="微软雅黑" pitchFamily="34" charset="-122"/>
            </a:endParaRPr>
          </a:p>
        </p:txBody>
      </p:sp>
      <p:sp>
        <p:nvSpPr>
          <p:cNvPr id="2" name="圆角矩形 11">
            <a:extLst>
              <a:ext uri="{FF2B5EF4-FFF2-40B4-BE49-F238E27FC236}">
                <a16:creationId xmlns:a16="http://schemas.microsoft.com/office/drawing/2014/main" id="{76AAC514-2DB9-410B-9B82-22C1E976170D}"/>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C887C974-7CE6-4BF0-B189-8C0A7BB6F209}"/>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4" name="圆角矩形 15">
            <a:extLst>
              <a:ext uri="{FF2B5EF4-FFF2-40B4-BE49-F238E27FC236}">
                <a16:creationId xmlns:a16="http://schemas.microsoft.com/office/drawing/2014/main" id="{DCA3922D-C695-40F1-A17B-E1ED30055D64}"/>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6">
            <a:extLst>
              <a:ext uri="{FF2B5EF4-FFF2-40B4-BE49-F238E27FC236}">
                <a16:creationId xmlns:a16="http://schemas.microsoft.com/office/drawing/2014/main" id="{78CD33DE-7AE8-4E8B-917E-9805537F136A}"/>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6" name="圆角矩形 17">
            <a:extLst>
              <a:ext uri="{FF2B5EF4-FFF2-40B4-BE49-F238E27FC236}">
                <a16:creationId xmlns:a16="http://schemas.microsoft.com/office/drawing/2014/main" id="{6C5D1499-6123-4E8F-AE11-77A1209FE1BB}"/>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mc:Choice xmlns:p14="http://schemas.microsoft.com/office/powerpoint/2010/main"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anim calcmode="lin" valueType="num">
                                          <p:cBhvr>
                                            <p:cTn id="8" dur="500" fill="hold"/>
                                            <p:tgtEl>
                                              <p:spTgt spid="2051"/>
                                            </p:tgtEl>
                                            <p:attrNameLst>
                                              <p:attrName>ppt_x</p:attrName>
                                            </p:attrNameLst>
                                          </p:cBhvr>
                                          <p:tavLst>
                                            <p:tav tm="0">
                                              <p:val>
                                                <p:strVal val="#ppt_x"/>
                                              </p:val>
                                            </p:tav>
                                            <p:tav tm="100000">
                                              <p:val>
                                                <p:strVal val="#ppt_x"/>
                                              </p:val>
                                            </p:tav>
                                          </p:tavLst>
                                        </p:anim>
                                        <p:anim calcmode="lin" valueType="num">
                                          <p:cBhvr>
                                            <p:cTn id="9" dur="500" fill="hold"/>
                                            <p:tgtEl>
                                              <p:spTgt spid="20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anim calcmode="lin" valueType="num">
                                          <p:cBhvr>
                                            <p:cTn id="13" dur="500" fill="hold"/>
                                            <p:tgtEl>
                                              <p:spTgt spid="22"/>
                                            </p:tgtEl>
                                            <p:attrNameLst>
                                              <p:attrName>ppt_x</p:attrName>
                                            </p:attrNameLst>
                                          </p:cBhvr>
                                          <p:tavLst>
                                            <p:tav tm="0">
                                              <p:val>
                                                <p:strVal val="#ppt_x"/>
                                              </p:val>
                                            </p:tav>
                                            <p:tav tm="100000">
                                              <p:val>
                                                <p:strVal val="#ppt_x"/>
                                              </p:val>
                                            </p:tav>
                                          </p:tavLst>
                                        </p:anim>
                                        <p:anim calcmode="lin" valueType="num">
                                          <p:cBhvr>
                                            <p:cTn id="14" dur="500" fill="hold"/>
                                            <p:tgtEl>
                                              <p:spTgt spid="22"/>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14:presetBounceEnd="60000">
                                      <p:stCondLst>
                                        <p:cond delay="500"/>
                                      </p:stCondLst>
                                      <p:childTnLst>
                                        <p:set>
                                          <p:cBhvr>
                                            <p:cTn id="16" dur="1" fill="hold">
                                              <p:stCondLst>
                                                <p:cond delay="0"/>
                                              </p:stCondLst>
                                            </p:cTn>
                                            <p:tgtEl>
                                              <p:spTgt spid="24"/>
                                            </p:tgtEl>
                                            <p:attrNameLst>
                                              <p:attrName>style.visibility</p:attrName>
                                            </p:attrNameLst>
                                          </p:cBhvr>
                                          <p:to>
                                            <p:strVal val="visible"/>
                                          </p:to>
                                        </p:set>
                                        <p:anim calcmode="lin" valueType="num" p14:bounceEnd="60000">
                                          <p:cBhvr additive="base">
                                            <p:cTn id="17" dur="500" fill="hold"/>
                                            <p:tgtEl>
                                              <p:spTgt spid="24"/>
                                            </p:tgtEl>
                                            <p:attrNameLst>
                                              <p:attrName>ppt_x</p:attrName>
                                            </p:attrNameLst>
                                          </p:cBhvr>
                                          <p:tavLst>
                                            <p:tav tm="0">
                                              <p:val>
                                                <p:strVal val="1+#ppt_w/2"/>
                                              </p:val>
                                            </p:tav>
                                            <p:tav tm="100000">
                                              <p:val>
                                                <p:strVal val="#ppt_x"/>
                                              </p:val>
                                            </p:tav>
                                          </p:tavLst>
                                        </p:anim>
                                        <p:anim calcmode="lin" valueType="num" p14:bounceEnd="60000">
                                          <p:cBhvr additive="base">
                                            <p:cTn id="18" dur="500" fill="hold"/>
                                            <p:tgtEl>
                                              <p:spTgt spid="2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14:presetBounceEnd="60000">
                                      <p:stCondLst>
                                        <p:cond delay="700"/>
                                      </p:stCondLst>
                                      <p:childTnLst>
                                        <p:set>
                                          <p:cBhvr>
                                            <p:cTn id="20" dur="1" fill="hold">
                                              <p:stCondLst>
                                                <p:cond delay="0"/>
                                              </p:stCondLst>
                                            </p:cTn>
                                            <p:tgtEl>
                                              <p:spTgt spid="28"/>
                                            </p:tgtEl>
                                            <p:attrNameLst>
                                              <p:attrName>style.visibility</p:attrName>
                                            </p:attrNameLst>
                                          </p:cBhvr>
                                          <p:to>
                                            <p:strVal val="visible"/>
                                          </p:to>
                                        </p:set>
                                        <p:anim calcmode="lin" valueType="num" p14:bounceEnd="60000">
                                          <p:cBhvr additive="base">
                                            <p:cTn id="21" dur="500" fill="hold"/>
                                            <p:tgtEl>
                                              <p:spTgt spid="28"/>
                                            </p:tgtEl>
                                            <p:attrNameLst>
                                              <p:attrName>ppt_x</p:attrName>
                                            </p:attrNameLst>
                                          </p:cBhvr>
                                          <p:tavLst>
                                            <p:tav tm="0">
                                              <p:val>
                                                <p:strVal val="1+#ppt_w/2"/>
                                              </p:val>
                                            </p:tav>
                                            <p:tav tm="100000">
                                              <p:val>
                                                <p:strVal val="#ppt_x"/>
                                              </p:val>
                                            </p:tav>
                                          </p:tavLst>
                                        </p:anim>
                                        <p:anim calcmode="lin" valueType="num" p14:bounceEnd="60000">
                                          <p:cBhvr additive="base">
                                            <p:cTn id="22" dur="500" fill="hold"/>
                                            <p:tgtEl>
                                              <p:spTgt spid="2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14:presetBounceEnd="60000">
                                      <p:stCondLst>
                                        <p:cond delay="900"/>
                                      </p:stCondLst>
                                      <p:childTnLst>
                                        <p:set>
                                          <p:cBhvr>
                                            <p:cTn id="24" dur="1" fill="hold">
                                              <p:stCondLst>
                                                <p:cond delay="0"/>
                                              </p:stCondLst>
                                            </p:cTn>
                                            <p:tgtEl>
                                              <p:spTgt spid="30"/>
                                            </p:tgtEl>
                                            <p:attrNameLst>
                                              <p:attrName>style.visibility</p:attrName>
                                            </p:attrNameLst>
                                          </p:cBhvr>
                                          <p:to>
                                            <p:strVal val="visible"/>
                                          </p:to>
                                        </p:set>
                                        <p:anim calcmode="lin" valueType="num" p14:bounceEnd="60000">
                                          <p:cBhvr additive="base">
                                            <p:cTn id="25" dur="500" fill="hold"/>
                                            <p:tgtEl>
                                              <p:spTgt spid="30"/>
                                            </p:tgtEl>
                                            <p:attrNameLst>
                                              <p:attrName>ppt_x</p:attrName>
                                            </p:attrNameLst>
                                          </p:cBhvr>
                                          <p:tavLst>
                                            <p:tav tm="0">
                                              <p:val>
                                                <p:strVal val="1+#ppt_w/2"/>
                                              </p:val>
                                            </p:tav>
                                            <p:tav tm="100000">
                                              <p:val>
                                                <p:strVal val="#ppt_x"/>
                                              </p:val>
                                            </p:tav>
                                          </p:tavLst>
                                        </p:anim>
                                        <p:anim calcmode="lin" valueType="num" p14:bounceEnd="60000">
                                          <p:cBhvr additive="base">
                                            <p:cTn id="26" dur="500" fill="hold"/>
                                            <p:tgtEl>
                                              <p:spTgt spid="30"/>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strVal val="#ppt_w*0.70"/>
                                              </p:val>
                                            </p:tav>
                                            <p:tav tm="100000">
                                              <p:val>
                                                <p:strVal val="#ppt_w"/>
                                              </p:val>
                                            </p:tav>
                                          </p:tavLst>
                                        </p:anim>
                                        <p:anim calcmode="lin" valueType="num">
                                          <p:cBhvr>
                                            <p:cTn id="30" dur="500" fill="hold"/>
                                            <p:tgtEl>
                                              <p:spTgt spid="23"/>
                                            </p:tgtEl>
                                            <p:attrNameLst>
                                              <p:attrName>ppt_h</p:attrName>
                                            </p:attrNameLst>
                                          </p:cBhvr>
                                          <p:tavLst>
                                            <p:tav tm="0">
                                              <p:val>
                                                <p:strVal val="#ppt_h"/>
                                              </p:val>
                                            </p:tav>
                                            <p:tav tm="100000">
                                              <p:val>
                                                <p:strVal val="#ppt_h"/>
                                              </p:val>
                                            </p:tav>
                                          </p:tavLst>
                                        </p:anim>
                                        <p:animEffect transition="in" filter="fade">
                                          <p:cBhvr>
                                            <p:cTn id="31" dur="500"/>
                                            <p:tgtEl>
                                              <p:spTgt spid="23"/>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27"/>
                                            </p:tgtEl>
                                            <p:attrNameLst>
                                              <p:attrName>style.visibility</p:attrName>
                                            </p:attrNameLst>
                                          </p:cBhvr>
                                          <p:to>
                                            <p:strVal val="visible"/>
                                          </p:to>
                                        </p:set>
                                        <p:anim calcmode="lin" valueType="num">
                                          <p:cBhvr>
                                            <p:cTn id="34" dur="500" fill="hold"/>
                                            <p:tgtEl>
                                              <p:spTgt spid="27"/>
                                            </p:tgtEl>
                                            <p:attrNameLst>
                                              <p:attrName>ppt_w</p:attrName>
                                            </p:attrNameLst>
                                          </p:cBhvr>
                                          <p:tavLst>
                                            <p:tav tm="0">
                                              <p:val>
                                                <p:strVal val="#ppt_w*0.70"/>
                                              </p:val>
                                            </p:tav>
                                            <p:tav tm="100000">
                                              <p:val>
                                                <p:strVal val="#ppt_w"/>
                                              </p:val>
                                            </p:tav>
                                          </p:tavLst>
                                        </p:anim>
                                        <p:anim calcmode="lin" valueType="num">
                                          <p:cBhvr>
                                            <p:cTn id="35" dur="500" fill="hold"/>
                                            <p:tgtEl>
                                              <p:spTgt spid="27"/>
                                            </p:tgtEl>
                                            <p:attrNameLst>
                                              <p:attrName>ppt_h</p:attrName>
                                            </p:attrNameLst>
                                          </p:cBhvr>
                                          <p:tavLst>
                                            <p:tav tm="0">
                                              <p:val>
                                                <p:strVal val="#ppt_h"/>
                                              </p:val>
                                            </p:tav>
                                            <p:tav tm="100000">
                                              <p:val>
                                                <p:strVal val="#ppt_h"/>
                                              </p:val>
                                            </p:tav>
                                          </p:tavLst>
                                        </p:anim>
                                        <p:animEffect transition="in" filter="fade">
                                          <p:cBhvr>
                                            <p:cTn id="36" dur="500"/>
                                            <p:tgtEl>
                                              <p:spTgt spid="27"/>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strVal val="#ppt_w*0.70"/>
                                              </p:val>
                                            </p:tav>
                                            <p:tav tm="100000">
                                              <p:val>
                                                <p:strVal val="#ppt_w"/>
                                              </p:val>
                                            </p:tav>
                                          </p:tavLst>
                                        </p:anim>
                                        <p:anim calcmode="lin" valueType="num">
                                          <p:cBhvr>
                                            <p:cTn id="40" dur="500" fill="hold"/>
                                            <p:tgtEl>
                                              <p:spTgt spid="29"/>
                                            </p:tgtEl>
                                            <p:attrNameLst>
                                              <p:attrName>ppt_h</p:attrName>
                                            </p:attrNameLst>
                                          </p:cBhvr>
                                          <p:tavLst>
                                            <p:tav tm="0">
                                              <p:val>
                                                <p:strVal val="#ppt_h"/>
                                              </p:val>
                                            </p:tav>
                                            <p:tav tm="100000">
                                              <p:val>
                                                <p:strVal val="#ppt_h"/>
                                              </p:val>
                                            </p:tav>
                                          </p:tavLst>
                                        </p:anim>
                                        <p:animEffect transition="in" filter="fade">
                                          <p:cBhvr>
                                            <p:cTn id="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7" grpId="0"/>
          <p:bldP spid="28" grpId="0" animBg="1"/>
          <p:bldP spid="29" grpId="0"/>
          <p:bldP spid="30" grpId="0" animBg="1"/>
        </p:bldLst>
      </p:timing>
    </mc:Choice>
    <mc:Fallback>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2051"/>
                                            </p:tgtEl>
                                            <p:attrNameLst>
                                              <p:attrName>style.visibility</p:attrName>
                                            </p:attrNameLst>
                                          </p:cBhvr>
                                          <p:to>
                                            <p:strVal val="visible"/>
                                          </p:to>
                                        </p:set>
                                        <p:animEffect transition="in" filter="fade">
                                          <p:cBhvr>
                                            <p:cTn id="7" dur="500"/>
                                            <p:tgtEl>
                                              <p:spTgt spid="2051"/>
                                            </p:tgtEl>
                                          </p:cBhvr>
                                        </p:animEffect>
                                        <p:anim calcmode="lin" valueType="num">
                                          <p:cBhvr>
                                            <p:cTn id="8" dur="500" fill="hold"/>
                                            <p:tgtEl>
                                              <p:spTgt spid="2051"/>
                                            </p:tgtEl>
                                            <p:attrNameLst>
                                              <p:attrName>ppt_x</p:attrName>
                                            </p:attrNameLst>
                                          </p:cBhvr>
                                          <p:tavLst>
                                            <p:tav tm="0">
                                              <p:val>
                                                <p:strVal val="#ppt_x"/>
                                              </p:val>
                                            </p:tav>
                                            <p:tav tm="100000">
                                              <p:val>
                                                <p:strVal val="#ppt_x"/>
                                              </p:val>
                                            </p:tav>
                                          </p:tavLst>
                                        </p:anim>
                                        <p:anim calcmode="lin" valueType="num">
                                          <p:cBhvr>
                                            <p:cTn id="9" dur="500" fill="hold"/>
                                            <p:tgtEl>
                                              <p:spTgt spid="205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22"/>
                                            </p:tgtEl>
                                            <p:attrNameLst>
                                              <p:attrName>style.visibility</p:attrName>
                                            </p:attrNameLst>
                                          </p:cBhvr>
                                          <p:to>
                                            <p:strVal val="visible"/>
                                          </p:to>
                                        </p:set>
                                        <p:animEffect transition="in" filter="fade">
                                          <p:cBhvr>
                                            <p:cTn id="12" dur="500"/>
                                            <p:tgtEl>
                                              <p:spTgt spid="22"/>
                                            </p:tgtEl>
                                          </p:cBhvr>
                                        </p:animEffect>
                                        <p:anim calcmode="lin" valueType="num">
                                          <p:cBhvr>
                                            <p:cTn id="13" dur="500" fill="hold"/>
                                            <p:tgtEl>
                                              <p:spTgt spid="22"/>
                                            </p:tgtEl>
                                            <p:attrNameLst>
                                              <p:attrName>ppt_x</p:attrName>
                                            </p:attrNameLst>
                                          </p:cBhvr>
                                          <p:tavLst>
                                            <p:tav tm="0">
                                              <p:val>
                                                <p:strVal val="#ppt_x"/>
                                              </p:val>
                                            </p:tav>
                                            <p:tav tm="100000">
                                              <p:val>
                                                <p:strVal val="#ppt_x"/>
                                              </p:val>
                                            </p:tav>
                                          </p:tavLst>
                                        </p:anim>
                                        <p:anim calcmode="lin" valueType="num">
                                          <p:cBhvr>
                                            <p:cTn id="14" dur="500" fill="hold"/>
                                            <p:tgtEl>
                                              <p:spTgt spid="22"/>
                                            </p:tgtEl>
                                            <p:attrNameLst>
                                              <p:attrName>ppt_y</p:attrName>
                                            </p:attrNameLst>
                                          </p:cBhvr>
                                          <p:tavLst>
                                            <p:tav tm="0">
                                              <p:val>
                                                <p:strVal val="#ppt_y+.1"/>
                                              </p:val>
                                            </p:tav>
                                            <p:tav tm="100000">
                                              <p:val>
                                                <p:strVal val="#ppt_y"/>
                                              </p:val>
                                            </p:tav>
                                          </p:tavLst>
                                        </p:anim>
                                      </p:childTnLst>
                                    </p:cTn>
                                  </p:par>
                                  <p:par>
                                    <p:cTn id="15" presetID="2" presetClass="entr" presetSubtype="2" fill="hold" grpId="0" nodeType="withEffect">
                                      <p:stCondLst>
                                        <p:cond delay="500"/>
                                      </p:stCondLst>
                                      <p:childTnLst>
                                        <p:set>
                                          <p:cBhvr>
                                            <p:cTn id="16" dur="1" fill="hold">
                                              <p:stCondLst>
                                                <p:cond delay="0"/>
                                              </p:stCondLst>
                                            </p:cTn>
                                            <p:tgtEl>
                                              <p:spTgt spid="24"/>
                                            </p:tgtEl>
                                            <p:attrNameLst>
                                              <p:attrName>style.visibility</p:attrName>
                                            </p:attrNameLst>
                                          </p:cBhvr>
                                          <p:to>
                                            <p:strVal val="visible"/>
                                          </p:to>
                                        </p:set>
                                        <p:anim calcmode="lin" valueType="num">
                                          <p:cBhvr additive="base">
                                            <p:cTn id="17" dur="500" fill="hold"/>
                                            <p:tgtEl>
                                              <p:spTgt spid="24"/>
                                            </p:tgtEl>
                                            <p:attrNameLst>
                                              <p:attrName>ppt_x</p:attrName>
                                            </p:attrNameLst>
                                          </p:cBhvr>
                                          <p:tavLst>
                                            <p:tav tm="0">
                                              <p:val>
                                                <p:strVal val="1+#ppt_w/2"/>
                                              </p:val>
                                            </p:tav>
                                            <p:tav tm="100000">
                                              <p:val>
                                                <p:strVal val="#ppt_x"/>
                                              </p:val>
                                            </p:tav>
                                          </p:tavLst>
                                        </p:anim>
                                        <p:anim calcmode="lin" valueType="num">
                                          <p:cBhvr additive="base">
                                            <p:cTn id="18" dur="500" fill="hold"/>
                                            <p:tgtEl>
                                              <p:spTgt spid="24"/>
                                            </p:tgtEl>
                                            <p:attrNameLst>
                                              <p:attrName>ppt_y</p:attrName>
                                            </p:attrNameLst>
                                          </p:cBhvr>
                                          <p:tavLst>
                                            <p:tav tm="0">
                                              <p:val>
                                                <p:strVal val="#ppt_y"/>
                                              </p:val>
                                            </p:tav>
                                            <p:tav tm="100000">
                                              <p:val>
                                                <p:strVal val="#ppt_y"/>
                                              </p:val>
                                            </p:tav>
                                          </p:tavLst>
                                        </p:anim>
                                      </p:childTnLst>
                                    </p:cTn>
                                  </p:par>
                                  <p:par>
                                    <p:cTn id="19" presetID="2" presetClass="entr" presetSubtype="2" fill="hold" grpId="0" nodeType="withEffect">
                                      <p:stCondLst>
                                        <p:cond delay="700"/>
                                      </p:stCondLst>
                                      <p:childTnLst>
                                        <p:set>
                                          <p:cBhvr>
                                            <p:cTn id="20" dur="1" fill="hold">
                                              <p:stCondLst>
                                                <p:cond delay="0"/>
                                              </p:stCondLst>
                                            </p:cTn>
                                            <p:tgtEl>
                                              <p:spTgt spid="28"/>
                                            </p:tgtEl>
                                            <p:attrNameLst>
                                              <p:attrName>style.visibility</p:attrName>
                                            </p:attrNameLst>
                                          </p:cBhvr>
                                          <p:to>
                                            <p:strVal val="visible"/>
                                          </p:to>
                                        </p:set>
                                        <p:anim calcmode="lin" valueType="num">
                                          <p:cBhvr additive="base">
                                            <p:cTn id="21" dur="500" fill="hold"/>
                                            <p:tgtEl>
                                              <p:spTgt spid="28"/>
                                            </p:tgtEl>
                                            <p:attrNameLst>
                                              <p:attrName>ppt_x</p:attrName>
                                            </p:attrNameLst>
                                          </p:cBhvr>
                                          <p:tavLst>
                                            <p:tav tm="0">
                                              <p:val>
                                                <p:strVal val="1+#ppt_w/2"/>
                                              </p:val>
                                            </p:tav>
                                            <p:tav tm="100000">
                                              <p:val>
                                                <p:strVal val="#ppt_x"/>
                                              </p:val>
                                            </p:tav>
                                          </p:tavLst>
                                        </p:anim>
                                        <p:anim calcmode="lin" valueType="num">
                                          <p:cBhvr additive="base">
                                            <p:cTn id="22" dur="500" fill="hold"/>
                                            <p:tgtEl>
                                              <p:spTgt spid="28"/>
                                            </p:tgtEl>
                                            <p:attrNameLst>
                                              <p:attrName>ppt_y</p:attrName>
                                            </p:attrNameLst>
                                          </p:cBhvr>
                                          <p:tavLst>
                                            <p:tav tm="0">
                                              <p:val>
                                                <p:strVal val="#ppt_y"/>
                                              </p:val>
                                            </p:tav>
                                            <p:tav tm="100000">
                                              <p:val>
                                                <p:strVal val="#ppt_y"/>
                                              </p:val>
                                            </p:tav>
                                          </p:tavLst>
                                        </p:anim>
                                      </p:childTnLst>
                                    </p:cTn>
                                  </p:par>
                                  <p:par>
                                    <p:cTn id="23" presetID="2" presetClass="entr" presetSubtype="2" fill="hold" grpId="0" nodeType="withEffect">
                                      <p:stCondLst>
                                        <p:cond delay="900"/>
                                      </p:stCondLst>
                                      <p:childTnLst>
                                        <p:set>
                                          <p:cBhvr>
                                            <p:cTn id="24" dur="1" fill="hold">
                                              <p:stCondLst>
                                                <p:cond delay="0"/>
                                              </p:stCondLst>
                                            </p:cTn>
                                            <p:tgtEl>
                                              <p:spTgt spid="30"/>
                                            </p:tgtEl>
                                            <p:attrNameLst>
                                              <p:attrName>style.visibility</p:attrName>
                                            </p:attrNameLst>
                                          </p:cBhvr>
                                          <p:to>
                                            <p:strVal val="visible"/>
                                          </p:to>
                                        </p:set>
                                        <p:anim calcmode="lin" valueType="num">
                                          <p:cBhvr additive="base">
                                            <p:cTn id="25" dur="500" fill="hold"/>
                                            <p:tgtEl>
                                              <p:spTgt spid="30"/>
                                            </p:tgtEl>
                                            <p:attrNameLst>
                                              <p:attrName>ppt_x</p:attrName>
                                            </p:attrNameLst>
                                          </p:cBhvr>
                                          <p:tavLst>
                                            <p:tav tm="0">
                                              <p:val>
                                                <p:strVal val="1+#ppt_w/2"/>
                                              </p:val>
                                            </p:tav>
                                            <p:tav tm="100000">
                                              <p:val>
                                                <p:strVal val="#ppt_x"/>
                                              </p:val>
                                            </p:tav>
                                          </p:tavLst>
                                        </p:anim>
                                        <p:anim calcmode="lin" valueType="num">
                                          <p:cBhvr additive="base">
                                            <p:cTn id="26" dur="500" fill="hold"/>
                                            <p:tgtEl>
                                              <p:spTgt spid="30"/>
                                            </p:tgtEl>
                                            <p:attrNameLst>
                                              <p:attrName>ppt_y</p:attrName>
                                            </p:attrNameLst>
                                          </p:cBhvr>
                                          <p:tavLst>
                                            <p:tav tm="0">
                                              <p:val>
                                                <p:strVal val="#ppt_y"/>
                                              </p:val>
                                            </p:tav>
                                            <p:tav tm="100000">
                                              <p:val>
                                                <p:strVal val="#ppt_y"/>
                                              </p:val>
                                            </p:tav>
                                          </p:tavLst>
                                        </p:anim>
                                      </p:childTnLst>
                                    </p:cTn>
                                  </p:par>
                                  <p:par>
                                    <p:cTn id="27" presetID="55" presetClass="entr" presetSubtype="0" fill="hold" grpId="0" nodeType="withEffect">
                                      <p:stCondLst>
                                        <p:cond delay="800"/>
                                      </p:stCondLst>
                                      <p:childTnLst>
                                        <p:set>
                                          <p:cBhvr>
                                            <p:cTn id="28" dur="1" fill="hold">
                                              <p:stCondLst>
                                                <p:cond delay="0"/>
                                              </p:stCondLst>
                                            </p:cTn>
                                            <p:tgtEl>
                                              <p:spTgt spid="23"/>
                                            </p:tgtEl>
                                            <p:attrNameLst>
                                              <p:attrName>style.visibility</p:attrName>
                                            </p:attrNameLst>
                                          </p:cBhvr>
                                          <p:to>
                                            <p:strVal val="visible"/>
                                          </p:to>
                                        </p:set>
                                        <p:anim calcmode="lin" valueType="num">
                                          <p:cBhvr>
                                            <p:cTn id="29" dur="500" fill="hold"/>
                                            <p:tgtEl>
                                              <p:spTgt spid="23"/>
                                            </p:tgtEl>
                                            <p:attrNameLst>
                                              <p:attrName>ppt_w</p:attrName>
                                            </p:attrNameLst>
                                          </p:cBhvr>
                                          <p:tavLst>
                                            <p:tav tm="0">
                                              <p:val>
                                                <p:strVal val="#ppt_w*0.70"/>
                                              </p:val>
                                            </p:tav>
                                            <p:tav tm="100000">
                                              <p:val>
                                                <p:strVal val="#ppt_w"/>
                                              </p:val>
                                            </p:tav>
                                          </p:tavLst>
                                        </p:anim>
                                        <p:anim calcmode="lin" valueType="num">
                                          <p:cBhvr>
                                            <p:cTn id="30" dur="500" fill="hold"/>
                                            <p:tgtEl>
                                              <p:spTgt spid="23"/>
                                            </p:tgtEl>
                                            <p:attrNameLst>
                                              <p:attrName>ppt_h</p:attrName>
                                            </p:attrNameLst>
                                          </p:cBhvr>
                                          <p:tavLst>
                                            <p:tav tm="0">
                                              <p:val>
                                                <p:strVal val="#ppt_h"/>
                                              </p:val>
                                            </p:tav>
                                            <p:tav tm="100000">
                                              <p:val>
                                                <p:strVal val="#ppt_h"/>
                                              </p:val>
                                            </p:tav>
                                          </p:tavLst>
                                        </p:anim>
                                        <p:animEffect transition="in" filter="fade">
                                          <p:cBhvr>
                                            <p:cTn id="31" dur="500"/>
                                            <p:tgtEl>
                                              <p:spTgt spid="23"/>
                                            </p:tgtEl>
                                          </p:cBhvr>
                                        </p:animEffect>
                                      </p:childTnLst>
                                    </p:cTn>
                                  </p:par>
                                  <p:par>
                                    <p:cTn id="32" presetID="55" presetClass="entr" presetSubtype="0" fill="hold" grpId="0" nodeType="withEffect">
                                      <p:stCondLst>
                                        <p:cond delay="1000"/>
                                      </p:stCondLst>
                                      <p:childTnLst>
                                        <p:set>
                                          <p:cBhvr>
                                            <p:cTn id="33" dur="1" fill="hold">
                                              <p:stCondLst>
                                                <p:cond delay="0"/>
                                              </p:stCondLst>
                                            </p:cTn>
                                            <p:tgtEl>
                                              <p:spTgt spid="27"/>
                                            </p:tgtEl>
                                            <p:attrNameLst>
                                              <p:attrName>style.visibility</p:attrName>
                                            </p:attrNameLst>
                                          </p:cBhvr>
                                          <p:to>
                                            <p:strVal val="visible"/>
                                          </p:to>
                                        </p:set>
                                        <p:anim calcmode="lin" valueType="num">
                                          <p:cBhvr>
                                            <p:cTn id="34" dur="500" fill="hold"/>
                                            <p:tgtEl>
                                              <p:spTgt spid="27"/>
                                            </p:tgtEl>
                                            <p:attrNameLst>
                                              <p:attrName>ppt_w</p:attrName>
                                            </p:attrNameLst>
                                          </p:cBhvr>
                                          <p:tavLst>
                                            <p:tav tm="0">
                                              <p:val>
                                                <p:strVal val="#ppt_w*0.70"/>
                                              </p:val>
                                            </p:tav>
                                            <p:tav tm="100000">
                                              <p:val>
                                                <p:strVal val="#ppt_w"/>
                                              </p:val>
                                            </p:tav>
                                          </p:tavLst>
                                        </p:anim>
                                        <p:anim calcmode="lin" valueType="num">
                                          <p:cBhvr>
                                            <p:cTn id="35" dur="500" fill="hold"/>
                                            <p:tgtEl>
                                              <p:spTgt spid="27"/>
                                            </p:tgtEl>
                                            <p:attrNameLst>
                                              <p:attrName>ppt_h</p:attrName>
                                            </p:attrNameLst>
                                          </p:cBhvr>
                                          <p:tavLst>
                                            <p:tav tm="0">
                                              <p:val>
                                                <p:strVal val="#ppt_h"/>
                                              </p:val>
                                            </p:tav>
                                            <p:tav tm="100000">
                                              <p:val>
                                                <p:strVal val="#ppt_h"/>
                                              </p:val>
                                            </p:tav>
                                          </p:tavLst>
                                        </p:anim>
                                        <p:animEffect transition="in" filter="fade">
                                          <p:cBhvr>
                                            <p:cTn id="36" dur="500"/>
                                            <p:tgtEl>
                                              <p:spTgt spid="27"/>
                                            </p:tgtEl>
                                          </p:cBhvr>
                                        </p:animEffect>
                                      </p:childTnLst>
                                    </p:cTn>
                                  </p:par>
                                  <p:par>
                                    <p:cTn id="37" presetID="55" presetClass="entr" presetSubtype="0" fill="hold" grpId="0" nodeType="withEffect">
                                      <p:stCondLst>
                                        <p:cond delay="1200"/>
                                      </p:stCondLst>
                                      <p:childTnLst>
                                        <p:set>
                                          <p:cBhvr>
                                            <p:cTn id="38" dur="1" fill="hold">
                                              <p:stCondLst>
                                                <p:cond delay="0"/>
                                              </p:stCondLst>
                                            </p:cTn>
                                            <p:tgtEl>
                                              <p:spTgt spid="29"/>
                                            </p:tgtEl>
                                            <p:attrNameLst>
                                              <p:attrName>style.visibility</p:attrName>
                                            </p:attrNameLst>
                                          </p:cBhvr>
                                          <p:to>
                                            <p:strVal val="visible"/>
                                          </p:to>
                                        </p:set>
                                        <p:anim calcmode="lin" valueType="num">
                                          <p:cBhvr>
                                            <p:cTn id="39" dur="500" fill="hold"/>
                                            <p:tgtEl>
                                              <p:spTgt spid="29"/>
                                            </p:tgtEl>
                                            <p:attrNameLst>
                                              <p:attrName>ppt_w</p:attrName>
                                            </p:attrNameLst>
                                          </p:cBhvr>
                                          <p:tavLst>
                                            <p:tav tm="0">
                                              <p:val>
                                                <p:strVal val="#ppt_w*0.70"/>
                                              </p:val>
                                            </p:tav>
                                            <p:tav tm="100000">
                                              <p:val>
                                                <p:strVal val="#ppt_w"/>
                                              </p:val>
                                            </p:tav>
                                          </p:tavLst>
                                        </p:anim>
                                        <p:anim calcmode="lin" valueType="num">
                                          <p:cBhvr>
                                            <p:cTn id="40" dur="500" fill="hold"/>
                                            <p:tgtEl>
                                              <p:spTgt spid="29"/>
                                            </p:tgtEl>
                                            <p:attrNameLst>
                                              <p:attrName>ppt_h</p:attrName>
                                            </p:attrNameLst>
                                          </p:cBhvr>
                                          <p:tavLst>
                                            <p:tav tm="0">
                                              <p:val>
                                                <p:strVal val="#ppt_h"/>
                                              </p:val>
                                            </p:tav>
                                            <p:tav tm="100000">
                                              <p:val>
                                                <p:strVal val="#ppt_h"/>
                                              </p:val>
                                            </p:tav>
                                          </p:tavLst>
                                        </p:anim>
                                        <p:animEffect transition="in" filter="fade">
                                          <p:cBhvr>
                                            <p:cTn id="41"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animBg="1"/>
          <p:bldP spid="23" grpId="0"/>
          <p:bldP spid="24" grpId="0" animBg="1"/>
          <p:bldP spid="27" grpId="0"/>
          <p:bldP spid="28" grpId="0" animBg="1"/>
          <p:bldP spid="29" grpId="0"/>
          <p:bldP spid="30" grpId="0" animBg="1"/>
        </p:bldLst>
      </p:timing>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TextBox 32"/>
          <p:cNvSpPr txBox="1"/>
          <p:nvPr/>
        </p:nvSpPr>
        <p:spPr>
          <a:xfrm>
            <a:off x="971600" y="2246997"/>
            <a:ext cx="7200800" cy="646331"/>
          </a:xfrm>
          <a:prstGeom prst="rect">
            <a:avLst/>
          </a:prstGeom>
          <a:noFill/>
        </p:spPr>
        <p:txBody>
          <a:bodyPr wrap="square" rtlCol="0">
            <a:spAutoFit/>
          </a:bodyPr>
          <a:lstStyle/>
          <a:p>
            <a:pPr algn="ctr"/>
            <a:r>
              <a:rPr lang="en-US" altLang="zh-CN" sz="3600" dirty="0">
                <a:solidFill>
                  <a:schemeClr val="bg1"/>
                </a:solidFill>
                <a:latin typeface="微软雅黑" pitchFamily="34" charset="-122"/>
                <a:ea typeface="微软雅黑" pitchFamily="34" charset="-122"/>
              </a:rPr>
              <a:t>THANK YOU FOR LISTENING</a:t>
            </a:r>
          </a:p>
        </p:txBody>
      </p:sp>
      <p:sp>
        <p:nvSpPr>
          <p:cNvPr id="37" name="圆角矩形 36"/>
          <p:cNvSpPr/>
          <p:nvPr/>
        </p:nvSpPr>
        <p:spPr>
          <a:xfrm>
            <a:off x="2555776" y="3124557"/>
            <a:ext cx="4032448" cy="20256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ltLang="zh-CN" sz="1200" dirty="0">
              <a:solidFill>
                <a:schemeClr val="bg1"/>
              </a:solidFill>
              <a:latin typeface="微软雅黑" pitchFamily="34" charset="-122"/>
              <a:ea typeface="微软雅黑" pitchFamily="34" charset="-122"/>
            </a:endParaRPr>
          </a:p>
        </p:txBody>
      </p:sp>
      <p:sp>
        <p:nvSpPr>
          <p:cNvPr id="39" name="Freeform 103"/>
          <p:cNvSpPr>
            <a:spLocks noEditPoints="1"/>
          </p:cNvSpPr>
          <p:nvPr/>
        </p:nvSpPr>
        <p:spPr bwMode="auto">
          <a:xfrm>
            <a:off x="4251489" y="1287430"/>
            <a:ext cx="640212" cy="524640"/>
          </a:xfrm>
          <a:custGeom>
            <a:avLst/>
            <a:gdLst>
              <a:gd name="T0" fmla="*/ 317 w 332"/>
              <a:gd name="T1" fmla="*/ 227 h 272"/>
              <a:gd name="T2" fmla="*/ 198 w 332"/>
              <a:gd name="T3" fmla="*/ 227 h 272"/>
              <a:gd name="T4" fmla="*/ 294 w 332"/>
              <a:gd name="T5" fmla="*/ 212 h 272"/>
              <a:gd name="T6" fmla="*/ 302 w 332"/>
              <a:gd name="T7" fmla="*/ 204 h 272"/>
              <a:gd name="T8" fmla="*/ 302 w 332"/>
              <a:gd name="T9" fmla="*/ 53 h 272"/>
              <a:gd name="T10" fmla="*/ 317 w 332"/>
              <a:gd name="T11" fmla="*/ 53 h 272"/>
              <a:gd name="T12" fmla="*/ 317 w 332"/>
              <a:gd name="T13" fmla="*/ 227 h 272"/>
              <a:gd name="T14" fmla="*/ 174 w 332"/>
              <a:gd name="T15" fmla="*/ 224 h 272"/>
              <a:gd name="T16" fmla="*/ 174 w 332"/>
              <a:gd name="T17" fmla="*/ 48 h 272"/>
              <a:gd name="T18" fmla="*/ 287 w 332"/>
              <a:gd name="T19" fmla="*/ 15 h 272"/>
              <a:gd name="T20" fmla="*/ 287 w 332"/>
              <a:gd name="T21" fmla="*/ 197 h 272"/>
              <a:gd name="T22" fmla="*/ 174 w 332"/>
              <a:gd name="T23" fmla="*/ 224 h 272"/>
              <a:gd name="T24" fmla="*/ 158 w 332"/>
              <a:gd name="T25" fmla="*/ 224 h 272"/>
              <a:gd name="T26" fmla="*/ 45 w 332"/>
              <a:gd name="T27" fmla="*/ 197 h 272"/>
              <a:gd name="T28" fmla="*/ 45 w 332"/>
              <a:gd name="T29" fmla="*/ 15 h 272"/>
              <a:gd name="T30" fmla="*/ 158 w 332"/>
              <a:gd name="T31" fmla="*/ 48 h 272"/>
              <a:gd name="T32" fmla="*/ 158 w 332"/>
              <a:gd name="T33" fmla="*/ 224 h 272"/>
              <a:gd name="T34" fmla="*/ 15 w 332"/>
              <a:gd name="T35" fmla="*/ 227 h 272"/>
              <a:gd name="T36" fmla="*/ 15 w 332"/>
              <a:gd name="T37" fmla="*/ 53 h 272"/>
              <a:gd name="T38" fmla="*/ 30 w 332"/>
              <a:gd name="T39" fmla="*/ 53 h 272"/>
              <a:gd name="T40" fmla="*/ 30 w 332"/>
              <a:gd name="T41" fmla="*/ 204 h 272"/>
              <a:gd name="T42" fmla="*/ 37 w 332"/>
              <a:gd name="T43" fmla="*/ 212 h 272"/>
              <a:gd name="T44" fmla="*/ 134 w 332"/>
              <a:gd name="T45" fmla="*/ 227 h 272"/>
              <a:gd name="T46" fmla="*/ 15 w 332"/>
              <a:gd name="T47" fmla="*/ 227 h 272"/>
              <a:gd name="T48" fmla="*/ 317 w 332"/>
              <a:gd name="T49" fmla="*/ 38 h 272"/>
              <a:gd name="T50" fmla="*/ 302 w 332"/>
              <a:gd name="T51" fmla="*/ 38 h 272"/>
              <a:gd name="T52" fmla="*/ 302 w 332"/>
              <a:gd name="T53" fmla="*/ 7 h 272"/>
              <a:gd name="T54" fmla="*/ 294 w 332"/>
              <a:gd name="T55" fmla="*/ 0 h 272"/>
              <a:gd name="T56" fmla="*/ 166 w 332"/>
              <a:gd name="T57" fmla="*/ 34 h 272"/>
              <a:gd name="T58" fmla="*/ 37 w 332"/>
              <a:gd name="T59" fmla="*/ 0 h 272"/>
              <a:gd name="T60" fmla="*/ 30 w 332"/>
              <a:gd name="T61" fmla="*/ 7 h 272"/>
              <a:gd name="T62" fmla="*/ 30 w 332"/>
              <a:gd name="T63" fmla="*/ 38 h 272"/>
              <a:gd name="T64" fmla="*/ 15 w 332"/>
              <a:gd name="T65" fmla="*/ 38 h 272"/>
              <a:gd name="T66" fmla="*/ 0 w 332"/>
              <a:gd name="T67" fmla="*/ 53 h 272"/>
              <a:gd name="T68" fmla="*/ 0 w 332"/>
              <a:gd name="T69" fmla="*/ 242 h 272"/>
              <a:gd name="T70" fmla="*/ 15 w 332"/>
              <a:gd name="T71" fmla="*/ 257 h 272"/>
              <a:gd name="T72" fmla="*/ 143 w 332"/>
              <a:gd name="T73" fmla="*/ 257 h 272"/>
              <a:gd name="T74" fmla="*/ 158 w 332"/>
              <a:gd name="T75" fmla="*/ 272 h 272"/>
              <a:gd name="T76" fmla="*/ 174 w 332"/>
              <a:gd name="T77" fmla="*/ 272 h 272"/>
              <a:gd name="T78" fmla="*/ 189 w 332"/>
              <a:gd name="T79" fmla="*/ 257 h 272"/>
              <a:gd name="T80" fmla="*/ 317 w 332"/>
              <a:gd name="T81" fmla="*/ 257 h 272"/>
              <a:gd name="T82" fmla="*/ 332 w 332"/>
              <a:gd name="T83" fmla="*/ 242 h 272"/>
              <a:gd name="T84" fmla="*/ 332 w 332"/>
              <a:gd name="T85" fmla="*/ 53 h 272"/>
              <a:gd name="T86" fmla="*/ 317 w 332"/>
              <a:gd name="T87" fmla="*/ 38 h 2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Lst>
            <a:rect l="0" t="0" r="r" b="b"/>
            <a:pathLst>
              <a:path w="332" h="272">
                <a:moveTo>
                  <a:pt x="317" y="227"/>
                </a:moveTo>
                <a:cubicBezTo>
                  <a:pt x="198" y="227"/>
                  <a:pt x="198" y="227"/>
                  <a:pt x="198" y="227"/>
                </a:cubicBezTo>
                <a:cubicBezTo>
                  <a:pt x="230" y="212"/>
                  <a:pt x="273" y="212"/>
                  <a:pt x="294" y="212"/>
                </a:cubicBezTo>
                <a:cubicBezTo>
                  <a:pt x="299" y="212"/>
                  <a:pt x="302" y="208"/>
                  <a:pt x="302" y="204"/>
                </a:cubicBezTo>
                <a:cubicBezTo>
                  <a:pt x="302" y="53"/>
                  <a:pt x="302" y="53"/>
                  <a:pt x="302" y="53"/>
                </a:cubicBezTo>
                <a:cubicBezTo>
                  <a:pt x="317" y="53"/>
                  <a:pt x="317" y="53"/>
                  <a:pt x="317" y="53"/>
                </a:cubicBezTo>
                <a:cubicBezTo>
                  <a:pt x="317" y="227"/>
                  <a:pt x="317" y="227"/>
                  <a:pt x="317" y="227"/>
                </a:cubicBezTo>
                <a:close/>
                <a:moveTo>
                  <a:pt x="174" y="224"/>
                </a:moveTo>
                <a:cubicBezTo>
                  <a:pt x="174" y="48"/>
                  <a:pt x="174" y="48"/>
                  <a:pt x="174" y="48"/>
                </a:cubicBezTo>
                <a:cubicBezTo>
                  <a:pt x="200" y="18"/>
                  <a:pt x="256" y="15"/>
                  <a:pt x="287" y="15"/>
                </a:cubicBezTo>
                <a:cubicBezTo>
                  <a:pt x="287" y="197"/>
                  <a:pt x="287" y="197"/>
                  <a:pt x="287" y="197"/>
                </a:cubicBezTo>
                <a:cubicBezTo>
                  <a:pt x="258" y="197"/>
                  <a:pt x="206" y="199"/>
                  <a:pt x="174" y="224"/>
                </a:cubicBezTo>
                <a:close/>
                <a:moveTo>
                  <a:pt x="158" y="224"/>
                </a:moveTo>
                <a:cubicBezTo>
                  <a:pt x="126" y="199"/>
                  <a:pt x="74" y="197"/>
                  <a:pt x="45" y="197"/>
                </a:cubicBezTo>
                <a:cubicBezTo>
                  <a:pt x="45" y="15"/>
                  <a:pt x="45" y="15"/>
                  <a:pt x="45" y="15"/>
                </a:cubicBezTo>
                <a:cubicBezTo>
                  <a:pt x="76" y="15"/>
                  <a:pt x="132" y="18"/>
                  <a:pt x="158" y="48"/>
                </a:cubicBezTo>
                <a:cubicBezTo>
                  <a:pt x="158" y="224"/>
                  <a:pt x="158" y="224"/>
                  <a:pt x="158" y="224"/>
                </a:cubicBezTo>
                <a:close/>
                <a:moveTo>
                  <a:pt x="15" y="227"/>
                </a:moveTo>
                <a:cubicBezTo>
                  <a:pt x="15" y="53"/>
                  <a:pt x="15" y="53"/>
                  <a:pt x="15" y="53"/>
                </a:cubicBezTo>
                <a:cubicBezTo>
                  <a:pt x="30" y="53"/>
                  <a:pt x="30" y="53"/>
                  <a:pt x="30" y="53"/>
                </a:cubicBezTo>
                <a:cubicBezTo>
                  <a:pt x="30" y="204"/>
                  <a:pt x="30" y="204"/>
                  <a:pt x="30" y="204"/>
                </a:cubicBezTo>
                <a:cubicBezTo>
                  <a:pt x="30" y="208"/>
                  <a:pt x="33" y="212"/>
                  <a:pt x="37" y="212"/>
                </a:cubicBezTo>
                <a:cubicBezTo>
                  <a:pt x="59" y="212"/>
                  <a:pt x="102" y="212"/>
                  <a:pt x="134" y="227"/>
                </a:cubicBezTo>
                <a:cubicBezTo>
                  <a:pt x="15" y="227"/>
                  <a:pt x="15" y="227"/>
                  <a:pt x="15" y="227"/>
                </a:cubicBezTo>
                <a:close/>
                <a:moveTo>
                  <a:pt x="317" y="38"/>
                </a:moveTo>
                <a:cubicBezTo>
                  <a:pt x="302" y="38"/>
                  <a:pt x="302" y="38"/>
                  <a:pt x="302" y="38"/>
                </a:cubicBezTo>
                <a:cubicBezTo>
                  <a:pt x="302" y="7"/>
                  <a:pt x="302" y="7"/>
                  <a:pt x="302" y="7"/>
                </a:cubicBezTo>
                <a:cubicBezTo>
                  <a:pt x="302" y="3"/>
                  <a:pt x="299" y="0"/>
                  <a:pt x="294" y="0"/>
                </a:cubicBezTo>
                <a:cubicBezTo>
                  <a:pt x="266" y="0"/>
                  <a:pt x="201" y="0"/>
                  <a:pt x="166" y="34"/>
                </a:cubicBezTo>
                <a:cubicBezTo>
                  <a:pt x="131" y="0"/>
                  <a:pt x="66" y="0"/>
                  <a:pt x="37" y="0"/>
                </a:cubicBezTo>
                <a:cubicBezTo>
                  <a:pt x="33" y="0"/>
                  <a:pt x="30" y="3"/>
                  <a:pt x="30" y="7"/>
                </a:cubicBezTo>
                <a:cubicBezTo>
                  <a:pt x="30" y="38"/>
                  <a:pt x="30" y="38"/>
                  <a:pt x="30" y="38"/>
                </a:cubicBezTo>
                <a:cubicBezTo>
                  <a:pt x="15" y="38"/>
                  <a:pt x="15" y="38"/>
                  <a:pt x="15" y="38"/>
                </a:cubicBezTo>
                <a:cubicBezTo>
                  <a:pt x="6" y="38"/>
                  <a:pt x="0" y="44"/>
                  <a:pt x="0" y="53"/>
                </a:cubicBezTo>
                <a:cubicBezTo>
                  <a:pt x="0" y="242"/>
                  <a:pt x="0" y="242"/>
                  <a:pt x="0" y="242"/>
                </a:cubicBezTo>
                <a:cubicBezTo>
                  <a:pt x="0" y="250"/>
                  <a:pt x="6" y="257"/>
                  <a:pt x="15" y="257"/>
                </a:cubicBezTo>
                <a:cubicBezTo>
                  <a:pt x="143" y="257"/>
                  <a:pt x="143" y="257"/>
                  <a:pt x="143" y="257"/>
                </a:cubicBezTo>
                <a:cubicBezTo>
                  <a:pt x="143" y="265"/>
                  <a:pt x="150" y="272"/>
                  <a:pt x="158" y="272"/>
                </a:cubicBezTo>
                <a:cubicBezTo>
                  <a:pt x="174" y="272"/>
                  <a:pt x="174" y="272"/>
                  <a:pt x="174" y="272"/>
                </a:cubicBezTo>
                <a:cubicBezTo>
                  <a:pt x="182" y="272"/>
                  <a:pt x="189" y="265"/>
                  <a:pt x="189" y="257"/>
                </a:cubicBezTo>
                <a:cubicBezTo>
                  <a:pt x="317" y="257"/>
                  <a:pt x="317" y="257"/>
                  <a:pt x="317" y="257"/>
                </a:cubicBezTo>
                <a:cubicBezTo>
                  <a:pt x="326" y="257"/>
                  <a:pt x="332" y="250"/>
                  <a:pt x="332" y="242"/>
                </a:cubicBezTo>
                <a:cubicBezTo>
                  <a:pt x="332" y="53"/>
                  <a:pt x="332" y="53"/>
                  <a:pt x="332" y="53"/>
                </a:cubicBezTo>
                <a:cubicBezTo>
                  <a:pt x="332" y="44"/>
                  <a:pt x="326" y="38"/>
                  <a:pt x="317" y="38"/>
                </a:cubicBezTo>
                <a:close/>
              </a:path>
            </a:pathLst>
          </a:custGeom>
          <a:solidFill>
            <a:schemeClr val="bg1"/>
          </a:solidFill>
          <a:ln>
            <a:noFill/>
          </a:ln>
        </p:spPr>
        <p:txBody>
          <a:bodyPr vert="horz" wrap="square" lIns="91440" tIns="45720" rIns="91440" bIns="45720" numCol="1" anchor="t" anchorCtr="0" compatLnSpc="1"/>
          <a:lstStyle/>
          <a:p>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1" presetClass="entr" presetSubtype="0" fill="hold" grpId="0" nodeType="withEffect">
                                  <p:stCondLst>
                                    <p:cond delay="0"/>
                                  </p:stCondLst>
                                  <p:iterate type="lt">
                                    <p:tmPct val="10000"/>
                                  </p:iterate>
                                  <p:childTnLst>
                                    <p:set>
                                      <p:cBhvr>
                                        <p:cTn id="6" dur="1" fill="hold">
                                          <p:stCondLst>
                                            <p:cond delay="0"/>
                                          </p:stCondLst>
                                        </p:cTn>
                                        <p:tgtEl>
                                          <p:spTgt spid="33"/>
                                        </p:tgtEl>
                                        <p:attrNameLst>
                                          <p:attrName>style.visibility</p:attrName>
                                        </p:attrNameLst>
                                      </p:cBhvr>
                                      <p:to>
                                        <p:strVal val="visible"/>
                                      </p:to>
                                    </p:set>
                                    <p:anim calcmode="lin" valueType="num">
                                      <p:cBhvr>
                                        <p:cTn id="7" dur="500" fill="hold"/>
                                        <p:tgtEl>
                                          <p:spTgt spid="33"/>
                                        </p:tgtEl>
                                        <p:attrNameLst>
                                          <p:attrName>ppt_x</p:attrName>
                                        </p:attrNameLst>
                                      </p:cBhvr>
                                      <p:tavLst>
                                        <p:tav tm="0">
                                          <p:val>
                                            <p:strVal val="#ppt_x"/>
                                          </p:val>
                                        </p:tav>
                                        <p:tav tm="50000">
                                          <p:val>
                                            <p:strVal val="#ppt_x+.1"/>
                                          </p:val>
                                        </p:tav>
                                        <p:tav tm="100000">
                                          <p:val>
                                            <p:strVal val="#ppt_x"/>
                                          </p:val>
                                        </p:tav>
                                      </p:tavLst>
                                    </p:anim>
                                    <p:anim calcmode="lin" valueType="num">
                                      <p:cBhvr>
                                        <p:cTn id="8" dur="500" fill="hold"/>
                                        <p:tgtEl>
                                          <p:spTgt spid="33"/>
                                        </p:tgtEl>
                                        <p:attrNameLst>
                                          <p:attrName>ppt_y</p:attrName>
                                        </p:attrNameLst>
                                      </p:cBhvr>
                                      <p:tavLst>
                                        <p:tav tm="0">
                                          <p:val>
                                            <p:strVal val="#ppt_y"/>
                                          </p:val>
                                        </p:tav>
                                        <p:tav tm="100000">
                                          <p:val>
                                            <p:strVal val="#ppt_y"/>
                                          </p:val>
                                        </p:tav>
                                      </p:tavLst>
                                    </p:anim>
                                    <p:anim calcmode="lin" valueType="num">
                                      <p:cBhvr>
                                        <p:cTn id="9" dur="500" fill="hold"/>
                                        <p:tgtEl>
                                          <p:spTgt spid="33"/>
                                        </p:tgtEl>
                                        <p:attrNameLst>
                                          <p:attrName>ppt_h</p:attrName>
                                        </p:attrNameLst>
                                      </p:cBhvr>
                                      <p:tavLst>
                                        <p:tav tm="0">
                                          <p:val>
                                            <p:strVal val="#ppt_h/10"/>
                                          </p:val>
                                        </p:tav>
                                        <p:tav tm="50000">
                                          <p:val>
                                            <p:strVal val="#ppt_h+.01"/>
                                          </p:val>
                                        </p:tav>
                                        <p:tav tm="100000">
                                          <p:val>
                                            <p:strVal val="#ppt_h"/>
                                          </p:val>
                                        </p:tav>
                                      </p:tavLst>
                                    </p:anim>
                                    <p:anim calcmode="lin" valueType="num">
                                      <p:cBhvr>
                                        <p:cTn id="10" dur="500" fill="hold"/>
                                        <p:tgtEl>
                                          <p:spTgt spid="33"/>
                                        </p:tgtEl>
                                        <p:attrNameLst>
                                          <p:attrName>ppt_w</p:attrName>
                                        </p:attrNameLst>
                                      </p:cBhvr>
                                      <p:tavLst>
                                        <p:tav tm="0">
                                          <p:val>
                                            <p:strVal val="#ppt_w/10"/>
                                          </p:val>
                                        </p:tav>
                                        <p:tav tm="50000">
                                          <p:val>
                                            <p:strVal val="#ppt_w+.01"/>
                                          </p:val>
                                        </p:tav>
                                        <p:tav tm="100000">
                                          <p:val>
                                            <p:strVal val="#ppt_w"/>
                                          </p:val>
                                        </p:tav>
                                      </p:tavLst>
                                    </p:anim>
                                    <p:animEffect transition="in" filter="fade">
                                      <p:cBhvr>
                                        <p:cTn id="11" dur="500" tmFilter="0,0; .5, 1; 1, 1"/>
                                        <p:tgtEl>
                                          <p:spTgt spid="33"/>
                                        </p:tgtEl>
                                      </p:cBhvr>
                                    </p:animEffect>
                                  </p:childTnLst>
                                </p:cTn>
                              </p:par>
                              <p:par>
                                <p:cTn id="12" presetID="53" presetClass="entr" presetSubtype="16" fill="hold" grpId="0" nodeType="withEffect" nodePh="1">
                                  <p:stCondLst>
                                    <p:cond delay="200"/>
                                  </p:stCondLst>
                                  <p:endCondLst>
                                    <p:cond evt="begin" delay="0">
                                      <p:tn val="12"/>
                                    </p:cond>
                                  </p:endCondLst>
                                  <p:childTnLst>
                                    <p:set>
                                      <p:cBhvr>
                                        <p:cTn id="13" dur="1" fill="hold">
                                          <p:stCondLst>
                                            <p:cond delay="0"/>
                                          </p:stCondLst>
                                        </p:cTn>
                                        <p:tgtEl>
                                          <p:spTgt spid="37"/>
                                        </p:tgtEl>
                                        <p:attrNameLst>
                                          <p:attrName>style.visibility</p:attrName>
                                        </p:attrNameLst>
                                      </p:cBhvr>
                                      <p:to>
                                        <p:strVal val="visible"/>
                                      </p:to>
                                    </p:set>
                                    <p:anim calcmode="lin" valueType="num">
                                      <p:cBhvr>
                                        <p:cTn id="14" dur="300" fill="hold"/>
                                        <p:tgtEl>
                                          <p:spTgt spid="37"/>
                                        </p:tgtEl>
                                        <p:attrNameLst>
                                          <p:attrName>ppt_w</p:attrName>
                                        </p:attrNameLst>
                                      </p:cBhvr>
                                      <p:tavLst>
                                        <p:tav tm="0">
                                          <p:val>
                                            <p:fltVal val="0"/>
                                          </p:val>
                                        </p:tav>
                                        <p:tav tm="100000">
                                          <p:val>
                                            <p:strVal val="#ppt_w"/>
                                          </p:val>
                                        </p:tav>
                                      </p:tavLst>
                                    </p:anim>
                                    <p:anim calcmode="lin" valueType="num">
                                      <p:cBhvr>
                                        <p:cTn id="15" dur="300" fill="hold"/>
                                        <p:tgtEl>
                                          <p:spTgt spid="37"/>
                                        </p:tgtEl>
                                        <p:attrNameLst>
                                          <p:attrName>ppt_h</p:attrName>
                                        </p:attrNameLst>
                                      </p:cBhvr>
                                      <p:tavLst>
                                        <p:tav tm="0">
                                          <p:val>
                                            <p:fltVal val="0"/>
                                          </p:val>
                                        </p:tav>
                                        <p:tav tm="100000">
                                          <p:val>
                                            <p:strVal val="#ppt_h"/>
                                          </p:val>
                                        </p:tav>
                                      </p:tavLst>
                                    </p:anim>
                                    <p:animEffect transition="in" filter="fade">
                                      <p:cBhvr>
                                        <p:cTn id="16" dur="300"/>
                                        <p:tgtEl>
                                          <p:spTgt spid="37"/>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39"/>
                                        </p:tgtEl>
                                        <p:attrNameLst>
                                          <p:attrName>style.visibility</p:attrName>
                                        </p:attrNameLst>
                                      </p:cBhvr>
                                      <p:to>
                                        <p:strVal val="visible"/>
                                      </p:to>
                                    </p:set>
                                    <p:anim calcmode="lin" valueType="num">
                                      <p:cBhvr>
                                        <p:cTn id="19" dur="500" fill="hold"/>
                                        <p:tgtEl>
                                          <p:spTgt spid="39"/>
                                        </p:tgtEl>
                                        <p:attrNameLst>
                                          <p:attrName>ppt_w</p:attrName>
                                        </p:attrNameLst>
                                      </p:cBhvr>
                                      <p:tavLst>
                                        <p:tav tm="0">
                                          <p:val>
                                            <p:fltVal val="0"/>
                                          </p:val>
                                        </p:tav>
                                        <p:tav tm="100000">
                                          <p:val>
                                            <p:strVal val="#ppt_w"/>
                                          </p:val>
                                        </p:tav>
                                      </p:tavLst>
                                    </p:anim>
                                    <p:anim calcmode="lin" valueType="num">
                                      <p:cBhvr>
                                        <p:cTn id="20" dur="500" fill="hold"/>
                                        <p:tgtEl>
                                          <p:spTgt spid="39"/>
                                        </p:tgtEl>
                                        <p:attrNameLst>
                                          <p:attrName>ppt_h</p:attrName>
                                        </p:attrNameLst>
                                      </p:cBhvr>
                                      <p:tavLst>
                                        <p:tav tm="0">
                                          <p:val>
                                            <p:fltVal val="0"/>
                                          </p:val>
                                        </p:tav>
                                        <p:tav tm="100000">
                                          <p:val>
                                            <p:strVal val="#ppt_h"/>
                                          </p:val>
                                        </p:tav>
                                      </p:tavLst>
                                    </p:anim>
                                    <p:animEffect transition="in" filter="fade">
                                      <p:cBhvr>
                                        <p:cTn id="21"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p:bldP spid="37" grpId="0"/>
      <p:bldP spid="39"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矩形 13"/>
          <p:cNvSpPr/>
          <p:nvPr/>
        </p:nvSpPr>
        <p:spPr>
          <a:xfrm>
            <a:off x="374552" y="378109"/>
            <a:ext cx="1062407" cy="336695"/>
          </a:xfrm>
          <a:prstGeom prst="rect">
            <a:avLst/>
          </a:prstGeom>
        </p:spPr>
        <p:txBody>
          <a:bodyPr wrap="none" anchor="ctr" anchorCtr="0">
            <a:spAutoFit/>
          </a:bodyPr>
          <a:lstStyle/>
          <a:p>
            <a:pPr algn="ctr">
              <a:lnSpc>
                <a:spcPct val="150000"/>
              </a:lnSpc>
            </a:pPr>
            <a:r>
              <a:rPr lang="en-US" altLang="zh-CN" sz="1200" dirty="0">
                <a:solidFill>
                  <a:srgbClr val="03CCCE"/>
                </a:solidFill>
                <a:latin typeface="微软雅黑" pitchFamily="34" charset="-122"/>
                <a:ea typeface="微软雅黑" pitchFamily="34" charset="-122"/>
              </a:rPr>
              <a:t>Background</a:t>
            </a:r>
            <a:endParaRPr lang="zh-CN" altLang="en-US" sz="1200" dirty="0">
              <a:solidFill>
                <a:srgbClr val="03CCCE"/>
              </a:solidFill>
              <a:latin typeface="微软雅黑" pitchFamily="34" charset="-122"/>
              <a:ea typeface="微软雅黑" pitchFamily="34" charset="-122"/>
            </a:endParaRPr>
          </a:p>
        </p:txBody>
      </p:sp>
      <p:sp>
        <p:nvSpPr>
          <p:cNvPr id="12" name="圆角矩形 11"/>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5" name="圆角矩形 14"/>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6" name="圆角矩形 15"/>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7" name="圆角矩形 16"/>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8" name="圆角矩形 17"/>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pic>
        <p:nvPicPr>
          <p:cNvPr id="1026" name="Picture 2" descr="Poll: Box Art Brawl #15 - Super Mario Bros. - Nintendo Life">
            <a:extLst>
              <a:ext uri="{FF2B5EF4-FFF2-40B4-BE49-F238E27FC236}">
                <a16:creationId xmlns:a16="http://schemas.microsoft.com/office/drawing/2014/main" id="{F2BA24CE-4301-499F-8060-CD0B46EB8053}"/>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357645" y="1103386"/>
            <a:ext cx="1306024" cy="1772188"/>
          </a:xfrm>
          <a:prstGeom prst="rect">
            <a:avLst/>
          </a:prstGeom>
          <a:noFill/>
          <a:extLst>
            <a:ext uri="{909E8E84-426E-40DD-AFC4-6F175D3DCCD1}">
              <a14:hiddenFill xmlns:a14="http://schemas.microsoft.com/office/drawing/2010/main">
                <a:solidFill>
                  <a:srgbClr val="FFFFFF"/>
                </a:solidFill>
              </a14:hiddenFill>
            </a:ext>
          </a:extLst>
        </p:spPr>
      </p:pic>
      <p:sp>
        <p:nvSpPr>
          <p:cNvPr id="2" name="文本框 1">
            <a:extLst>
              <a:ext uri="{FF2B5EF4-FFF2-40B4-BE49-F238E27FC236}">
                <a16:creationId xmlns:a16="http://schemas.microsoft.com/office/drawing/2014/main" id="{E79ED7F4-AC4D-4C2D-A84E-A80BFA35FF47}"/>
              </a:ext>
            </a:extLst>
          </p:cNvPr>
          <p:cNvSpPr txBox="1"/>
          <p:nvPr/>
        </p:nvSpPr>
        <p:spPr>
          <a:xfrm>
            <a:off x="1979712" y="1274811"/>
            <a:ext cx="1906291" cy="1200329"/>
          </a:xfrm>
          <a:prstGeom prst="rect">
            <a:avLst/>
          </a:prstGeom>
          <a:noFill/>
        </p:spPr>
        <p:txBody>
          <a:bodyPr wrap="none" rtlCol="0">
            <a:spAutoFit/>
          </a:bodyPr>
          <a:lstStyle/>
          <a:p>
            <a:r>
              <a:rPr lang="en-GB" altLang="zh-CN" sz="1800" b="1" i="1" dirty="0">
                <a:solidFill>
                  <a:srgbClr val="000000"/>
                </a:solidFill>
                <a:effectLst/>
                <a:latin typeface="LinLibertineTBI"/>
              </a:rPr>
              <a:t>Super Mario Bros.</a:t>
            </a:r>
          </a:p>
          <a:p>
            <a:r>
              <a:rPr lang="en-GB" altLang="zh-CN" dirty="0"/>
              <a:t> </a:t>
            </a:r>
            <a:br>
              <a:rPr lang="en-GB" altLang="zh-CN" dirty="0"/>
            </a:br>
            <a:r>
              <a:rPr lang="en-GB" altLang="zh-CN" sz="1200" dirty="0"/>
              <a:t>Size: 64 KB</a:t>
            </a:r>
          </a:p>
          <a:p>
            <a:r>
              <a:rPr lang="en-GB" altLang="zh-CN" sz="1200" dirty="0"/>
              <a:t>Platform: FC</a:t>
            </a:r>
          </a:p>
          <a:p>
            <a:r>
              <a:rPr lang="en-GB" altLang="zh-CN" sz="1200" dirty="0"/>
              <a:t>Released in 1985</a:t>
            </a:r>
            <a:endParaRPr lang="zh-CN" altLang="en-US" sz="1200" dirty="0"/>
          </a:p>
        </p:txBody>
      </p:sp>
      <p:pic>
        <p:nvPicPr>
          <p:cNvPr id="1030" name="Picture 6">
            <a:extLst>
              <a:ext uri="{FF2B5EF4-FFF2-40B4-BE49-F238E27FC236}">
                <a16:creationId xmlns:a16="http://schemas.microsoft.com/office/drawing/2014/main" id="{AEA43027-81CE-4C33-9666-148B59514C57}"/>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14705" y="3222370"/>
            <a:ext cx="1633825" cy="1632313"/>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a:extLst>
              <a:ext uri="{FF2B5EF4-FFF2-40B4-BE49-F238E27FC236}">
                <a16:creationId xmlns:a16="http://schemas.microsoft.com/office/drawing/2014/main" id="{F2D016E6-0C1E-42FF-9AF3-33D23BE6B8ED}"/>
              </a:ext>
            </a:extLst>
          </p:cNvPr>
          <p:cNvSpPr txBox="1"/>
          <p:nvPr/>
        </p:nvSpPr>
        <p:spPr>
          <a:xfrm>
            <a:off x="1979712" y="3266937"/>
            <a:ext cx="2619537" cy="1477328"/>
          </a:xfrm>
          <a:prstGeom prst="rect">
            <a:avLst/>
          </a:prstGeom>
          <a:noFill/>
        </p:spPr>
        <p:txBody>
          <a:bodyPr wrap="square" rtlCol="0">
            <a:spAutoFit/>
          </a:bodyPr>
          <a:lstStyle/>
          <a:p>
            <a:r>
              <a:rPr lang="en-GB" altLang="zh-CN" sz="1800" b="1" i="1" dirty="0">
                <a:solidFill>
                  <a:srgbClr val="000000"/>
                </a:solidFill>
                <a:effectLst/>
                <a:latin typeface="LinLibertineTBI"/>
              </a:rPr>
              <a:t>Super Mario Bros. </a:t>
            </a:r>
          </a:p>
          <a:p>
            <a:r>
              <a:rPr lang="en-GB" altLang="zh-CN" sz="1800" b="1" i="1" dirty="0">
                <a:solidFill>
                  <a:srgbClr val="000000"/>
                </a:solidFill>
                <a:effectLst/>
                <a:latin typeface="LinLibertineTBI"/>
              </a:rPr>
              <a:t>Deluxe</a:t>
            </a:r>
          </a:p>
          <a:p>
            <a:r>
              <a:rPr lang="en-GB" altLang="zh-CN" dirty="0"/>
              <a:t> </a:t>
            </a:r>
            <a:br>
              <a:rPr lang="en-GB" altLang="zh-CN" dirty="0"/>
            </a:br>
            <a:r>
              <a:rPr lang="en-GB" altLang="zh-CN" sz="1200" dirty="0"/>
              <a:t>Size: 342 KB</a:t>
            </a:r>
          </a:p>
          <a:p>
            <a:r>
              <a:rPr lang="en-GB" altLang="zh-CN" sz="1200" dirty="0"/>
              <a:t>Platform: GBC</a:t>
            </a:r>
          </a:p>
          <a:p>
            <a:r>
              <a:rPr lang="en-GB" altLang="zh-CN" sz="1200" dirty="0"/>
              <a:t>Released in 1999</a:t>
            </a:r>
            <a:endParaRPr lang="zh-CN" altLang="en-US" sz="1200" dirty="0"/>
          </a:p>
        </p:txBody>
      </p:sp>
      <p:pic>
        <p:nvPicPr>
          <p:cNvPr id="1032" name="Picture 8">
            <a:extLst>
              <a:ext uri="{FF2B5EF4-FFF2-40B4-BE49-F238E27FC236}">
                <a16:creationId xmlns:a16="http://schemas.microsoft.com/office/drawing/2014/main" id="{54F8E51C-9D00-4885-9A61-FBC9FEBF473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4345335" y="1173323"/>
            <a:ext cx="1825328" cy="1632313"/>
          </a:xfrm>
          <a:prstGeom prst="rect">
            <a:avLst/>
          </a:prstGeom>
          <a:noFill/>
          <a:extLst>
            <a:ext uri="{909E8E84-426E-40DD-AFC4-6F175D3DCCD1}">
              <a14:hiddenFill xmlns:a14="http://schemas.microsoft.com/office/drawing/2010/main">
                <a:solidFill>
                  <a:srgbClr val="FFFFFF"/>
                </a:solidFill>
              </a14:hiddenFill>
            </a:ext>
          </a:extLst>
        </p:spPr>
      </p:pic>
      <p:sp>
        <p:nvSpPr>
          <p:cNvPr id="7" name="文本框 6">
            <a:extLst>
              <a:ext uri="{FF2B5EF4-FFF2-40B4-BE49-F238E27FC236}">
                <a16:creationId xmlns:a16="http://schemas.microsoft.com/office/drawing/2014/main" id="{C6FE61D4-A9B0-42EF-990C-658E1EB3722E}"/>
              </a:ext>
            </a:extLst>
          </p:cNvPr>
          <p:cNvSpPr txBox="1"/>
          <p:nvPr/>
        </p:nvSpPr>
        <p:spPr>
          <a:xfrm>
            <a:off x="6386248" y="1274811"/>
            <a:ext cx="2395015" cy="1200329"/>
          </a:xfrm>
          <a:prstGeom prst="rect">
            <a:avLst/>
          </a:prstGeom>
          <a:noFill/>
        </p:spPr>
        <p:txBody>
          <a:bodyPr wrap="none" rtlCol="0">
            <a:spAutoFit/>
          </a:bodyPr>
          <a:lstStyle/>
          <a:p>
            <a:r>
              <a:rPr lang="en-GB" altLang="zh-CN" sz="1800" b="1" i="1" dirty="0">
                <a:solidFill>
                  <a:srgbClr val="000000"/>
                </a:solidFill>
                <a:effectLst/>
                <a:latin typeface="LinLibertineTBI"/>
              </a:rPr>
              <a:t>New Super Mario Bros.</a:t>
            </a:r>
          </a:p>
          <a:p>
            <a:r>
              <a:rPr lang="en-GB" altLang="zh-CN" dirty="0"/>
              <a:t> </a:t>
            </a:r>
            <a:br>
              <a:rPr lang="en-GB" altLang="zh-CN" dirty="0"/>
            </a:br>
            <a:r>
              <a:rPr lang="en-GB" altLang="zh-CN" sz="1200" dirty="0"/>
              <a:t>Size: 10 MB</a:t>
            </a:r>
          </a:p>
          <a:p>
            <a:r>
              <a:rPr lang="en-GB" altLang="zh-CN" sz="1200" dirty="0"/>
              <a:t>Platform: NDS</a:t>
            </a:r>
          </a:p>
          <a:p>
            <a:r>
              <a:rPr lang="en-GB" altLang="zh-CN" sz="1200" dirty="0"/>
              <a:t>Released in 2006</a:t>
            </a:r>
            <a:endParaRPr lang="zh-CN" altLang="en-US" sz="1200" dirty="0"/>
          </a:p>
        </p:txBody>
      </p:sp>
      <p:pic>
        <p:nvPicPr>
          <p:cNvPr id="1034" name="Picture 10">
            <a:extLst>
              <a:ext uri="{FF2B5EF4-FFF2-40B4-BE49-F238E27FC236}">
                <a16:creationId xmlns:a16="http://schemas.microsoft.com/office/drawing/2014/main" id="{1CED0BE3-EA1D-4D43-A2AE-C88233DCA1D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644008" y="3013428"/>
            <a:ext cx="1354743" cy="1910324"/>
          </a:xfrm>
          <a:prstGeom prst="rect">
            <a:avLst/>
          </a:prstGeom>
          <a:noFill/>
          <a:extLst>
            <a:ext uri="{909E8E84-426E-40DD-AFC4-6F175D3DCCD1}">
              <a14:hiddenFill xmlns:a14="http://schemas.microsoft.com/office/drawing/2010/main">
                <a:solidFill>
                  <a:srgbClr val="FFFFFF"/>
                </a:solidFill>
              </a14:hiddenFill>
            </a:ext>
          </a:extLst>
        </p:spPr>
      </p:pic>
      <p:sp>
        <p:nvSpPr>
          <p:cNvPr id="8" name="文本框 7">
            <a:extLst>
              <a:ext uri="{FF2B5EF4-FFF2-40B4-BE49-F238E27FC236}">
                <a16:creationId xmlns:a16="http://schemas.microsoft.com/office/drawing/2014/main" id="{9BCA9B6F-D55F-4F6C-BC6F-908941282B3F}"/>
              </a:ext>
            </a:extLst>
          </p:cNvPr>
          <p:cNvSpPr txBox="1"/>
          <p:nvPr/>
        </p:nvSpPr>
        <p:spPr>
          <a:xfrm>
            <a:off x="6403328" y="3368425"/>
            <a:ext cx="2619537" cy="1200329"/>
          </a:xfrm>
          <a:prstGeom prst="rect">
            <a:avLst/>
          </a:prstGeom>
          <a:noFill/>
        </p:spPr>
        <p:txBody>
          <a:bodyPr wrap="square" rtlCol="0">
            <a:spAutoFit/>
          </a:bodyPr>
          <a:lstStyle/>
          <a:p>
            <a:r>
              <a:rPr lang="es-ES" altLang="zh-CN" sz="1800" b="1" i="1" dirty="0">
                <a:solidFill>
                  <a:srgbClr val="000000"/>
                </a:solidFill>
                <a:effectLst/>
                <a:latin typeface="LinLibertineTBI"/>
              </a:rPr>
              <a:t>New Super Mario Bros. U</a:t>
            </a:r>
          </a:p>
          <a:p>
            <a:br>
              <a:rPr lang="en-GB" altLang="zh-CN" dirty="0"/>
            </a:br>
            <a:r>
              <a:rPr lang="en-GB" altLang="zh-CN" sz="1200" dirty="0"/>
              <a:t>Size: 2.5 GB</a:t>
            </a:r>
          </a:p>
          <a:p>
            <a:r>
              <a:rPr lang="en-GB" altLang="zh-CN" sz="1200" dirty="0"/>
              <a:t>Platform: Wii U</a:t>
            </a:r>
          </a:p>
          <a:p>
            <a:r>
              <a:rPr lang="en-GB" altLang="zh-CN" sz="1200" dirty="0"/>
              <a:t>Released in 2012</a:t>
            </a:r>
            <a:endParaRPr lang="zh-CN" altLang="en-US" sz="1200" dirty="0"/>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2863DA82-133D-4117-BE6E-DE2EE326F19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48064" y="1457216"/>
            <a:ext cx="3663696" cy="2926080"/>
          </a:xfrm>
          <a:prstGeom prst="rect">
            <a:avLst/>
          </a:prstGeom>
        </p:spPr>
      </p:pic>
      <p:sp>
        <p:nvSpPr>
          <p:cNvPr id="4" name="文本框 3">
            <a:extLst>
              <a:ext uri="{FF2B5EF4-FFF2-40B4-BE49-F238E27FC236}">
                <a16:creationId xmlns:a16="http://schemas.microsoft.com/office/drawing/2014/main" id="{45A1274E-B30D-458D-9AD4-6332A10C087D}"/>
              </a:ext>
            </a:extLst>
          </p:cNvPr>
          <p:cNvSpPr txBox="1"/>
          <p:nvPr/>
        </p:nvSpPr>
        <p:spPr>
          <a:xfrm>
            <a:off x="5189032" y="842764"/>
            <a:ext cx="3659966" cy="4154984"/>
          </a:xfrm>
          <a:prstGeom prst="rect">
            <a:avLst/>
          </a:prstGeom>
          <a:solidFill>
            <a:srgbClr val="F7F7F9"/>
          </a:solidFill>
        </p:spPr>
        <p:txBody>
          <a:bodyPr wrap="square" rtlCol="0">
            <a:spAutoFit/>
          </a:bodyPr>
          <a:lstStyle/>
          <a:p>
            <a:endParaRPr lang="en-US" altLang="zh-CN" sz="1800" b="1" i="1" dirty="0">
              <a:solidFill>
                <a:srgbClr val="000000"/>
              </a:solidFill>
              <a:effectLst/>
              <a:latin typeface="LinLibertineTBI"/>
            </a:endParaRPr>
          </a:p>
          <a:p>
            <a:endParaRPr lang="en-US" altLang="zh-CN" b="1" i="1" dirty="0">
              <a:solidFill>
                <a:srgbClr val="000000"/>
              </a:solidFill>
              <a:latin typeface="LinLibertineTBI"/>
            </a:endParaRPr>
          </a:p>
          <a:p>
            <a:endParaRPr lang="en-US" altLang="zh-CN" sz="1800" b="1" i="1" dirty="0">
              <a:solidFill>
                <a:srgbClr val="000000"/>
              </a:solidFill>
              <a:effectLst/>
              <a:latin typeface="LinLibertineTBI"/>
            </a:endParaRPr>
          </a:p>
          <a:p>
            <a:endParaRPr lang="en-US" altLang="zh-CN" b="1" i="1" dirty="0">
              <a:solidFill>
                <a:srgbClr val="000000"/>
              </a:solidFill>
              <a:latin typeface="LinLibertineTBI"/>
            </a:endParaRPr>
          </a:p>
          <a:p>
            <a:endParaRPr lang="en-US" altLang="zh-CN" sz="1800" b="1" i="1" dirty="0">
              <a:solidFill>
                <a:srgbClr val="000000"/>
              </a:solidFill>
              <a:effectLst/>
              <a:latin typeface="LinLibertineTBI"/>
            </a:endParaRPr>
          </a:p>
          <a:p>
            <a:endParaRPr lang="en-US" altLang="zh-CN" b="1" i="1" dirty="0">
              <a:solidFill>
                <a:srgbClr val="000000"/>
              </a:solidFill>
              <a:latin typeface="LinLibertineTBI"/>
            </a:endParaRPr>
          </a:p>
          <a:p>
            <a:endParaRPr lang="en-US" altLang="zh-CN" sz="1800" b="1" i="1" dirty="0">
              <a:solidFill>
                <a:srgbClr val="000000"/>
              </a:solidFill>
              <a:effectLst/>
              <a:latin typeface="LinLibertineTBI"/>
            </a:endParaRPr>
          </a:p>
          <a:p>
            <a:endParaRPr lang="en-US" altLang="zh-CN" b="1" i="1" dirty="0">
              <a:solidFill>
                <a:srgbClr val="000000"/>
              </a:solidFill>
              <a:latin typeface="LinLibertineTBI"/>
            </a:endParaRPr>
          </a:p>
          <a:p>
            <a:endParaRPr lang="en-US" altLang="zh-CN" sz="1800" b="1" i="1" dirty="0">
              <a:solidFill>
                <a:srgbClr val="000000"/>
              </a:solidFill>
              <a:effectLst/>
              <a:latin typeface="LinLibertineTBI"/>
            </a:endParaRPr>
          </a:p>
          <a:p>
            <a:endParaRPr lang="en-US" altLang="zh-CN" b="1" i="1" dirty="0">
              <a:solidFill>
                <a:srgbClr val="000000"/>
              </a:solidFill>
              <a:latin typeface="LinLibertineTBI"/>
            </a:endParaRPr>
          </a:p>
          <a:p>
            <a:endParaRPr lang="en-US" altLang="zh-CN" sz="1800" b="1" i="1" dirty="0">
              <a:solidFill>
                <a:srgbClr val="000000"/>
              </a:solidFill>
              <a:effectLst/>
              <a:latin typeface="LinLibertineTBI"/>
            </a:endParaRPr>
          </a:p>
          <a:p>
            <a:r>
              <a:rPr lang="en-US" altLang="zh-CN" sz="1800" b="1" i="1" dirty="0">
                <a:solidFill>
                  <a:srgbClr val="000000"/>
                </a:solidFill>
                <a:effectLst/>
                <a:latin typeface="LinLibertineTBI"/>
              </a:rPr>
              <a:t>      Call of Duty: Infinite Warfare </a:t>
            </a:r>
            <a:endParaRPr lang="en-US" altLang="zh-CN" dirty="0"/>
          </a:p>
          <a:p>
            <a:endParaRPr lang="en-US" altLang="zh-CN" sz="1200" dirty="0"/>
          </a:p>
          <a:p>
            <a:r>
              <a:rPr lang="en-US" altLang="zh-CN" sz="1200" dirty="0"/>
              <a:t>          Size: 130GB</a:t>
            </a:r>
          </a:p>
          <a:p>
            <a:r>
              <a:rPr lang="en-US" altLang="zh-CN" sz="1200" dirty="0"/>
              <a:t>          Platform: PC</a:t>
            </a:r>
          </a:p>
          <a:p>
            <a:r>
              <a:rPr lang="en-US" altLang="zh-CN" sz="1200" dirty="0"/>
              <a:t>          Released in 2016 </a:t>
            </a:r>
            <a:endParaRPr lang="zh-CN" altLang="en-US" sz="1200" dirty="0"/>
          </a:p>
        </p:txBody>
      </p:sp>
      <p:sp>
        <p:nvSpPr>
          <p:cNvPr id="6" name="Line 33"/>
          <p:cNvSpPr>
            <a:spLocks noChangeShapeType="1"/>
          </p:cNvSpPr>
          <p:nvPr/>
        </p:nvSpPr>
        <p:spPr bwMode="auto">
          <a:xfrm>
            <a:off x="5004048" y="1274812"/>
            <a:ext cx="0" cy="3259047"/>
          </a:xfrm>
          <a:prstGeom prst="line">
            <a:avLst/>
          </a:prstGeom>
          <a:noFill/>
          <a:ln w="6350">
            <a:solidFill>
              <a:schemeClr val="bg1">
                <a:lumMod val="65000"/>
              </a:schemeClr>
            </a:solidFill>
            <a:rou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zh-CN" altLang="en-US"/>
          </a:p>
        </p:txBody>
      </p:sp>
      <p:sp>
        <p:nvSpPr>
          <p:cNvPr id="10" name="Freeform 7"/>
          <p:cNvSpPr>
            <a:spLocks noEditPoints="1"/>
          </p:cNvSpPr>
          <p:nvPr/>
        </p:nvSpPr>
        <p:spPr bwMode="auto">
          <a:xfrm>
            <a:off x="633934" y="2138908"/>
            <a:ext cx="425549" cy="353635"/>
          </a:xfrm>
          <a:custGeom>
            <a:avLst/>
            <a:gdLst>
              <a:gd name="T0" fmla="*/ 0 w 243"/>
              <a:gd name="T1" fmla="*/ 202 h 202"/>
              <a:gd name="T2" fmla="*/ 0 w 243"/>
              <a:gd name="T3" fmla="*/ 146 h 202"/>
              <a:gd name="T4" fmla="*/ 10 w 243"/>
              <a:gd name="T5" fmla="*/ 74 h 202"/>
              <a:gd name="T6" fmla="*/ 46 w 243"/>
              <a:gd name="T7" fmla="*/ 26 h 202"/>
              <a:gd name="T8" fmla="*/ 104 w 243"/>
              <a:gd name="T9" fmla="*/ 0 h 202"/>
              <a:gd name="T10" fmla="*/ 104 w 243"/>
              <a:gd name="T11" fmla="*/ 45 h 202"/>
              <a:gd name="T12" fmla="*/ 78 w 243"/>
              <a:gd name="T13" fmla="*/ 80 h 202"/>
              <a:gd name="T14" fmla="*/ 104 w 243"/>
              <a:gd name="T15" fmla="*/ 80 h 202"/>
              <a:gd name="T16" fmla="*/ 104 w 243"/>
              <a:gd name="T17" fmla="*/ 202 h 202"/>
              <a:gd name="T18" fmla="*/ 0 w 243"/>
              <a:gd name="T19" fmla="*/ 202 h 202"/>
              <a:gd name="T20" fmla="*/ 139 w 243"/>
              <a:gd name="T21" fmla="*/ 202 h 202"/>
              <a:gd name="T22" fmla="*/ 139 w 243"/>
              <a:gd name="T23" fmla="*/ 146 h 202"/>
              <a:gd name="T24" fmla="*/ 150 w 243"/>
              <a:gd name="T25" fmla="*/ 74 h 202"/>
              <a:gd name="T26" fmla="*/ 186 w 243"/>
              <a:gd name="T27" fmla="*/ 26 h 202"/>
              <a:gd name="T28" fmla="*/ 243 w 243"/>
              <a:gd name="T29" fmla="*/ 0 h 202"/>
              <a:gd name="T30" fmla="*/ 243 w 243"/>
              <a:gd name="T31" fmla="*/ 45 h 202"/>
              <a:gd name="T32" fmla="*/ 218 w 243"/>
              <a:gd name="T33" fmla="*/ 80 h 202"/>
              <a:gd name="T34" fmla="*/ 243 w 243"/>
              <a:gd name="T35" fmla="*/ 80 h 202"/>
              <a:gd name="T36" fmla="*/ 243 w 243"/>
              <a:gd name="T37" fmla="*/ 202 h 202"/>
              <a:gd name="T38" fmla="*/ 139 w 243"/>
              <a:gd name="T39" fmla="*/ 202 h 2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243" h="202">
                <a:moveTo>
                  <a:pt x="0" y="202"/>
                </a:moveTo>
                <a:cubicBezTo>
                  <a:pt x="0" y="146"/>
                  <a:pt x="0" y="146"/>
                  <a:pt x="0" y="146"/>
                </a:cubicBezTo>
                <a:cubicBezTo>
                  <a:pt x="0" y="117"/>
                  <a:pt x="3" y="93"/>
                  <a:pt x="10" y="74"/>
                </a:cubicBezTo>
                <a:cubicBezTo>
                  <a:pt x="17" y="55"/>
                  <a:pt x="29" y="39"/>
                  <a:pt x="46" y="26"/>
                </a:cubicBezTo>
                <a:cubicBezTo>
                  <a:pt x="64" y="13"/>
                  <a:pt x="83" y="5"/>
                  <a:pt x="104" y="0"/>
                </a:cubicBezTo>
                <a:cubicBezTo>
                  <a:pt x="104" y="45"/>
                  <a:pt x="104" y="45"/>
                  <a:pt x="104" y="45"/>
                </a:cubicBezTo>
                <a:cubicBezTo>
                  <a:pt x="89" y="54"/>
                  <a:pt x="80" y="65"/>
                  <a:pt x="78" y="80"/>
                </a:cubicBezTo>
                <a:cubicBezTo>
                  <a:pt x="104" y="80"/>
                  <a:pt x="104" y="80"/>
                  <a:pt x="104" y="80"/>
                </a:cubicBezTo>
                <a:cubicBezTo>
                  <a:pt x="104" y="202"/>
                  <a:pt x="104" y="202"/>
                  <a:pt x="104" y="202"/>
                </a:cubicBezTo>
                <a:lnTo>
                  <a:pt x="0" y="202"/>
                </a:lnTo>
                <a:close/>
                <a:moveTo>
                  <a:pt x="139" y="202"/>
                </a:moveTo>
                <a:cubicBezTo>
                  <a:pt x="139" y="146"/>
                  <a:pt x="139" y="146"/>
                  <a:pt x="139" y="146"/>
                </a:cubicBezTo>
                <a:cubicBezTo>
                  <a:pt x="139" y="117"/>
                  <a:pt x="143" y="93"/>
                  <a:pt x="150" y="74"/>
                </a:cubicBezTo>
                <a:cubicBezTo>
                  <a:pt x="157" y="55"/>
                  <a:pt x="169" y="39"/>
                  <a:pt x="186" y="26"/>
                </a:cubicBezTo>
                <a:cubicBezTo>
                  <a:pt x="203" y="13"/>
                  <a:pt x="222" y="5"/>
                  <a:pt x="243" y="0"/>
                </a:cubicBezTo>
                <a:cubicBezTo>
                  <a:pt x="243" y="45"/>
                  <a:pt x="243" y="45"/>
                  <a:pt x="243" y="45"/>
                </a:cubicBezTo>
                <a:cubicBezTo>
                  <a:pt x="228" y="54"/>
                  <a:pt x="220" y="65"/>
                  <a:pt x="218" y="80"/>
                </a:cubicBezTo>
                <a:cubicBezTo>
                  <a:pt x="243" y="80"/>
                  <a:pt x="243" y="80"/>
                  <a:pt x="243" y="80"/>
                </a:cubicBezTo>
                <a:cubicBezTo>
                  <a:pt x="243" y="202"/>
                  <a:pt x="243" y="202"/>
                  <a:pt x="243" y="202"/>
                </a:cubicBezTo>
                <a:lnTo>
                  <a:pt x="139" y="202"/>
                </a:lnTo>
                <a:close/>
              </a:path>
            </a:pathLst>
          </a:custGeom>
          <a:solidFill>
            <a:srgbClr val="03CCCE"/>
          </a:solidFill>
          <a:ln w="6350">
            <a:noFill/>
          </a:ln>
        </p:spPr>
        <p:txBody>
          <a:bodyPr vert="horz" wrap="square" lIns="91440" tIns="45720" rIns="91440" bIns="45720" numCol="1" anchor="t" anchorCtr="0" compatLnSpc="1"/>
          <a:lstStyle/>
          <a:p>
            <a:endParaRPr lang="zh-CN" altLang="en-US"/>
          </a:p>
        </p:txBody>
      </p:sp>
      <p:sp>
        <p:nvSpPr>
          <p:cNvPr id="14" name="矩形 13"/>
          <p:cNvSpPr/>
          <p:nvPr/>
        </p:nvSpPr>
        <p:spPr>
          <a:xfrm>
            <a:off x="114003" y="378109"/>
            <a:ext cx="1583510" cy="336695"/>
          </a:xfrm>
          <a:prstGeom prst="rect">
            <a:avLst/>
          </a:prstGeom>
        </p:spPr>
        <p:txBody>
          <a:bodyPr wrap="none" anchor="ctr" anchorCtr="0">
            <a:spAutoFit/>
          </a:bodyPr>
          <a:lstStyle/>
          <a:p>
            <a:pPr algn="ctr">
              <a:lnSpc>
                <a:spcPct val="150000"/>
              </a:lnSpc>
            </a:pPr>
            <a:r>
              <a:rPr lang="en-US" altLang="zh-CN" sz="1200" dirty="0">
                <a:solidFill>
                  <a:srgbClr val="03CCCE"/>
                </a:solidFill>
                <a:latin typeface="微软雅黑" pitchFamily="34" charset="-122"/>
                <a:ea typeface="微软雅黑" pitchFamily="34" charset="-122"/>
              </a:rPr>
              <a:t>Current Challenges</a:t>
            </a:r>
          </a:p>
        </p:txBody>
      </p:sp>
      <p:sp>
        <p:nvSpPr>
          <p:cNvPr id="11" name="矩形 10"/>
          <p:cNvSpPr/>
          <p:nvPr/>
        </p:nvSpPr>
        <p:spPr>
          <a:xfrm>
            <a:off x="617549" y="1477288"/>
            <a:ext cx="1508677" cy="310871"/>
          </a:xfrm>
          <a:prstGeom prst="rect">
            <a:avLst/>
          </a:prstGeom>
          <a:solidFill>
            <a:srgbClr val="03CCCE"/>
          </a:solidFill>
          <a:ln w="6350" cap="flat">
            <a:solidFill>
              <a:schemeClr val="bg1"/>
            </a:solidFill>
            <a:prstDash val="solid"/>
            <a:miter lim="800000"/>
          </a:ln>
        </p:spPr>
        <p:txBody>
          <a:bodyPr vert="horz" wrap="square" lIns="91440" tIns="45720" rIns="91440" bIns="45720" numCol="1" anchor="ctr" anchorCtr="0" compatLnSpc="1"/>
          <a:lstStyle/>
          <a:p>
            <a:pPr lvl="0" algn="ctr"/>
            <a:r>
              <a:rPr lang="en-US" altLang="zh-CN" sz="2000" dirty="0">
                <a:ln w="6350">
                  <a:noFill/>
                </a:ln>
                <a:solidFill>
                  <a:schemeClr val="bg1"/>
                </a:solidFill>
                <a:latin typeface="Impact" pitchFamily="34" charset="0"/>
                <a:ea typeface="微软雅黑" pitchFamily="34" charset="-122"/>
              </a:rPr>
              <a:t>Challenges</a:t>
            </a:r>
          </a:p>
        </p:txBody>
      </p:sp>
      <p:sp>
        <p:nvSpPr>
          <p:cNvPr id="12" name="圆角矩形 11"/>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5" name="圆角矩形 14"/>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6" name="圆角矩形 15"/>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7" name="圆角矩形 16"/>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18" name="圆角矩形 17"/>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2" name="文本框 1">
            <a:extLst>
              <a:ext uri="{FF2B5EF4-FFF2-40B4-BE49-F238E27FC236}">
                <a16:creationId xmlns:a16="http://schemas.microsoft.com/office/drawing/2014/main" id="{F8FE5BDE-20DA-4B95-A1BA-60EDDF5D50C8}"/>
              </a:ext>
            </a:extLst>
          </p:cNvPr>
          <p:cNvSpPr txBox="1"/>
          <p:nvPr/>
        </p:nvSpPr>
        <p:spPr>
          <a:xfrm>
            <a:off x="1331639" y="2354932"/>
            <a:ext cx="3168333" cy="1815882"/>
          </a:xfrm>
          <a:prstGeom prst="rect">
            <a:avLst/>
          </a:prstGeom>
          <a:noFill/>
        </p:spPr>
        <p:txBody>
          <a:bodyPr wrap="square" rtlCol="0">
            <a:spAutoFit/>
          </a:bodyPr>
          <a:lstStyle/>
          <a:p>
            <a:pPr marL="171450" indent="-171450">
              <a:buFont typeface="Wingdings" panose="05000000000000000000" pitchFamily="2" charset="2"/>
              <a:buChar char="l"/>
            </a:pPr>
            <a:r>
              <a:rPr lang="en-US" altLang="zh-CN" sz="1600" dirty="0"/>
              <a:t> Borden on hard drives</a:t>
            </a:r>
          </a:p>
          <a:p>
            <a:pPr marL="171450" indent="-171450">
              <a:buFont typeface="Wingdings" panose="05000000000000000000" pitchFamily="2" charset="2"/>
              <a:buChar char="l"/>
            </a:pPr>
            <a:endParaRPr lang="en-US" altLang="zh-CN" sz="1600" dirty="0"/>
          </a:p>
          <a:p>
            <a:pPr marL="171450" indent="-171450">
              <a:buFont typeface="Wingdings" panose="05000000000000000000" pitchFamily="2" charset="2"/>
              <a:buChar char="l"/>
            </a:pPr>
            <a:r>
              <a:rPr lang="en-US" altLang="zh-CN" sz="1600" dirty="0"/>
              <a:t> Internet Transmission</a:t>
            </a:r>
          </a:p>
          <a:p>
            <a:pPr marL="171450" indent="-171450">
              <a:buFont typeface="Wingdings" panose="05000000000000000000" pitchFamily="2" charset="2"/>
              <a:buChar char="l"/>
            </a:pPr>
            <a:endParaRPr lang="en-US" altLang="zh-CN" sz="1600" dirty="0"/>
          </a:p>
          <a:p>
            <a:pPr marL="171450" indent="-171450">
              <a:buFont typeface="Wingdings" panose="05000000000000000000" pitchFamily="2" charset="2"/>
              <a:buChar char="l"/>
            </a:pPr>
            <a:r>
              <a:rPr lang="en-US" altLang="zh-CN" sz="1600" dirty="0"/>
              <a:t> Realism</a:t>
            </a:r>
          </a:p>
          <a:p>
            <a:pPr marL="171450" indent="-171450">
              <a:buFont typeface="Wingdings" panose="05000000000000000000" pitchFamily="2" charset="2"/>
              <a:buChar char="l"/>
            </a:pPr>
            <a:endParaRPr lang="en-US" altLang="zh-CN" sz="1600" dirty="0"/>
          </a:p>
          <a:p>
            <a:pPr marL="171450" indent="-171450">
              <a:buFont typeface="Wingdings" panose="05000000000000000000" pitchFamily="2" charset="2"/>
              <a:buChar char="l"/>
            </a:pPr>
            <a:r>
              <a:rPr lang="en-US" altLang="zh-CN" sz="1600" dirty="0"/>
              <a:t> Performance</a:t>
            </a:r>
            <a:endParaRPr lang="zh-CN" altLang="en-US" sz="1100" dirty="0"/>
          </a:p>
        </p:txBody>
      </p:sp>
      <p:pic>
        <p:nvPicPr>
          <p:cNvPr id="2060" name="Picture 12">
            <a:extLst>
              <a:ext uri="{FF2B5EF4-FFF2-40B4-BE49-F238E27FC236}">
                <a16:creationId xmlns:a16="http://schemas.microsoft.com/office/drawing/2014/main" id="{52427B33-7BEE-407E-ACDA-FA69D86841F9}"/>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848526" y="705144"/>
            <a:ext cx="2340977" cy="3299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97610743"/>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500"/>
                                        <p:tgtEl>
                                          <p:spTgt spid="11"/>
                                        </p:tgtEl>
                                      </p:cBhvr>
                                    </p:animEffect>
                                    <p:anim calcmode="lin" valueType="num">
                                      <p:cBhvr>
                                        <p:cTn id="8" dur="500" fill="hold"/>
                                        <p:tgtEl>
                                          <p:spTgt spid="11"/>
                                        </p:tgtEl>
                                        <p:attrNameLst>
                                          <p:attrName>ppt_x</p:attrName>
                                        </p:attrNameLst>
                                      </p:cBhvr>
                                      <p:tavLst>
                                        <p:tav tm="0">
                                          <p:val>
                                            <p:strVal val="#ppt_x"/>
                                          </p:val>
                                        </p:tav>
                                        <p:tav tm="100000">
                                          <p:val>
                                            <p:strVal val="#ppt_x"/>
                                          </p:val>
                                        </p:tav>
                                      </p:tavLst>
                                    </p:anim>
                                    <p:anim calcmode="lin" valueType="num">
                                      <p:cBhvr>
                                        <p:cTn id="9" dur="5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10"/>
                                        </p:tgtEl>
                                        <p:attrNameLst>
                                          <p:attrName>style.visibility</p:attrName>
                                        </p:attrNameLst>
                                      </p:cBhvr>
                                      <p:to>
                                        <p:strVal val="visible"/>
                                      </p:to>
                                    </p:set>
                                    <p:animEffect transition="in" filter="fade">
                                      <p:cBhvr>
                                        <p:cTn id="12" dur="500"/>
                                        <p:tgtEl>
                                          <p:spTgt spid="10"/>
                                        </p:tgtEl>
                                      </p:cBhvr>
                                    </p:animEffect>
                                    <p:anim calcmode="lin" valueType="num">
                                      <p:cBhvr>
                                        <p:cTn id="13" dur="500" fill="hold"/>
                                        <p:tgtEl>
                                          <p:spTgt spid="10"/>
                                        </p:tgtEl>
                                        <p:attrNameLst>
                                          <p:attrName>ppt_x</p:attrName>
                                        </p:attrNameLst>
                                      </p:cBhvr>
                                      <p:tavLst>
                                        <p:tav tm="0">
                                          <p:val>
                                            <p:strVal val="#ppt_x"/>
                                          </p:val>
                                        </p:tav>
                                        <p:tav tm="100000">
                                          <p:val>
                                            <p:strVal val="#ppt_x"/>
                                          </p:val>
                                        </p:tav>
                                      </p:tavLst>
                                    </p:anim>
                                    <p:anim calcmode="lin" valueType="num">
                                      <p:cBhvr>
                                        <p:cTn id="14" dur="500" fill="hold"/>
                                        <p:tgtEl>
                                          <p:spTgt spid="10"/>
                                        </p:tgtEl>
                                        <p:attrNameLst>
                                          <p:attrName>ppt_y</p:attrName>
                                        </p:attrNameLst>
                                      </p:cBhvr>
                                      <p:tavLst>
                                        <p:tav tm="0">
                                          <p:val>
                                            <p:strVal val="#ppt_y+.1"/>
                                          </p:val>
                                        </p:tav>
                                        <p:tav tm="100000">
                                          <p:val>
                                            <p:strVal val="#ppt_y"/>
                                          </p:val>
                                        </p:tav>
                                      </p:tavLst>
                                    </p:anim>
                                  </p:childTnLst>
                                </p:cTn>
                              </p:par>
                              <p:par>
                                <p:cTn id="15" presetID="16" presetClass="entr" presetSubtype="42" fill="hold" grpId="0" nodeType="withEffect">
                                  <p:stCondLst>
                                    <p:cond delay="500"/>
                                  </p:stCondLst>
                                  <p:childTnLst>
                                    <p:set>
                                      <p:cBhvr>
                                        <p:cTn id="16" dur="1" fill="hold">
                                          <p:stCondLst>
                                            <p:cond delay="0"/>
                                          </p:stCondLst>
                                        </p:cTn>
                                        <p:tgtEl>
                                          <p:spTgt spid="6"/>
                                        </p:tgtEl>
                                        <p:attrNameLst>
                                          <p:attrName>style.visibility</p:attrName>
                                        </p:attrNameLst>
                                      </p:cBhvr>
                                      <p:to>
                                        <p:strVal val="visible"/>
                                      </p:to>
                                    </p:set>
                                    <p:animEffect transition="in" filter="barn(outHorizontal)">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2060"/>
                                        </p:tgtEl>
                                        <p:attrNameLst>
                                          <p:attrName>style.visibility</p:attrName>
                                        </p:attrNameLst>
                                      </p:cBhvr>
                                      <p:to>
                                        <p:strVal val="visible"/>
                                      </p:to>
                                    </p:set>
                                    <p:animEffect transition="in" filter="fade">
                                      <p:cBhvr>
                                        <p:cTn id="22" dur="500"/>
                                        <p:tgtEl>
                                          <p:spTgt spid="2060"/>
                                        </p:tgtEl>
                                      </p:cBhvr>
                                    </p:animEffect>
                                  </p:childTnLst>
                                </p:cTn>
                              </p:par>
                              <p:par>
                                <p:cTn id="23" presetID="10" presetClass="entr" presetSubtype="0" fill="hold" grpId="0" nodeType="withEffect">
                                  <p:stCondLst>
                                    <p:cond delay="0"/>
                                  </p:stCondLst>
                                  <p:childTnLst>
                                    <p:set>
                                      <p:cBhvr>
                                        <p:cTn id="24" dur="1" fill="hold">
                                          <p:stCondLst>
                                            <p:cond delay="0"/>
                                          </p:stCondLst>
                                        </p:cTn>
                                        <p:tgtEl>
                                          <p:spTgt spid="4"/>
                                        </p:tgtEl>
                                        <p:attrNameLst>
                                          <p:attrName>style.visibility</p:attrName>
                                        </p:attrNameLst>
                                      </p:cBhvr>
                                      <p:to>
                                        <p:strVal val="visible"/>
                                      </p:to>
                                    </p:set>
                                    <p:animEffect transition="in" filter="fade">
                                      <p:cBhvr>
                                        <p:cTn id="25" dur="500"/>
                                        <p:tgtEl>
                                          <p:spTgt spid="4"/>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xit" presetSubtype="0" fill="hold" nodeType="clickEffect">
                                  <p:stCondLst>
                                    <p:cond delay="0"/>
                                  </p:stCondLst>
                                  <p:childTnLst>
                                    <p:animEffect transition="out" filter="fade">
                                      <p:cBhvr>
                                        <p:cTn id="29" dur="500"/>
                                        <p:tgtEl>
                                          <p:spTgt spid="2060"/>
                                        </p:tgtEl>
                                      </p:cBhvr>
                                    </p:animEffect>
                                    <p:set>
                                      <p:cBhvr>
                                        <p:cTn id="30" dur="1" fill="hold">
                                          <p:stCondLst>
                                            <p:cond delay="499"/>
                                          </p:stCondLst>
                                        </p:cTn>
                                        <p:tgtEl>
                                          <p:spTgt spid="2060"/>
                                        </p:tgtEl>
                                        <p:attrNameLst>
                                          <p:attrName>style.visibility</p:attrName>
                                        </p:attrNameLst>
                                      </p:cBhvr>
                                      <p:to>
                                        <p:strVal val="hidden"/>
                                      </p:to>
                                    </p:set>
                                  </p:childTnLst>
                                </p:cTn>
                              </p:par>
                              <p:par>
                                <p:cTn id="31" presetID="10" presetClass="exit" presetSubtype="0" fill="hold" grpId="1" nodeType="withEffect">
                                  <p:stCondLst>
                                    <p:cond delay="0"/>
                                  </p:stCondLst>
                                  <p:childTnLst>
                                    <p:animEffect transition="out" filter="fade">
                                      <p:cBhvr>
                                        <p:cTn id="32" dur="500"/>
                                        <p:tgtEl>
                                          <p:spTgt spid="4"/>
                                        </p:tgtEl>
                                      </p:cBhvr>
                                    </p:animEffect>
                                    <p:set>
                                      <p:cBhvr>
                                        <p:cTn id="33"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4" grpId="1" animBg="1"/>
      <p:bldP spid="6" grpId="0" animBg="1"/>
      <p:bldP spid="10"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矩形 32"/>
          <p:cNvSpPr/>
          <p:nvPr/>
        </p:nvSpPr>
        <p:spPr>
          <a:xfrm>
            <a:off x="6425580" y="1478384"/>
            <a:ext cx="1666875" cy="310871"/>
          </a:xfrm>
          <a:prstGeom prst="rect">
            <a:avLst/>
          </a:prstGeom>
          <a:solidFill>
            <a:srgbClr val="03CCCE"/>
          </a:solidFill>
          <a:ln w="6350" cap="flat">
            <a:solidFill>
              <a:schemeClr val="bg1"/>
            </a:solidFill>
            <a:prstDash val="solid"/>
            <a:miter lim="800000"/>
          </a:ln>
        </p:spPr>
        <p:txBody>
          <a:bodyPr vert="horz" wrap="square" lIns="91440" tIns="45720" rIns="91440" bIns="45720" numCol="1" anchor="ctr" anchorCtr="0" compatLnSpc="1"/>
          <a:lstStyle/>
          <a:p>
            <a:pPr lvl="0" algn="ctr"/>
            <a:r>
              <a:rPr lang="en-US" altLang="zh-CN" sz="1200" dirty="0">
                <a:ln w="6350">
                  <a:noFill/>
                </a:ln>
                <a:solidFill>
                  <a:schemeClr val="bg1"/>
                </a:solidFill>
                <a:latin typeface="Impact" pitchFamily="34" charset="0"/>
                <a:ea typeface="微软雅黑" pitchFamily="34" charset="-122"/>
              </a:rPr>
              <a:t>Significance3</a:t>
            </a:r>
            <a:endParaRPr lang="zh-CN" altLang="en-US" sz="1200" dirty="0">
              <a:ln w="6350">
                <a:noFill/>
              </a:ln>
              <a:solidFill>
                <a:schemeClr val="bg1"/>
              </a:solidFill>
              <a:latin typeface="Impact" pitchFamily="34" charset="0"/>
              <a:ea typeface="微软雅黑" pitchFamily="34" charset="-122"/>
            </a:endParaRPr>
          </a:p>
        </p:txBody>
      </p:sp>
      <p:sp>
        <p:nvSpPr>
          <p:cNvPr id="4" name="Rectangle 62"/>
          <p:cNvSpPr>
            <a:spLocks noChangeArrowheads="1"/>
          </p:cNvSpPr>
          <p:nvPr/>
        </p:nvSpPr>
        <p:spPr bwMode="auto">
          <a:xfrm>
            <a:off x="896938" y="2083285"/>
            <a:ext cx="1679575" cy="2107703"/>
          </a:xfrm>
          <a:prstGeom prst="rect">
            <a:avLst/>
          </a:prstGeom>
          <a:solidFill>
            <a:srgbClr val="03CCCE"/>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6" name="Rectangle 64"/>
          <p:cNvSpPr>
            <a:spLocks noChangeArrowheads="1"/>
          </p:cNvSpPr>
          <p:nvPr/>
        </p:nvSpPr>
        <p:spPr bwMode="auto">
          <a:xfrm>
            <a:off x="3707904" y="2083285"/>
            <a:ext cx="1679575" cy="2107703"/>
          </a:xfrm>
          <a:prstGeom prst="rect">
            <a:avLst/>
          </a:prstGeom>
          <a:solidFill>
            <a:srgbClr val="03CCCE"/>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8" name="Rectangle 66"/>
          <p:cNvSpPr>
            <a:spLocks noChangeArrowheads="1"/>
          </p:cNvSpPr>
          <p:nvPr/>
        </p:nvSpPr>
        <p:spPr bwMode="auto">
          <a:xfrm>
            <a:off x="6420817" y="2083285"/>
            <a:ext cx="1679575" cy="2107703"/>
          </a:xfrm>
          <a:prstGeom prst="rect">
            <a:avLst/>
          </a:prstGeom>
          <a:solidFill>
            <a:srgbClr val="03CCCE"/>
          </a:solid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tx1"/>
              </a:solidFill>
            </a:endParaRPr>
          </a:p>
        </p:txBody>
      </p:sp>
      <p:sp>
        <p:nvSpPr>
          <p:cNvPr id="16" name="Rectangle 74"/>
          <p:cNvSpPr>
            <a:spLocks noChangeArrowheads="1"/>
          </p:cNvSpPr>
          <p:nvPr/>
        </p:nvSpPr>
        <p:spPr bwMode="auto">
          <a:xfrm>
            <a:off x="1017588" y="2302361"/>
            <a:ext cx="1441450"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1200" dirty="0">
                <a:solidFill>
                  <a:schemeClr val="bg1"/>
                </a:solidFill>
                <a:latin typeface="微软雅黑" pitchFamily="34" charset="-122"/>
                <a:ea typeface="微软雅黑" pitchFamily="34" charset="-122"/>
              </a:rPr>
              <a:t>Less Data</a:t>
            </a:r>
          </a:p>
          <a:p>
            <a:pPr algn="just">
              <a:buFont typeface="Arial" charset="0"/>
              <a:buNone/>
            </a:pPr>
            <a:endParaRPr lang="en-US" altLang="zh-CN" sz="800" dirty="0">
              <a:solidFill>
                <a:schemeClr val="bg1"/>
              </a:solidFill>
              <a:latin typeface="微软雅黑" pitchFamily="34" charset="-122"/>
              <a:ea typeface="微软雅黑" pitchFamily="34" charset="-122"/>
            </a:endParaRPr>
          </a:p>
          <a:p>
            <a:pPr>
              <a:buFont typeface="Arial" charset="0"/>
              <a:buNone/>
            </a:pPr>
            <a:r>
              <a:rPr lang="en-US" altLang="zh-CN" sz="900" dirty="0">
                <a:solidFill>
                  <a:schemeClr val="bg1"/>
                </a:solidFill>
                <a:latin typeface="微软雅黑" pitchFamily="34" charset="-122"/>
                <a:ea typeface="微软雅黑" pitchFamily="34" charset="-122"/>
              </a:rPr>
              <a:t>Using a more </a:t>
            </a:r>
            <a:r>
              <a:rPr lang="en-US" altLang="zh-CN" sz="900" dirty="0">
                <a:solidFill>
                  <a:srgbClr val="FF0000"/>
                </a:solidFill>
                <a:latin typeface="微软雅黑" pitchFamily="34" charset="-122"/>
                <a:ea typeface="微软雅黑" pitchFamily="34" charset="-122"/>
              </a:rPr>
              <a:t>data-saving</a:t>
            </a:r>
            <a:r>
              <a:rPr lang="en-US" altLang="zh-CN" sz="900" dirty="0">
                <a:solidFill>
                  <a:schemeClr val="bg1"/>
                </a:solidFill>
                <a:latin typeface="微软雅黑" pitchFamily="34" charset="-122"/>
                <a:ea typeface="微软雅黑" pitchFamily="34" charset="-122"/>
              </a:rPr>
              <a:t> method to create 3D models, compared with NUBRS and subdivision modelling.</a:t>
            </a:r>
            <a:endParaRPr lang="zh-CN" altLang="en-US" sz="900" dirty="0">
              <a:solidFill>
                <a:schemeClr val="bg1"/>
              </a:solidFill>
              <a:latin typeface="微软雅黑" pitchFamily="34" charset="-122"/>
              <a:ea typeface="微软雅黑" pitchFamily="34" charset="-122"/>
            </a:endParaRPr>
          </a:p>
        </p:txBody>
      </p:sp>
      <p:sp>
        <p:nvSpPr>
          <p:cNvPr id="20" name="Freeform 78"/>
          <p:cNvSpPr>
            <a:spLocks noEditPoints="1"/>
          </p:cNvSpPr>
          <p:nvPr/>
        </p:nvSpPr>
        <p:spPr bwMode="auto">
          <a:xfrm flipH="1">
            <a:off x="7078042" y="3663454"/>
            <a:ext cx="393700" cy="314325"/>
          </a:xfrm>
          <a:custGeom>
            <a:avLst/>
            <a:gdLst>
              <a:gd name="T0" fmla="*/ 127 w 147"/>
              <a:gd name="T1" fmla="*/ 45 h 119"/>
              <a:gd name="T2" fmla="*/ 116 w 147"/>
              <a:gd name="T3" fmla="*/ 45 h 119"/>
              <a:gd name="T4" fmla="*/ 35 w 147"/>
              <a:gd name="T5" fmla="*/ 18 h 119"/>
              <a:gd name="T6" fmla="*/ 17 w 147"/>
              <a:gd name="T7" fmla="*/ 18 h 119"/>
              <a:gd name="T8" fmla="*/ 34 w 147"/>
              <a:gd name="T9" fmla="*/ 21 h 119"/>
              <a:gd name="T10" fmla="*/ 10 w 147"/>
              <a:gd name="T11" fmla="*/ 21 h 119"/>
              <a:gd name="T12" fmla="*/ 10 w 147"/>
              <a:gd name="T13" fmla="*/ 15 h 119"/>
              <a:gd name="T14" fmla="*/ 13 w 147"/>
              <a:gd name="T15" fmla="*/ 11 h 119"/>
              <a:gd name="T16" fmla="*/ 40 w 147"/>
              <a:gd name="T17" fmla="*/ 4 h 119"/>
              <a:gd name="T18" fmla="*/ 101 w 147"/>
              <a:gd name="T19" fmla="*/ 0 h 119"/>
              <a:gd name="T20" fmla="*/ 113 w 147"/>
              <a:gd name="T21" fmla="*/ 21 h 119"/>
              <a:gd name="T22" fmla="*/ 147 w 147"/>
              <a:gd name="T23" fmla="*/ 26 h 119"/>
              <a:gd name="T24" fmla="*/ 147 w 147"/>
              <a:gd name="T25" fmla="*/ 113 h 119"/>
              <a:gd name="T26" fmla="*/ 141 w 147"/>
              <a:gd name="T27" fmla="*/ 119 h 119"/>
              <a:gd name="T28" fmla="*/ 0 w 147"/>
              <a:gd name="T29" fmla="*/ 113 h 119"/>
              <a:gd name="T30" fmla="*/ 0 w 147"/>
              <a:gd name="T31" fmla="*/ 26 h 119"/>
              <a:gd name="T32" fmla="*/ 6 w 147"/>
              <a:gd name="T33" fmla="*/ 21 h 119"/>
              <a:gd name="T34" fmla="*/ 73 w 147"/>
              <a:gd name="T35" fmla="*/ 43 h 119"/>
              <a:gd name="T36" fmla="*/ 87 w 147"/>
              <a:gd name="T37" fmla="*/ 49 h 119"/>
              <a:gd name="T38" fmla="*/ 73 w 147"/>
              <a:gd name="T39" fmla="*/ 81 h 119"/>
              <a:gd name="T40" fmla="*/ 73 w 147"/>
              <a:gd name="T41" fmla="*/ 43 h 119"/>
              <a:gd name="T42" fmla="*/ 82 w 147"/>
              <a:gd name="T43" fmla="*/ 54 h 119"/>
              <a:gd name="T44" fmla="*/ 61 w 147"/>
              <a:gd name="T45" fmla="*/ 62 h 119"/>
              <a:gd name="T46" fmla="*/ 86 w 147"/>
              <a:gd name="T47" fmla="*/ 62 h 119"/>
              <a:gd name="T48" fmla="*/ 82 w 147"/>
              <a:gd name="T49" fmla="*/ 54 h 119"/>
              <a:gd name="T50" fmla="*/ 38 w 147"/>
              <a:gd name="T51" fmla="*/ 32 h 119"/>
              <a:gd name="T52" fmla="*/ 11 w 147"/>
              <a:gd name="T53" fmla="*/ 108 h 119"/>
              <a:gd name="T54" fmla="*/ 136 w 147"/>
              <a:gd name="T55" fmla="*/ 32 h 119"/>
              <a:gd name="T56" fmla="*/ 109 w 147"/>
              <a:gd name="T57" fmla="*/ 32 h 119"/>
              <a:gd name="T58" fmla="*/ 97 w 147"/>
              <a:gd name="T59" fmla="*/ 12 h 119"/>
              <a:gd name="T60" fmla="*/ 44 w 147"/>
              <a:gd name="T61" fmla="*/ 28 h 119"/>
              <a:gd name="T62" fmla="*/ 73 w 147"/>
              <a:gd name="T63" fmla="*/ 23 h 119"/>
              <a:gd name="T64" fmla="*/ 112 w 147"/>
              <a:gd name="T65" fmla="*/ 62 h 119"/>
              <a:gd name="T66" fmla="*/ 34 w 147"/>
              <a:gd name="T67" fmla="*/ 62 h 119"/>
              <a:gd name="T68" fmla="*/ 73 w 147"/>
              <a:gd name="T69" fmla="*/ 35 h 119"/>
              <a:gd name="T70" fmla="*/ 46 w 147"/>
              <a:gd name="T71" fmla="*/ 62 h 119"/>
              <a:gd name="T72" fmla="*/ 101 w 147"/>
              <a:gd name="T73" fmla="*/ 62 h 11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19">
                <a:moveTo>
                  <a:pt x="122" y="40"/>
                </a:moveTo>
                <a:cubicBezTo>
                  <a:pt x="125" y="40"/>
                  <a:pt x="127" y="42"/>
                  <a:pt x="127" y="45"/>
                </a:cubicBezTo>
                <a:cubicBezTo>
                  <a:pt x="127" y="48"/>
                  <a:pt x="125" y="50"/>
                  <a:pt x="122" y="50"/>
                </a:cubicBezTo>
                <a:cubicBezTo>
                  <a:pt x="119" y="50"/>
                  <a:pt x="116" y="48"/>
                  <a:pt x="116" y="45"/>
                </a:cubicBezTo>
                <a:cubicBezTo>
                  <a:pt x="116" y="42"/>
                  <a:pt x="119" y="40"/>
                  <a:pt x="122" y="40"/>
                </a:cubicBezTo>
                <a:close/>
                <a:moveTo>
                  <a:pt x="35" y="18"/>
                </a:moveTo>
                <a:cubicBezTo>
                  <a:pt x="35" y="18"/>
                  <a:pt x="35" y="18"/>
                  <a:pt x="35" y="18"/>
                </a:cubicBezTo>
                <a:cubicBezTo>
                  <a:pt x="17" y="18"/>
                  <a:pt x="17" y="18"/>
                  <a:pt x="17" y="18"/>
                </a:cubicBezTo>
                <a:cubicBezTo>
                  <a:pt x="17" y="21"/>
                  <a:pt x="17" y="21"/>
                  <a:pt x="17" y="21"/>
                </a:cubicBezTo>
                <a:cubicBezTo>
                  <a:pt x="34" y="21"/>
                  <a:pt x="34" y="21"/>
                  <a:pt x="34" y="21"/>
                </a:cubicBezTo>
                <a:cubicBezTo>
                  <a:pt x="35" y="18"/>
                  <a:pt x="35" y="18"/>
                  <a:pt x="35" y="18"/>
                </a:cubicBezTo>
                <a:close/>
                <a:moveTo>
                  <a:pt x="10" y="21"/>
                </a:moveTo>
                <a:cubicBezTo>
                  <a:pt x="10" y="21"/>
                  <a:pt x="10" y="21"/>
                  <a:pt x="10" y="21"/>
                </a:cubicBezTo>
                <a:cubicBezTo>
                  <a:pt x="10" y="15"/>
                  <a:pt x="10" y="15"/>
                  <a:pt x="10" y="15"/>
                </a:cubicBezTo>
                <a:cubicBezTo>
                  <a:pt x="10" y="15"/>
                  <a:pt x="10" y="15"/>
                  <a:pt x="10" y="15"/>
                </a:cubicBezTo>
                <a:cubicBezTo>
                  <a:pt x="10" y="13"/>
                  <a:pt x="12" y="11"/>
                  <a:pt x="13" y="11"/>
                </a:cubicBezTo>
                <a:cubicBezTo>
                  <a:pt x="38" y="11"/>
                  <a:pt x="38" y="11"/>
                  <a:pt x="38" y="11"/>
                </a:cubicBezTo>
                <a:cubicBezTo>
                  <a:pt x="40" y="4"/>
                  <a:pt x="40" y="4"/>
                  <a:pt x="40" y="4"/>
                </a:cubicBezTo>
                <a:cubicBezTo>
                  <a:pt x="41" y="2"/>
                  <a:pt x="44" y="0"/>
                  <a:pt x="46" y="0"/>
                </a:cubicBezTo>
                <a:cubicBezTo>
                  <a:pt x="101" y="0"/>
                  <a:pt x="101" y="0"/>
                  <a:pt x="101" y="0"/>
                </a:cubicBezTo>
                <a:cubicBezTo>
                  <a:pt x="104" y="0"/>
                  <a:pt x="106" y="2"/>
                  <a:pt x="107" y="4"/>
                </a:cubicBezTo>
                <a:cubicBezTo>
                  <a:pt x="113" y="21"/>
                  <a:pt x="113" y="21"/>
                  <a:pt x="113" y="21"/>
                </a:cubicBezTo>
                <a:cubicBezTo>
                  <a:pt x="141" y="21"/>
                  <a:pt x="141" y="21"/>
                  <a:pt x="141" y="21"/>
                </a:cubicBezTo>
                <a:cubicBezTo>
                  <a:pt x="144" y="21"/>
                  <a:pt x="147" y="23"/>
                  <a:pt x="147" y="26"/>
                </a:cubicBezTo>
                <a:cubicBezTo>
                  <a:pt x="147" y="27"/>
                  <a:pt x="147" y="27"/>
                  <a:pt x="147" y="27"/>
                </a:cubicBezTo>
                <a:cubicBezTo>
                  <a:pt x="147" y="113"/>
                  <a:pt x="147" y="113"/>
                  <a:pt x="147" y="113"/>
                </a:cubicBezTo>
                <a:cubicBezTo>
                  <a:pt x="147" y="117"/>
                  <a:pt x="144" y="119"/>
                  <a:pt x="141" y="119"/>
                </a:cubicBezTo>
                <a:cubicBezTo>
                  <a:pt x="141" y="119"/>
                  <a:pt x="141" y="119"/>
                  <a:pt x="141" y="119"/>
                </a:cubicBezTo>
                <a:cubicBezTo>
                  <a:pt x="6" y="119"/>
                  <a:pt x="6" y="119"/>
                  <a:pt x="6" y="119"/>
                </a:cubicBezTo>
                <a:cubicBezTo>
                  <a:pt x="3" y="119"/>
                  <a:pt x="0" y="117"/>
                  <a:pt x="0" y="113"/>
                </a:cubicBezTo>
                <a:cubicBezTo>
                  <a:pt x="0" y="113"/>
                  <a:pt x="0" y="113"/>
                  <a:pt x="0" y="113"/>
                </a:cubicBezTo>
                <a:cubicBezTo>
                  <a:pt x="0" y="26"/>
                  <a:pt x="0" y="26"/>
                  <a:pt x="0" y="26"/>
                </a:cubicBezTo>
                <a:cubicBezTo>
                  <a:pt x="0" y="23"/>
                  <a:pt x="3" y="21"/>
                  <a:pt x="6" y="21"/>
                </a:cubicBezTo>
                <a:cubicBezTo>
                  <a:pt x="6" y="21"/>
                  <a:pt x="6" y="21"/>
                  <a:pt x="6" y="21"/>
                </a:cubicBezTo>
                <a:cubicBezTo>
                  <a:pt x="10" y="21"/>
                  <a:pt x="10" y="21"/>
                  <a:pt x="10" y="21"/>
                </a:cubicBezTo>
                <a:close/>
                <a:moveTo>
                  <a:pt x="73" y="43"/>
                </a:moveTo>
                <a:cubicBezTo>
                  <a:pt x="73" y="43"/>
                  <a:pt x="73" y="43"/>
                  <a:pt x="73" y="43"/>
                </a:cubicBezTo>
                <a:cubicBezTo>
                  <a:pt x="79" y="43"/>
                  <a:pt x="83" y="45"/>
                  <a:pt x="87" y="49"/>
                </a:cubicBezTo>
                <a:cubicBezTo>
                  <a:pt x="90" y="52"/>
                  <a:pt x="92" y="57"/>
                  <a:pt x="92" y="62"/>
                </a:cubicBezTo>
                <a:cubicBezTo>
                  <a:pt x="92" y="73"/>
                  <a:pt x="84" y="81"/>
                  <a:pt x="73" y="81"/>
                </a:cubicBezTo>
                <a:cubicBezTo>
                  <a:pt x="63" y="81"/>
                  <a:pt x="54" y="73"/>
                  <a:pt x="54" y="62"/>
                </a:cubicBezTo>
                <a:cubicBezTo>
                  <a:pt x="54" y="52"/>
                  <a:pt x="63" y="43"/>
                  <a:pt x="73" y="43"/>
                </a:cubicBezTo>
                <a:close/>
                <a:moveTo>
                  <a:pt x="82" y="54"/>
                </a:moveTo>
                <a:cubicBezTo>
                  <a:pt x="82" y="54"/>
                  <a:pt x="82" y="54"/>
                  <a:pt x="82" y="54"/>
                </a:cubicBezTo>
                <a:cubicBezTo>
                  <a:pt x="80" y="51"/>
                  <a:pt x="77" y="50"/>
                  <a:pt x="73" y="50"/>
                </a:cubicBezTo>
                <a:cubicBezTo>
                  <a:pt x="67" y="50"/>
                  <a:pt x="61" y="56"/>
                  <a:pt x="61" y="62"/>
                </a:cubicBezTo>
                <a:cubicBezTo>
                  <a:pt x="61" y="69"/>
                  <a:pt x="67" y="74"/>
                  <a:pt x="73" y="74"/>
                </a:cubicBezTo>
                <a:cubicBezTo>
                  <a:pt x="80" y="74"/>
                  <a:pt x="86" y="69"/>
                  <a:pt x="86" y="62"/>
                </a:cubicBezTo>
                <a:cubicBezTo>
                  <a:pt x="86" y="59"/>
                  <a:pt x="84" y="56"/>
                  <a:pt x="82" y="54"/>
                </a:cubicBezTo>
                <a:cubicBezTo>
                  <a:pt x="82" y="54"/>
                  <a:pt x="82" y="54"/>
                  <a:pt x="82" y="54"/>
                </a:cubicBezTo>
                <a:close/>
                <a:moveTo>
                  <a:pt x="38" y="32"/>
                </a:moveTo>
                <a:cubicBezTo>
                  <a:pt x="38" y="32"/>
                  <a:pt x="38" y="32"/>
                  <a:pt x="38" y="32"/>
                </a:cubicBezTo>
                <a:cubicBezTo>
                  <a:pt x="11" y="32"/>
                  <a:pt x="11" y="32"/>
                  <a:pt x="11" y="32"/>
                </a:cubicBezTo>
                <a:cubicBezTo>
                  <a:pt x="11" y="108"/>
                  <a:pt x="11" y="108"/>
                  <a:pt x="11" y="108"/>
                </a:cubicBezTo>
                <a:cubicBezTo>
                  <a:pt x="136" y="108"/>
                  <a:pt x="136" y="108"/>
                  <a:pt x="136" y="108"/>
                </a:cubicBezTo>
                <a:cubicBezTo>
                  <a:pt x="136" y="32"/>
                  <a:pt x="136" y="32"/>
                  <a:pt x="136" y="32"/>
                </a:cubicBezTo>
                <a:cubicBezTo>
                  <a:pt x="109" y="32"/>
                  <a:pt x="109" y="32"/>
                  <a:pt x="109" y="32"/>
                </a:cubicBezTo>
                <a:cubicBezTo>
                  <a:pt x="109" y="32"/>
                  <a:pt x="109" y="32"/>
                  <a:pt x="109" y="32"/>
                </a:cubicBezTo>
                <a:cubicBezTo>
                  <a:pt x="106" y="32"/>
                  <a:pt x="104" y="31"/>
                  <a:pt x="103" y="28"/>
                </a:cubicBezTo>
                <a:cubicBezTo>
                  <a:pt x="97" y="12"/>
                  <a:pt x="97" y="12"/>
                  <a:pt x="97" y="12"/>
                </a:cubicBezTo>
                <a:cubicBezTo>
                  <a:pt x="50" y="12"/>
                  <a:pt x="50" y="12"/>
                  <a:pt x="50" y="12"/>
                </a:cubicBezTo>
                <a:cubicBezTo>
                  <a:pt x="44" y="28"/>
                  <a:pt x="44" y="28"/>
                  <a:pt x="44" y="28"/>
                </a:cubicBezTo>
                <a:cubicBezTo>
                  <a:pt x="43" y="30"/>
                  <a:pt x="41" y="32"/>
                  <a:pt x="38" y="32"/>
                </a:cubicBezTo>
                <a:close/>
                <a:moveTo>
                  <a:pt x="73" y="23"/>
                </a:moveTo>
                <a:cubicBezTo>
                  <a:pt x="73" y="23"/>
                  <a:pt x="73" y="23"/>
                  <a:pt x="73" y="23"/>
                </a:cubicBezTo>
                <a:cubicBezTo>
                  <a:pt x="95" y="23"/>
                  <a:pt x="112" y="41"/>
                  <a:pt x="112" y="62"/>
                </a:cubicBezTo>
                <a:cubicBezTo>
                  <a:pt x="112" y="84"/>
                  <a:pt x="95" y="101"/>
                  <a:pt x="73" y="101"/>
                </a:cubicBezTo>
                <a:cubicBezTo>
                  <a:pt x="52" y="101"/>
                  <a:pt x="34" y="84"/>
                  <a:pt x="34" y="62"/>
                </a:cubicBezTo>
                <a:cubicBezTo>
                  <a:pt x="34" y="41"/>
                  <a:pt x="52" y="23"/>
                  <a:pt x="73" y="23"/>
                </a:cubicBezTo>
                <a:close/>
                <a:moveTo>
                  <a:pt x="73" y="35"/>
                </a:moveTo>
                <a:cubicBezTo>
                  <a:pt x="73" y="35"/>
                  <a:pt x="73" y="35"/>
                  <a:pt x="73" y="35"/>
                </a:cubicBezTo>
                <a:cubicBezTo>
                  <a:pt x="58" y="35"/>
                  <a:pt x="46" y="47"/>
                  <a:pt x="46" y="62"/>
                </a:cubicBezTo>
                <a:cubicBezTo>
                  <a:pt x="46" y="77"/>
                  <a:pt x="58" y="90"/>
                  <a:pt x="73" y="90"/>
                </a:cubicBezTo>
                <a:cubicBezTo>
                  <a:pt x="89" y="90"/>
                  <a:pt x="101" y="77"/>
                  <a:pt x="101" y="62"/>
                </a:cubicBezTo>
                <a:cubicBezTo>
                  <a:pt x="101" y="47"/>
                  <a:pt x="89" y="35"/>
                  <a:pt x="73" y="35"/>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1" name="Freeform 79"/>
          <p:cNvSpPr>
            <a:spLocks noEditPoints="1"/>
          </p:cNvSpPr>
          <p:nvPr/>
        </p:nvSpPr>
        <p:spPr bwMode="auto">
          <a:xfrm flipH="1">
            <a:off x="4382591" y="3658691"/>
            <a:ext cx="390525" cy="323850"/>
          </a:xfrm>
          <a:custGeom>
            <a:avLst/>
            <a:gdLst>
              <a:gd name="T0" fmla="*/ 146 w 146"/>
              <a:gd name="T1" fmla="*/ 94 h 122"/>
              <a:gd name="T2" fmla="*/ 118 w 146"/>
              <a:gd name="T3" fmla="*/ 122 h 122"/>
              <a:gd name="T4" fmla="*/ 28 w 146"/>
              <a:gd name="T5" fmla="*/ 122 h 122"/>
              <a:gd name="T6" fmla="*/ 0 w 146"/>
              <a:gd name="T7" fmla="*/ 94 h 122"/>
              <a:gd name="T8" fmla="*/ 0 w 146"/>
              <a:gd name="T9" fmla="*/ 28 h 122"/>
              <a:gd name="T10" fmla="*/ 28 w 146"/>
              <a:gd name="T11" fmla="*/ 0 h 122"/>
              <a:gd name="T12" fmla="*/ 118 w 146"/>
              <a:gd name="T13" fmla="*/ 0 h 122"/>
              <a:gd name="T14" fmla="*/ 146 w 146"/>
              <a:gd name="T15" fmla="*/ 28 h 122"/>
              <a:gd name="T16" fmla="*/ 146 w 146"/>
              <a:gd name="T17" fmla="*/ 94 h 122"/>
              <a:gd name="T18" fmla="*/ 49 w 146"/>
              <a:gd name="T19" fmla="*/ 27 h 122"/>
              <a:gd name="T20" fmla="*/ 49 w 146"/>
              <a:gd name="T21" fmla="*/ 27 h 122"/>
              <a:gd name="T22" fmla="*/ 101 w 146"/>
              <a:gd name="T23" fmla="*/ 58 h 122"/>
              <a:gd name="T24" fmla="*/ 102 w 146"/>
              <a:gd name="T25" fmla="*/ 62 h 122"/>
              <a:gd name="T26" fmla="*/ 101 w 146"/>
              <a:gd name="T27" fmla="*/ 64 h 122"/>
              <a:gd name="T28" fmla="*/ 48 w 146"/>
              <a:gd name="T29" fmla="*/ 94 h 122"/>
              <a:gd name="T30" fmla="*/ 44 w 146"/>
              <a:gd name="T31" fmla="*/ 93 h 122"/>
              <a:gd name="T32" fmla="*/ 43 w 146"/>
              <a:gd name="T33" fmla="*/ 91 h 122"/>
              <a:gd name="T34" fmla="*/ 43 w 146"/>
              <a:gd name="T35" fmla="*/ 91 h 122"/>
              <a:gd name="T36" fmla="*/ 43 w 146"/>
              <a:gd name="T37" fmla="*/ 30 h 122"/>
              <a:gd name="T38" fmla="*/ 47 w 146"/>
              <a:gd name="T39" fmla="*/ 27 h 122"/>
              <a:gd name="T40" fmla="*/ 49 w 146"/>
              <a:gd name="T41" fmla="*/ 27 h 122"/>
              <a:gd name="T42" fmla="*/ 50 w 146"/>
              <a:gd name="T43" fmla="*/ 36 h 122"/>
              <a:gd name="T44" fmla="*/ 50 w 146"/>
              <a:gd name="T45" fmla="*/ 36 h 122"/>
              <a:gd name="T46" fmla="*/ 50 w 146"/>
              <a:gd name="T47" fmla="*/ 85 h 122"/>
              <a:gd name="T48" fmla="*/ 93 w 146"/>
              <a:gd name="T49" fmla="*/ 61 h 122"/>
              <a:gd name="T50" fmla="*/ 50 w 146"/>
              <a:gd name="T51" fmla="*/ 36 h 122"/>
              <a:gd name="T52" fmla="*/ 11 w 146"/>
              <a:gd name="T53" fmla="*/ 94 h 122"/>
              <a:gd name="T54" fmla="*/ 11 w 146"/>
              <a:gd name="T55" fmla="*/ 94 h 122"/>
              <a:gd name="T56" fmla="*/ 28 w 146"/>
              <a:gd name="T57" fmla="*/ 110 h 122"/>
              <a:gd name="T58" fmla="*/ 118 w 146"/>
              <a:gd name="T59" fmla="*/ 110 h 122"/>
              <a:gd name="T60" fmla="*/ 135 w 146"/>
              <a:gd name="T61" fmla="*/ 94 h 122"/>
              <a:gd name="T62" fmla="*/ 135 w 146"/>
              <a:gd name="T63" fmla="*/ 28 h 122"/>
              <a:gd name="T64" fmla="*/ 118 w 146"/>
              <a:gd name="T65" fmla="*/ 11 h 122"/>
              <a:gd name="T66" fmla="*/ 28 w 146"/>
              <a:gd name="T67" fmla="*/ 11 h 122"/>
              <a:gd name="T68" fmla="*/ 11 w 146"/>
              <a:gd name="T69" fmla="*/ 28 h 122"/>
              <a:gd name="T70" fmla="*/ 11 w 146"/>
              <a:gd name="T71" fmla="*/ 94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46" h="122">
                <a:moveTo>
                  <a:pt x="146" y="94"/>
                </a:moveTo>
                <a:cubicBezTo>
                  <a:pt x="146" y="109"/>
                  <a:pt x="133" y="122"/>
                  <a:pt x="118" y="122"/>
                </a:cubicBezTo>
                <a:cubicBezTo>
                  <a:pt x="28" y="122"/>
                  <a:pt x="28" y="122"/>
                  <a:pt x="28" y="122"/>
                </a:cubicBezTo>
                <a:cubicBezTo>
                  <a:pt x="13" y="122"/>
                  <a:pt x="0" y="109"/>
                  <a:pt x="0" y="94"/>
                </a:cubicBezTo>
                <a:cubicBezTo>
                  <a:pt x="0" y="28"/>
                  <a:pt x="0" y="28"/>
                  <a:pt x="0" y="28"/>
                </a:cubicBezTo>
                <a:cubicBezTo>
                  <a:pt x="0" y="12"/>
                  <a:pt x="13" y="0"/>
                  <a:pt x="28" y="0"/>
                </a:cubicBezTo>
                <a:cubicBezTo>
                  <a:pt x="118" y="0"/>
                  <a:pt x="118" y="0"/>
                  <a:pt x="118" y="0"/>
                </a:cubicBezTo>
                <a:cubicBezTo>
                  <a:pt x="133" y="0"/>
                  <a:pt x="146" y="12"/>
                  <a:pt x="146" y="28"/>
                </a:cubicBezTo>
                <a:cubicBezTo>
                  <a:pt x="146" y="94"/>
                  <a:pt x="146" y="94"/>
                  <a:pt x="146" y="94"/>
                </a:cubicBezTo>
                <a:close/>
                <a:moveTo>
                  <a:pt x="49" y="27"/>
                </a:moveTo>
                <a:cubicBezTo>
                  <a:pt x="49" y="27"/>
                  <a:pt x="49" y="27"/>
                  <a:pt x="49" y="27"/>
                </a:cubicBezTo>
                <a:cubicBezTo>
                  <a:pt x="66" y="38"/>
                  <a:pt x="84" y="48"/>
                  <a:pt x="101" y="58"/>
                </a:cubicBezTo>
                <a:cubicBezTo>
                  <a:pt x="103" y="59"/>
                  <a:pt x="103" y="61"/>
                  <a:pt x="102" y="62"/>
                </a:cubicBezTo>
                <a:cubicBezTo>
                  <a:pt x="102" y="63"/>
                  <a:pt x="102" y="63"/>
                  <a:pt x="101" y="64"/>
                </a:cubicBezTo>
                <a:cubicBezTo>
                  <a:pt x="84" y="74"/>
                  <a:pt x="66" y="84"/>
                  <a:pt x="48" y="94"/>
                </a:cubicBezTo>
                <a:cubicBezTo>
                  <a:pt x="47" y="95"/>
                  <a:pt x="45" y="94"/>
                  <a:pt x="44" y="93"/>
                </a:cubicBezTo>
                <a:cubicBezTo>
                  <a:pt x="44" y="92"/>
                  <a:pt x="43" y="92"/>
                  <a:pt x="43" y="91"/>
                </a:cubicBezTo>
                <a:cubicBezTo>
                  <a:pt x="43" y="91"/>
                  <a:pt x="43" y="91"/>
                  <a:pt x="43" y="91"/>
                </a:cubicBezTo>
                <a:cubicBezTo>
                  <a:pt x="43" y="71"/>
                  <a:pt x="43" y="51"/>
                  <a:pt x="43" y="30"/>
                </a:cubicBezTo>
                <a:cubicBezTo>
                  <a:pt x="43" y="28"/>
                  <a:pt x="45" y="27"/>
                  <a:pt x="47" y="27"/>
                </a:cubicBezTo>
                <a:cubicBezTo>
                  <a:pt x="47" y="27"/>
                  <a:pt x="48" y="27"/>
                  <a:pt x="49" y="27"/>
                </a:cubicBezTo>
                <a:close/>
                <a:moveTo>
                  <a:pt x="50" y="36"/>
                </a:moveTo>
                <a:cubicBezTo>
                  <a:pt x="50" y="36"/>
                  <a:pt x="50" y="36"/>
                  <a:pt x="50" y="36"/>
                </a:cubicBezTo>
                <a:cubicBezTo>
                  <a:pt x="50" y="53"/>
                  <a:pt x="50" y="69"/>
                  <a:pt x="50" y="85"/>
                </a:cubicBezTo>
                <a:cubicBezTo>
                  <a:pt x="64" y="77"/>
                  <a:pt x="78" y="69"/>
                  <a:pt x="93" y="61"/>
                </a:cubicBezTo>
                <a:cubicBezTo>
                  <a:pt x="78" y="53"/>
                  <a:pt x="64" y="44"/>
                  <a:pt x="50" y="36"/>
                </a:cubicBezTo>
                <a:close/>
                <a:moveTo>
                  <a:pt x="11" y="94"/>
                </a:moveTo>
                <a:cubicBezTo>
                  <a:pt x="11" y="94"/>
                  <a:pt x="11" y="94"/>
                  <a:pt x="11" y="94"/>
                </a:cubicBezTo>
                <a:cubicBezTo>
                  <a:pt x="11" y="103"/>
                  <a:pt x="19" y="110"/>
                  <a:pt x="28" y="110"/>
                </a:cubicBezTo>
                <a:cubicBezTo>
                  <a:pt x="118" y="110"/>
                  <a:pt x="118" y="110"/>
                  <a:pt x="118" y="110"/>
                </a:cubicBezTo>
                <a:cubicBezTo>
                  <a:pt x="127" y="110"/>
                  <a:pt x="135" y="103"/>
                  <a:pt x="135" y="94"/>
                </a:cubicBezTo>
                <a:cubicBezTo>
                  <a:pt x="135" y="28"/>
                  <a:pt x="135" y="28"/>
                  <a:pt x="135" y="28"/>
                </a:cubicBezTo>
                <a:cubicBezTo>
                  <a:pt x="135" y="18"/>
                  <a:pt x="127" y="11"/>
                  <a:pt x="118" y="11"/>
                </a:cubicBezTo>
                <a:cubicBezTo>
                  <a:pt x="28" y="11"/>
                  <a:pt x="28" y="11"/>
                  <a:pt x="28" y="11"/>
                </a:cubicBezTo>
                <a:cubicBezTo>
                  <a:pt x="19" y="11"/>
                  <a:pt x="11" y="18"/>
                  <a:pt x="11" y="28"/>
                </a:cubicBezTo>
                <a:cubicBezTo>
                  <a:pt x="11" y="94"/>
                  <a:pt x="11" y="94"/>
                  <a:pt x="11" y="94"/>
                </a:cubicBezTo>
                <a:close/>
              </a:path>
            </a:pathLst>
          </a:custGeom>
          <a:solidFill>
            <a:schemeClr val="bg1"/>
          </a:solidFill>
          <a:ln>
            <a:noFill/>
          </a:ln>
        </p:spPr>
        <p:txBody>
          <a:bodyPr/>
          <a:lstStyle/>
          <a:p>
            <a:endParaRPr lang="zh-CN" altLang="en-US"/>
          </a:p>
        </p:txBody>
      </p:sp>
      <p:sp>
        <p:nvSpPr>
          <p:cNvPr id="22" name="Freeform 80"/>
          <p:cNvSpPr>
            <a:spLocks noEditPoints="1"/>
          </p:cNvSpPr>
          <p:nvPr/>
        </p:nvSpPr>
        <p:spPr bwMode="auto">
          <a:xfrm flipH="1">
            <a:off x="1519238" y="3660279"/>
            <a:ext cx="390525" cy="320675"/>
          </a:xfrm>
          <a:custGeom>
            <a:avLst/>
            <a:gdLst>
              <a:gd name="T0" fmla="*/ 6 w 147"/>
              <a:gd name="T1" fmla="*/ 0 h 122"/>
              <a:gd name="T2" fmla="*/ 6 w 147"/>
              <a:gd name="T3" fmla="*/ 0 h 122"/>
              <a:gd name="T4" fmla="*/ 141 w 147"/>
              <a:gd name="T5" fmla="*/ 0 h 122"/>
              <a:gd name="T6" fmla="*/ 147 w 147"/>
              <a:gd name="T7" fmla="*/ 5 h 122"/>
              <a:gd name="T8" fmla="*/ 147 w 147"/>
              <a:gd name="T9" fmla="*/ 5 h 122"/>
              <a:gd name="T10" fmla="*/ 147 w 147"/>
              <a:gd name="T11" fmla="*/ 103 h 122"/>
              <a:gd name="T12" fmla="*/ 141 w 147"/>
              <a:gd name="T13" fmla="*/ 108 h 122"/>
              <a:gd name="T14" fmla="*/ 141 w 147"/>
              <a:gd name="T15" fmla="*/ 108 h 122"/>
              <a:gd name="T16" fmla="*/ 79 w 147"/>
              <a:gd name="T17" fmla="*/ 108 h 122"/>
              <a:gd name="T18" fmla="*/ 79 w 147"/>
              <a:gd name="T19" fmla="*/ 115 h 122"/>
              <a:gd name="T20" fmla="*/ 79 w 147"/>
              <a:gd name="T21" fmla="*/ 115 h 122"/>
              <a:gd name="T22" fmla="*/ 110 w 147"/>
              <a:gd name="T23" fmla="*/ 115 h 122"/>
              <a:gd name="T24" fmla="*/ 114 w 147"/>
              <a:gd name="T25" fmla="*/ 119 h 122"/>
              <a:gd name="T26" fmla="*/ 110 w 147"/>
              <a:gd name="T27" fmla="*/ 122 h 122"/>
              <a:gd name="T28" fmla="*/ 36 w 147"/>
              <a:gd name="T29" fmla="*/ 122 h 122"/>
              <a:gd name="T30" fmla="*/ 33 w 147"/>
              <a:gd name="T31" fmla="*/ 119 h 122"/>
              <a:gd name="T32" fmla="*/ 36 w 147"/>
              <a:gd name="T33" fmla="*/ 115 h 122"/>
              <a:gd name="T34" fmla="*/ 68 w 147"/>
              <a:gd name="T35" fmla="*/ 115 h 122"/>
              <a:gd name="T36" fmla="*/ 68 w 147"/>
              <a:gd name="T37" fmla="*/ 115 h 122"/>
              <a:gd name="T38" fmla="*/ 68 w 147"/>
              <a:gd name="T39" fmla="*/ 108 h 122"/>
              <a:gd name="T40" fmla="*/ 6 w 147"/>
              <a:gd name="T41" fmla="*/ 108 h 122"/>
              <a:gd name="T42" fmla="*/ 0 w 147"/>
              <a:gd name="T43" fmla="*/ 103 h 122"/>
              <a:gd name="T44" fmla="*/ 0 w 147"/>
              <a:gd name="T45" fmla="*/ 103 h 122"/>
              <a:gd name="T46" fmla="*/ 0 w 147"/>
              <a:gd name="T47" fmla="*/ 5 h 122"/>
              <a:gd name="T48" fmla="*/ 6 w 147"/>
              <a:gd name="T49" fmla="*/ 0 h 122"/>
              <a:gd name="T50" fmla="*/ 125 w 147"/>
              <a:gd name="T51" fmla="*/ 81 h 122"/>
              <a:gd name="T52" fmla="*/ 125 w 147"/>
              <a:gd name="T53" fmla="*/ 81 h 122"/>
              <a:gd name="T54" fmla="*/ 131 w 147"/>
              <a:gd name="T55" fmla="*/ 87 h 122"/>
              <a:gd name="T56" fmla="*/ 125 w 147"/>
              <a:gd name="T57" fmla="*/ 93 h 122"/>
              <a:gd name="T58" fmla="*/ 120 w 147"/>
              <a:gd name="T59" fmla="*/ 87 h 122"/>
              <a:gd name="T60" fmla="*/ 125 w 147"/>
              <a:gd name="T61" fmla="*/ 81 h 122"/>
              <a:gd name="T62" fmla="*/ 135 w 147"/>
              <a:gd name="T63" fmla="*/ 11 h 122"/>
              <a:gd name="T64" fmla="*/ 135 w 147"/>
              <a:gd name="T65" fmla="*/ 11 h 122"/>
              <a:gd name="T66" fmla="*/ 11 w 147"/>
              <a:gd name="T67" fmla="*/ 11 h 122"/>
              <a:gd name="T68" fmla="*/ 11 w 147"/>
              <a:gd name="T69" fmla="*/ 97 h 122"/>
              <a:gd name="T70" fmla="*/ 135 w 147"/>
              <a:gd name="T71" fmla="*/ 97 h 122"/>
              <a:gd name="T72" fmla="*/ 135 w 147"/>
              <a:gd name="T73" fmla="*/ 11 h 1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47" h="122">
                <a:moveTo>
                  <a:pt x="6" y="0"/>
                </a:moveTo>
                <a:cubicBezTo>
                  <a:pt x="6" y="0"/>
                  <a:pt x="6" y="0"/>
                  <a:pt x="6" y="0"/>
                </a:cubicBezTo>
                <a:cubicBezTo>
                  <a:pt x="141" y="0"/>
                  <a:pt x="141" y="0"/>
                  <a:pt x="141" y="0"/>
                </a:cubicBezTo>
                <a:cubicBezTo>
                  <a:pt x="144" y="0"/>
                  <a:pt x="147" y="2"/>
                  <a:pt x="147" y="5"/>
                </a:cubicBezTo>
                <a:cubicBezTo>
                  <a:pt x="147" y="5"/>
                  <a:pt x="147" y="5"/>
                  <a:pt x="147" y="5"/>
                </a:cubicBezTo>
                <a:cubicBezTo>
                  <a:pt x="147" y="103"/>
                  <a:pt x="147" y="103"/>
                  <a:pt x="147" y="103"/>
                </a:cubicBezTo>
                <a:cubicBezTo>
                  <a:pt x="147" y="106"/>
                  <a:pt x="144" y="108"/>
                  <a:pt x="141" y="108"/>
                </a:cubicBezTo>
                <a:cubicBezTo>
                  <a:pt x="141" y="108"/>
                  <a:pt x="141" y="108"/>
                  <a:pt x="141" y="108"/>
                </a:cubicBezTo>
                <a:cubicBezTo>
                  <a:pt x="79" y="108"/>
                  <a:pt x="79" y="108"/>
                  <a:pt x="79" y="108"/>
                </a:cubicBezTo>
                <a:cubicBezTo>
                  <a:pt x="79" y="115"/>
                  <a:pt x="79" y="115"/>
                  <a:pt x="79" y="115"/>
                </a:cubicBezTo>
                <a:cubicBezTo>
                  <a:pt x="79" y="115"/>
                  <a:pt x="79" y="115"/>
                  <a:pt x="79" y="115"/>
                </a:cubicBezTo>
                <a:cubicBezTo>
                  <a:pt x="110" y="115"/>
                  <a:pt x="110" y="115"/>
                  <a:pt x="110" y="115"/>
                </a:cubicBezTo>
                <a:cubicBezTo>
                  <a:pt x="112" y="115"/>
                  <a:pt x="114" y="117"/>
                  <a:pt x="114" y="119"/>
                </a:cubicBezTo>
                <a:cubicBezTo>
                  <a:pt x="114" y="120"/>
                  <a:pt x="112" y="122"/>
                  <a:pt x="110" y="122"/>
                </a:cubicBezTo>
                <a:cubicBezTo>
                  <a:pt x="36" y="122"/>
                  <a:pt x="36" y="122"/>
                  <a:pt x="36" y="122"/>
                </a:cubicBezTo>
                <a:cubicBezTo>
                  <a:pt x="35" y="122"/>
                  <a:pt x="33" y="120"/>
                  <a:pt x="33" y="119"/>
                </a:cubicBezTo>
                <a:cubicBezTo>
                  <a:pt x="33" y="117"/>
                  <a:pt x="35" y="115"/>
                  <a:pt x="36" y="115"/>
                </a:cubicBezTo>
                <a:cubicBezTo>
                  <a:pt x="68" y="115"/>
                  <a:pt x="68" y="115"/>
                  <a:pt x="68" y="115"/>
                </a:cubicBezTo>
                <a:cubicBezTo>
                  <a:pt x="68" y="115"/>
                  <a:pt x="68" y="115"/>
                  <a:pt x="68" y="115"/>
                </a:cubicBezTo>
                <a:cubicBezTo>
                  <a:pt x="68" y="108"/>
                  <a:pt x="68" y="108"/>
                  <a:pt x="68" y="108"/>
                </a:cubicBezTo>
                <a:cubicBezTo>
                  <a:pt x="6" y="108"/>
                  <a:pt x="6" y="108"/>
                  <a:pt x="6" y="108"/>
                </a:cubicBezTo>
                <a:cubicBezTo>
                  <a:pt x="2" y="108"/>
                  <a:pt x="0" y="106"/>
                  <a:pt x="0" y="103"/>
                </a:cubicBezTo>
                <a:cubicBezTo>
                  <a:pt x="0" y="103"/>
                  <a:pt x="0" y="103"/>
                  <a:pt x="0" y="103"/>
                </a:cubicBezTo>
                <a:cubicBezTo>
                  <a:pt x="0" y="5"/>
                  <a:pt x="0" y="5"/>
                  <a:pt x="0" y="5"/>
                </a:cubicBezTo>
                <a:cubicBezTo>
                  <a:pt x="0" y="2"/>
                  <a:pt x="2" y="0"/>
                  <a:pt x="6" y="0"/>
                </a:cubicBezTo>
                <a:close/>
                <a:moveTo>
                  <a:pt x="125" y="81"/>
                </a:moveTo>
                <a:cubicBezTo>
                  <a:pt x="125" y="81"/>
                  <a:pt x="125" y="81"/>
                  <a:pt x="125" y="81"/>
                </a:cubicBezTo>
                <a:cubicBezTo>
                  <a:pt x="129" y="81"/>
                  <a:pt x="131" y="84"/>
                  <a:pt x="131" y="87"/>
                </a:cubicBezTo>
                <a:cubicBezTo>
                  <a:pt x="131" y="90"/>
                  <a:pt x="129" y="93"/>
                  <a:pt x="125" y="93"/>
                </a:cubicBezTo>
                <a:cubicBezTo>
                  <a:pt x="122" y="93"/>
                  <a:pt x="120" y="90"/>
                  <a:pt x="120" y="87"/>
                </a:cubicBezTo>
                <a:cubicBezTo>
                  <a:pt x="120" y="84"/>
                  <a:pt x="122" y="81"/>
                  <a:pt x="125" y="81"/>
                </a:cubicBezTo>
                <a:close/>
                <a:moveTo>
                  <a:pt x="135" y="11"/>
                </a:moveTo>
                <a:cubicBezTo>
                  <a:pt x="135" y="11"/>
                  <a:pt x="135" y="11"/>
                  <a:pt x="135" y="11"/>
                </a:cubicBezTo>
                <a:cubicBezTo>
                  <a:pt x="11" y="11"/>
                  <a:pt x="11" y="11"/>
                  <a:pt x="11" y="11"/>
                </a:cubicBezTo>
                <a:cubicBezTo>
                  <a:pt x="11" y="40"/>
                  <a:pt x="11" y="68"/>
                  <a:pt x="11" y="97"/>
                </a:cubicBezTo>
                <a:cubicBezTo>
                  <a:pt x="53" y="97"/>
                  <a:pt x="94" y="97"/>
                  <a:pt x="135" y="97"/>
                </a:cubicBezTo>
                <a:cubicBezTo>
                  <a:pt x="135" y="68"/>
                  <a:pt x="135" y="40"/>
                  <a:pt x="135" y="11"/>
                </a:cubicBezTo>
                <a:close/>
              </a:path>
            </a:pathLst>
          </a:custGeom>
          <a:solidFill>
            <a:srgbClr val="FFFFFF"/>
          </a:solidFill>
          <a:ln>
            <a:noFill/>
          </a:ln>
          <a:extLst>
            <a:ext uri="{91240B29-F687-4F45-9708-019B960494DF}">
              <a14:hiddenLine xmlns:a14="http://schemas.microsoft.com/office/drawing/2010/main" w="9525">
                <a:solidFill>
                  <a:srgbClr val="000000"/>
                </a:solidFill>
                <a:round/>
              </a14:hiddenLine>
            </a:ext>
          </a:extLst>
        </p:spPr>
        <p:txBody>
          <a:bodyPr/>
          <a:lstStyle/>
          <a:p>
            <a:endParaRPr lang="zh-CN" altLang="en-US"/>
          </a:p>
        </p:txBody>
      </p:sp>
      <p:sp>
        <p:nvSpPr>
          <p:cNvPr id="27" name="Rectangle 74"/>
          <p:cNvSpPr>
            <a:spLocks noChangeArrowheads="1"/>
          </p:cNvSpPr>
          <p:nvPr/>
        </p:nvSpPr>
        <p:spPr bwMode="auto">
          <a:xfrm>
            <a:off x="3826966" y="2302361"/>
            <a:ext cx="1441450" cy="11387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1200" dirty="0">
                <a:solidFill>
                  <a:schemeClr val="bg1"/>
                </a:solidFill>
                <a:latin typeface="微软雅黑" pitchFamily="34" charset="-122"/>
                <a:ea typeface="微软雅黑" pitchFamily="34" charset="-122"/>
              </a:rPr>
              <a:t>Realism</a:t>
            </a:r>
          </a:p>
          <a:p>
            <a:pPr>
              <a:buFont typeface="Arial" charset="0"/>
              <a:buNone/>
            </a:pPr>
            <a:endParaRPr lang="en-US" altLang="zh-CN" sz="800" dirty="0">
              <a:solidFill>
                <a:schemeClr val="bg1"/>
              </a:solidFill>
              <a:latin typeface="微软雅黑" pitchFamily="34" charset="-122"/>
              <a:ea typeface="微软雅黑" pitchFamily="34" charset="-122"/>
            </a:endParaRPr>
          </a:p>
          <a:p>
            <a:pPr>
              <a:buFont typeface="Arial" charset="0"/>
              <a:buNone/>
            </a:pPr>
            <a:r>
              <a:rPr lang="en-US" altLang="zh-CN" sz="900" dirty="0">
                <a:solidFill>
                  <a:schemeClr val="bg1"/>
                </a:solidFill>
                <a:latin typeface="微软雅黑" pitchFamily="34" charset="-122"/>
                <a:ea typeface="微软雅黑" pitchFamily="34" charset="-122"/>
              </a:rPr>
              <a:t>Using a </a:t>
            </a:r>
            <a:r>
              <a:rPr lang="en-US" altLang="zh-CN" sz="900" dirty="0">
                <a:solidFill>
                  <a:srgbClr val="FF0000"/>
                </a:solidFill>
                <a:latin typeface="微软雅黑" pitchFamily="34" charset="-122"/>
                <a:ea typeface="微软雅黑" pitchFamily="34" charset="-122"/>
              </a:rPr>
              <a:t>physics-based</a:t>
            </a:r>
            <a:r>
              <a:rPr lang="en-US" altLang="zh-CN" sz="900" dirty="0">
                <a:solidFill>
                  <a:schemeClr val="bg1"/>
                </a:solidFill>
                <a:latin typeface="微软雅黑" pitchFamily="34" charset="-122"/>
                <a:ea typeface="微软雅黑" pitchFamily="34" charset="-122"/>
              </a:rPr>
              <a:t> skin deformation approach to generate a more </a:t>
            </a:r>
            <a:r>
              <a:rPr lang="en-US" altLang="zh-CN" sz="900" dirty="0">
                <a:solidFill>
                  <a:srgbClr val="FF0000"/>
                </a:solidFill>
                <a:latin typeface="微软雅黑" pitchFamily="34" charset="-122"/>
                <a:ea typeface="微软雅黑" pitchFamily="34" charset="-122"/>
              </a:rPr>
              <a:t>realistic</a:t>
            </a:r>
            <a:r>
              <a:rPr lang="en-US" altLang="zh-CN" sz="900" dirty="0">
                <a:solidFill>
                  <a:schemeClr val="bg1"/>
                </a:solidFill>
                <a:latin typeface="微软雅黑" pitchFamily="34" charset="-122"/>
                <a:ea typeface="微软雅黑" pitchFamily="34" charset="-122"/>
              </a:rPr>
              <a:t> facial expression changing animation.</a:t>
            </a:r>
            <a:endParaRPr lang="zh-CN" altLang="en-US" sz="900" dirty="0">
              <a:solidFill>
                <a:schemeClr val="bg1"/>
              </a:solidFill>
              <a:latin typeface="微软雅黑" pitchFamily="34" charset="-122"/>
              <a:ea typeface="微软雅黑" pitchFamily="34" charset="-122"/>
            </a:endParaRPr>
          </a:p>
        </p:txBody>
      </p:sp>
      <p:sp>
        <p:nvSpPr>
          <p:cNvPr id="28" name="Rectangle 74"/>
          <p:cNvSpPr>
            <a:spLocks noChangeArrowheads="1"/>
          </p:cNvSpPr>
          <p:nvPr/>
        </p:nvSpPr>
        <p:spPr bwMode="auto">
          <a:xfrm>
            <a:off x="6539878" y="2302361"/>
            <a:ext cx="1441450" cy="10002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tIns="0" rIns="0" bIns="0">
            <a:spAutoFit/>
          </a:bodyPr>
          <a:lstStyle/>
          <a:p>
            <a:pPr algn="ctr">
              <a:buFont typeface="Arial" charset="0"/>
              <a:buNone/>
            </a:pPr>
            <a:r>
              <a:rPr lang="en-US" altLang="zh-CN" sz="1200" dirty="0">
                <a:solidFill>
                  <a:schemeClr val="bg1"/>
                </a:solidFill>
                <a:latin typeface="微软雅黑" pitchFamily="34" charset="-122"/>
                <a:ea typeface="微软雅黑" pitchFamily="34" charset="-122"/>
              </a:rPr>
              <a:t>Blending</a:t>
            </a:r>
          </a:p>
          <a:p>
            <a:pPr algn="just">
              <a:buFont typeface="Arial" charset="0"/>
              <a:buNone/>
            </a:pPr>
            <a:endParaRPr lang="en-US" altLang="zh-CN" sz="800" dirty="0">
              <a:solidFill>
                <a:schemeClr val="bg1"/>
              </a:solidFill>
              <a:latin typeface="微软雅黑" pitchFamily="34" charset="-122"/>
              <a:ea typeface="微软雅黑" pitchFamily="34" charset="-122"/>
            </a:endParaRPr>
          </a:p>
          <a:p>
            <a:pPr>
              <a:buFont typeface="Arial" charset="0"/>
              <a:buNone/>
            </a:pPr>
            <a:r>
              <a:rPr lang="en-US" altLang="zh-CN" sz="900" dirty="0">
                <a:solidFill>
                  <a:srgbClr val="FF0000"/>
                </a:solidFill>
                <a:latin typeface="微软雅黑" pitchFamily="34" charset="-122"/>
                <a:ea typeface="微软雅黑" pitchFamily="34" charset="-122"/>
              </a:rPr>
              <a:t>Blend</a:t>
            </a:r>
            <a:r>
              <a:rPr lang="en-US" altLang="zh-CN" sz="900" dirty="0">
                <a:solidFill>
                  <a:schemeClr val="bg1"/>
                </a:solidFill>
                <a:latin typeface="微软雅黑" pitchFamily="34" charset="-122"/>
                <a:ea typeface="微软雅黑" pitchFamily="34" charset="-122"/>
              </a:rPr>
              <a:t> the surface creation method with skin deformation method to balance </a:t>
            </a:r>
            <a:r>
              <a:rPr lang="en-US" altLang="zh-CN" sz="900" dirty="0">
                <a:solidFill>
                  <a:srgbClr val="FF0000"/>
                </a:solidFill>
                <a:latin typeface="微软雅黑" pitchFamily="34" charset="-122"/>
                <a:ea typeface="微软雅黑" pitchFamily="34" charset="-122"/>
              </a:rPr>
              <a:t>realism</a:t>
            </a:r>
            <a:r>
              <a:rPr lang="en-US" altLang="zh-CN" sz="900" dirty="0">
                <a:solidFill>
                  <a:schemeClr val="bg1"/>
                </a:solidFill>
                <a:latin typeface="微软雅黑" pitchFamily="34" charset="-122"/>
                <a:ea typeface="微软雅黑" pitchFamily="34" charset="-122"/>
              </a:rPr>
              <a:t> and </a:t>
            </a:r>
            <a:r>
              <a:rPr lang="en-US" altLang="zh-CN" sz="900" dirty="0">
                <a:solidFill>
                  <a:srgbClr val="FF0000"/>
                </a:solidFill>
                <a:latin typeface="微软雅黑" pitchFamily="34" charset="-122"/>
                <a:ea typeface="微软雅黑" pitchFamily="34" charset="-122"/>
              </a:rPr>
              <a:t>performance</a:t>
            </a:r>
            <a:r>
              <a:rPr lang="en-US" altLang="zh-CN" sz="900" dirty="0">
                <a:solidFill>
                  <a:schemeClr val="bg1"/>
                </a:solidFill>
                <a:latin typeface="微软雅黑" pitchFamily="34" charset="-122"/>
                <a:ea typeface="微软雅黑" pitchFamily="34" charset="-122"/>
              </a:rPr>
              <a:t>.</a:t>
            </a:r>
            <a:endParaRPr lang="zh-CN" altLang="en-US" sz="900" dirty="0">
              <a:solidFill>
                <a:schemeClr val="bg1"/>
              </a:solidFill>
              <a:latin typeface="微软雅黑" pitchFamily="34" charset="-122"/>
              <a:ea typeface="微软雅黑" pitchFamily="34" charset="-122"/>
            </a:endParaRPr>
          </a:p>
        </p:txBody>
      </p:sp>
      <p:sp>
        <p:nvSpPr>
          <p:cNvPr id="31" name="矩形 30"/>
          <p:cNvSpPr/>
          <p:nvPr/>
        </p:nvSpPr>
        <p:spPr>
          <a:xfrm>
            <a:off x="904875" y="1478384"/>
            <a:ext cx="1666875" cy="310871"/>
          </a:xfrm>
          <a:prstGeom prst="rect">
            <a:avLst/>
          </a:prstGeom>
          <a:solidFill>
            <a:srgbClr val="03CCCE"/>
          </a:solidFill>
          <a:ln w="6350" cap="flat">
            <a:solidFill>
              <a:schemeClr val="bg1"/>
            </a:solidFill>
            <a:prstDash val="solid"/>
            <a:miter lim="800000"/>
          </a:ln>
        </p:spPr>
        <p:txBody>
          <a:bodyPr vert="horz" wrap="square" lIns="91440" tIns="45720" rIns="91440" bIns="45720" numCol="1" anchor="ctr" anchorCtr="0" compatLnSpc="1"/>
          <a:lstStyle/>
          <a:p>
            <a:pPr lvl="0" algn="ctr"/>
            <a:r>
              <a:rPr lang="en-US" altLang="zh-CN" sz="1200" dirty="0">
                <a:ln w="6350">
                  <a:noFill/>
                </a:ln>
                <a:solidFill>
                  <a:schemeClr val="bg1"/>
                </a:solidFill>
                <a:latin typeface="Impact" pitchFamily="34" charset="0"/>
                <a:ea typeface="微软雅黑" pitchFamily="34" charset="-122"/>
              </a:rPr>
              <a:t>Significance1</a:t>
            </a:r>
            <a:endParaRPr lang="zh-CN" altLang="en-US" sz="1200" dirty="0">
              <a:ln w="6350">
                <a:noFill/>
              </a:ln>
              <a:solidFill>
                <a:schemeClr val="bg1"/>
              </a:solidFill>
              <a:latin typeface="Impact" pitchFamily="34" charset="0"/>
              <a:ea typeface="微软雅黑" pitchFamily="34" charset="-122"/>
            </a:endParaRPr>
          </a:p>
        </p:txBody>
      </p:sp>
      <p:sp>
        <p:nvSpPr>
          <p:cNvPr id="32" name="矩形 31"/>
          <p:cNvSpPr/>
          <p:nvPr/>
        </p:nvSpPr>
        <p:spPr>
          <a:xfrm>
            <a:off x="3717429" y="1478384"/>
            <a:ext cx="1666875" cy="310871"/>
          </a:xfrm>
          <a:prstGeom prst="rect">
            <a:avLst/>
          </a:prstGeom>
          <a:solidFill>
            <a:srgbClr val="03CCCE"/>
          </a:solidFill>
          <a:ln w="6350" cap="flat">
            <a:solidFill>
              <a:schemeClr val="bg1"/>
            </a:solidFill>
            <a:prstDash val="solid"/>
            <a:miter lim="800000"/>
          </a:ln>
        </p:spPr>
        <p:txBody>
          <a:bodyPr vert="horz" wrap="square" lIns="91440" tIns="45720" rIns="91440" bIns="45720" numCol="1" anchor="ctr" anchorCtr="0" compatLnSpc="1"/>
          <a:lstStyle/>
          <a:p>
            <a:pPr lvl="0" algn="ctr"/>
            <a:r>
              <a:rPr lang="en-US" altLang="zh-CN" sz="1200" dirty="0">
                <a:ln w="6350">
                  <a:noFill/>
                </a:ln>
                <a:solidFill>
                  <a:schemeClr val="bg1"/>
                </a:solidFill>
                <a:latin typeface="Impact" pitchFamily="34" charset="0"/>
                <a:ea typeface="微软雅黑" pitchFamily="34" charset="-122"/>
              </a:rPr>
              <a:t>Significance2</a:t>
            </a:r>
            <a:endParaRPr lang="zh-CN" altLang="en-US" sz="1200" dirty="0">
              <a:ln w="6350">
                <a:noFill/>
              </a:ln>
              <a:solidFill>
                <a:schemeClr val="bg1"/>
              </a:solidFill>
              <a:latin typeface="Impact" pitchFamily="34" charset="0"/>
              <a:ea typeface="微软雅黑" pitchFamily="34" charset="-122"/>
            </a:endParaRPr>
          </a:p>
        </p:txBody>
      </p:sp>
      <p:sp>
        <p:nvSpPr>
          <p:cNvPr id="24" name="矩形 23"/>
          <p:cNvSpPr/>
          <p:nvPr/>
        </p:nvSpPr>
        <p:spPr>
          <a:xfrm>
            <a:off x="107504" y="378109"/>
            <a:ext cx="1761572"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Research Significance</a:t>
            </a:r>
          </a:p>
        </p:txBody>
      </p:sp>
      <p:sp>
        <p:nvSpPr>
          <p:cNvPr id="2" name="圆角矩形 11">
            <a:extLst>
              <a:ext uri="{FF2B5EF4-FFF2-40B4-BE49-F238E27FC236}">
                <a16:creationId xmlns:a16="http://schemas.microsoft.com/office/drawing/2014/main" id="{27DBEF06-3D46-4288-9A32-AD56DD90D6BA}"/>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B833079A-38C3-4C3C-8F66-712B5315CCDB}"/>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5">
            <a:extLst>
              <a:ext uri="{FF2B5EF4-FFF2-40B4-BE49-F238E27FC236}">
                <a16:creationId xmlns:a16="http://schemas.microsoft.com/office/drawing/2014/main" id="{84F22BC2-6C41-4CB4-8785-4BCE99157408}"/>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7" name="圆角矩形 16">
            <a:extLst>
              <a:ext uri="{FF2B5EF4-FFF2-40B4-BE49-F238E27FC236}">
                <a16:creationId xmlns:a16="http://schemas.microsoft.com/office/drawing/2014/main" id="{68C75869-8E65-4173-A462-980E03F749F2}"/>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9" name="圆角矩形 17">
            <a:extLst>
              <a:ext uri="{FF2B5EF4-FFF2-40B4-BE49-F238E27FC236}">
                <a16:creationId xmlns:a16="http://schemas.microsoft.com/office/drawing/2014/main" id="{68606734-79E9-4CEF-B99C-88A3C3B1FBD0}"/>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fade">
                                      <p:cBhvr>
                                        <p:cTn id="7" dur="500"/>
                                        <p:tgtEl>
                                          <p:spTgt spid="31"/>
                                        </p:tgtEl>
                                      </p:cBhvr>
                                    </p:animEffect>
                                    <p:anim calcmode="lin" valueType="num">
                                      <p:cBhvr>
                                        <p:cTn id="8" dur="500" fill="hold"/>
                                        <p:tgtEl>
                                          <p:spTgt spid="31"/>
                                        </p:tgtEl>
                                        <p:attrNameLst>
                                          <p:attrName>ppt_x</p:attrName>
                                        </p:attrNameLst>
                                      </p:cBhvr>
                                      <p:tavLst>
                                        <p:tav tm="0">
                                          <p:val>
                                            <p:strVal val="#ppt_x"/>
                                          </p:val>
                                        </p:tav>
                                        <p:tav tm="100000">
                                          <p:val>
                                            <p:strVal val="#ppt_x"/>
                                          </p:val>
                                        </p:tav>
                                      </p:tavLst>
                                    </p:anim>
                                    <p:anim calcmode="lin" valueType="num">
                                      <p:cBhvr>
                                        <p:cTn id="9" dur="500" fill="hold"/>
                                        <p:tgtEl>
                                          <p:spTgt spid="31"/>
                                        </p:tgtEl>
                                        <p:attrNameLst>
                                          <p:attrName>ppt_y</p:attrName>
                                        </p:attrNameLst>
                                      </p:cBhvr>
                                      <p:tavLst>
                                        <p:tav tm="0">
                                          <p:val>
                                            <p:strVal val="#ppt_y-.1"/>
                                          </p:val>
                                        </p:tav>
                                        <p:tav tm="100000">
                                          <p:val>
                                            <p:strVal val="#ppt_y"/>
                                          </p:val>
                                        </p:tav>
                                      </p:tavLst>
                                    </p:anim>
                                  </p:childTnLst>
                                </p:cTn>
                              </p:par>
                              <p:par>
                                <p:cTn id="10" presetID="42" presetClass="entr" presetSubtype="0" fill="hold" grpId="0" nodeType="with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anim calcmode="lin" valueType="num">
                                      <p:cBhvr>
                                        <p:cTn id="13" dur="500" fill="hold"/>
                                        <p:tgtEl>
                                          <p:spTgt spid="4"/>
                                        </p:tgtEl>
                                        <p:attrNameLst>
                                          <p:attrName>ppt_x</p:attrName>
                                        </p:attrNameLst>
                                      </p:cBhvr>
                                      <p:tavLst>
                                        <p:tav tm="0">
                                          <p:val>
                                            <p:strVal val="#ppt_x"/>
                                          </p:val>
                                        </p:tav>
                                        <p:tav tm="100000">
                                          <p:val>
                                            <p:strVal val="#ppt_x"/>
                                          </p:val>
                                        </p:tav>
                                      </p:tavLst>
                                    </p:anim>
                                    <p:anim calcmode="lin" valueType="num">
                                      <p:cBhvr>
                                        <p:cTn id="14" dur="500" fill="hold"/>
                                        <p:tgtEl>
                                          <p:spTgt spid="4"/>
                                        </p:tgtEl>
                                        <p:attrNameLst>
                                          <p:attrName>ppt_y</p:attrName>
                                        </p:attrNameLst>
                                      </p:cBhvr>
                                      <p:tavLst>
                                        <p:tav tm="0">
                                          <p:val>
                                            <p:strVal val="#ppt_y+.1"/>
                                          </p:val>
                                        </p:tav>
                                        <p:tav tm="100000">
                                          <p:val>
                                            <p:strVal val="#ppt_y"/>
                                          </p:val>
                                        </p:tav>
                                      </p:tavLst>
                                    </p:anim>
                                  </p:childTnLst>
                                </p:cTn>
                              </p:par>
                              <p:par>
                                <p:cTn id="15" presetID="55" presetClass="entr" presetSubtype="0" fill="hold" grpId="0" nodeType="withEffect">
                                  <p:stCondLst>
                                    <p:cond delay="50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strVal val="#ppt_w*0.70"/>
                                          </p:val>
                                        </p:tav>
                                        <p:tav tm="100000">
                                          <p:val>
                                            <p:strVal val="#ppt_w"/>
                                          </p:val>
                                        </p:tav>
                                      </p:tavLst>
                                    </p:anim>
                                    <p:anim calcmode="lin" valueType="num">
                                      <p:cBhvr>
                                        <p:cTn id="18" dur="500" fill="hold"/>
                                        <p:tgtEl>
                                          <p:spTgt spid="16"/>
                                        </p:tgtEl>
                                        <p:attrNameLst>
                                          <p:attrName>ppt_h</p:attrName>
                                        </p:attrNameLst>
                                      </p:cBhvr>
                                      <p:tavLst>
                                        <p:tav tm="0">
                                          <p:val>
                                            <p:strVal val="#ppt_h"/>
                                          </p:val>
                                        </p:tav>
                                        <p:tav tm="100000">
                                          <p:val>
                                            <p:strVal val="#ppt_h"/>
                                          </p:val>
                                        </p:tav>
                                      </p:tavLst>
                                    </p:anim>
                                    <p:animEffect transition="in" filter="fade">
                                      <p:cBhvr>
                                        <p:cTn id="19" dur="500"/>
                                        <p:tgtEl>
                                          <p:spTgt spid="16"/>
                                        </p:tgtEl>
                                      </p:cBhvr>
                                    </p:animEffect>
                                  </p:childTnLst>
                                </p:cTn>
                              </p:par>
                              <p:par>
                                <p:cTn id="20" presetID="23" presetClass="entr" presetSubtype="16" fill="hold" grpId="0" nodeType="withEffect">
                                  <p:stCondLst>
                                    <p:cond delay="500"/>
                                  </p:stCondLst>
                                  <p:childTnLst>
                                    <p:set>
                                      <p:cBhvr>
                                        <p:cTn id="21" dur="1" fill="hold">
                                          <p:stCondLst>
                                            <p:cond delay="0"/>
                                          </p:stCondLst>
                                        </p:cTn>
                                        <p:tgtEl>
                                          <p:spTgt spid="22"/>
                                        </p:tgtEl>
                                        <p:attrNameLst>
                                          <p:attrName>style.visibility</p:attrName>
                                        </p:attrNameLst>
                                      </p:cBhvr>
                                      <p:to>
                                        <p:strVal val="visible"/>
                                      </p:to>
                                    </p:set>
                                    <p:anim calcmode="lin" valueType="num">
                                      <p:cBhvr>
                                        <p:cTn id="22" dur="500" fill="hold"/>
                                        <p:tgtEl>
                                          <p:spTgt spid="22"/>
                                        </p:tgtEl>
                                        <p:attrNameLst>
                                          <p:attrName>ppt_w</p:attrName>
                                        </p:attrNameLst>
                                      </p:cBhvr>
                                      <p:tavLst>
                                        <p:tav tm="0">
                                          <p:val>
                                            <p:fltVal val="0"/>
                                          </p:val>
                                        </p:tav>
                                        <p:tav tm="100000">
                                          <p:val>
                                            <p:strVal val="#ppt_w"/>
                                          </p:val>
                                        </p:tav>
                                      </p:tavLst>
                                    </p:anim>
                                    <p:anim calcmode="lin" valueType="num">
                                      <p:cBhvr>
                                        <p:cTn id="23" dur="500" fill="hold"/>
                                        <p:tgtEl>
                                          <p:spTgt spid="22"/>
                                        </p:tgtEl>
                                        <p:attrNameLst>
                                          <p:attrName>ppt_h</p:attrName>
                                        </p:attrNameLst>
                                      </p:cBhvr>
                                      <p:tavLst>
                                        <p:tav tm="0">
                                          <p:val>
                                            <p:fltVal val="0"/>
                                          </p:val>
                                        </p:tav>
                                        <p:tav tm="100000">
                                          <p:val>
                                            <p:strVal val="#ppt_h"/>
                                          </p:val>
                                        </p:tav>
                                      </p:tavLst>
                                    </p:anim>
                                  </p:childTnLst>
                                </p:cTn>
                              </p:par>
                            </p:childTnLst>
                          </p:cTn>
                        </p:par>
                        <p:par>
                          <p:cTn id="24" fill="hold">
                            <p:stCondLst>
                              <p:cond delay="500"/>
                            </p:stCondLst>
                            <p:childTnLst>
                              <p:par>
                                <p:cTn id="25" presetID="47" presetClass="entr" presetSubtype="0" fill="hold" grpId="0" nodeType="after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fade">
                                      <p:cBhvr>
                                        <p:cTn id="27" dur="500"/>
                                        <p:tgtEl>
                                          <p:spTgt spid="32"/>
                                        </p:tgtEl>
                                      </p:cBhvr>
                                    </p:animEffect>
                                    <p:anim calcmode="lin" valueType="num">
                                      <p:cBhvr>
                                        <p:cTn id="28" dur="500" fill="hold"/>
                                        <p:tgtEl>
                                          <p:spTgt spid="32"/>
                                        </p:tgtEl>
                                        <p:attrNameLst>
                                          <p:attrName>ppt_x</p:attrName>
                                        </p:attrNameLst>
                                      </p:cBhvr>
                                      <p:tavLst>
                                        <p:tav tm="0">
                                          <p:val>
                                            <p:strVal val="#ppt_x"/>
                                          </p:val>
                                        </p:tav>
                                        <p:tav tm="100000">
                                          <p:val>
                                            <p:strVal val="#ppt_x"/>
                                          </p:val>
                                        </p:tav>
                                      </p:tavLst>
                                    </p:anim>
                                    <p:anim calcmode="lin" valueType="num">
                                      <p:cBhvr>
                                        <p:cTn id="29" dur="500" fill="hold"/>
                                        <p:tgtEl>
                                          <p:spTgt spid="32"/>
                                        </p:tgtEl>
                                        <p:attrNameLst>
                                          <p:attrName>ppt_y</p:attrName>
                                        </p:attrNameLst>
                                      </p:cBhvr>
                                      <p:tavLst>
                                        <p:tav tm="0">
                                          <p:val>
                                            <p:strVal val="#ppt_y-.1"/>
                                          </p:val>
                                        </p:tav>
                                        <p:tav tm="100000">
                                          <p:val>
                                            <p:strVal val="#ppt_y"/>
                                          </p:val>
                                        </p:tav>
                                      </p:tavLst>
                                    </p:anim>
                                  </p:childTnLst>
                                </p:cTn>
                              </p:par>
                              <p:par>
                                <p:cTn id="30" presetID="42" presetClass="entr" presetSubtype="0" fill="hold" grpId="0" nodeType="with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fade">
                                      <p:cBhvr>
                                        <p:cTn id="32" dur="500"/>
                                        <p:tgtEl>
                                          <p:spTgt spid="6"/>
                                        </p:tgtEl>
                                      </p:cBhvr>
                                    </p:animEffect>
                                    <p:anim calcmode="lin" valueType="num">
                                      <p:cBhvr>
                                        <p:cTn id="33" dur="500" fill="hold"/>
                                        <p:tgtEl>
                                          <p:spTgt spid="6"/>
                                        </p:tgtEl>
                                        <p:attrNameLst>
                                          <p:attrName>ppt_x</p:attrName>
                                        </p:attrNameLst>
                                      </p:cBhvr>
                                      <p:tavLst>
                                        <p:tav tm="0">
                                          <p:val>
                                            <p:strVal val="#ppt_x"/>
                                          </p:val>
                                        </p:tav>
                                        <p:tav tm="100000">
                                          <p:val>
                                            <p:strVal val="#ppt_x"/>
                                          </p:val>
                                        </p:tav>
                                      </p:tavLst>
                                    </p:anim>
                                    <p:anim calcmode="lin" valueType="num">
                                      <p:cBhvr>
                                        <p:cTn id="34" dur="500" fill="hold"/>
                                        <p:tgtEl>
                                          <p:spTgt spid="6"/>
                                        </p:tgtEl>
                                        <p:attrNameLst>
                                          <p:attrName>ppt_y</p:attrName>
                                        </p:attrNameLst>
                                      </p:cBhvr>
                                      <p:tavLst>
                                        <p:tav tm="0">
                                          <p:val>
                                            <p:strVal val="#ppt_y+.1"/>
                                          </p:val>
                                        </p:tav>
                                        <p:tav tm="100000">
                                          <p:val>
                                            <p:strVal val="#ppt_y"/>
                                          </p:val>
                                        </p:tav>
                                      </p:tavLst>
                                    </p:anim>
                                  </p:childTnLst>
                                </p:cTn>
                              </p:par>
                              <p:par>
                                <p:cTn id="35" presetID="55" presetClass="entr" presetSubtype="0" fill="hold" grpId="0" nodeType="withEffect">
                                  <p:stCondLst>
                                    <p:cond delay="500"/>
                                  </p:stCondLst>
                                  <p:childTnLst>
                                    <p:set>
                                      <p:cBhvr>
                                        <p:cTn id="36" dur="1" fill="hold">
                                          <p:stCondLst>
                                            <p:cond delay="0"/>
                                          </p:stCondLst>
                                        </p:cTn>
                                        <p:tgtEl>
                                          <p:spTgt spid="27"/>
                                        </p:tgtEl>
                                        <p:attrNameLst>
                                          <p:attrName>style.visibility</p:attrName>
                                        </p:attrNameLst>
                                      </p:cBhvr>
                                      <p:to>
                                        <p:strVal val="visible"/>
                                      </p:to>
                                    </p:set>
                                    <p:anim calcmode="lin" valueType="num">
                                      <p:cBhvr>
                                        <p:cTn id="37" dur="500" fill="hold"/>
                                        <p:tgtEl>
                                          <p:spTgt spid="27"/>
                                        </p:tgtEl>
                                        <p:attrNameLst>
                                          <p:attrName>ppt_w</p:attrName>
                                        </p:attrNameLst>
                                      </p:cBhvr>
                                      <p:tavLst>
                                        <p:tav tm="0">
                                          <p:val>
                                            <p:strVal val="#ppt_w*0.70"/>
                                          </p:val>
                                        </p:tav>
                                        <p:tav tm="100000">
                                          <p:val>
                                            <p:strVal val="#ppt_w"/>
                                          </p:val>
                                        </p:tav>
                                      </p:tavLst>
                                    </p:anim>
                                    <p:anim calcmode="lin" valueType="num">
                                      <p:cBhvr>
                                        <p:cTn id="38" dur="500" fill="hold"/>
                                        <p:tgtEl>
                                          <p:spTgt spid="27"/>
                                        </p:tgtEl>
                                        <p:attrNameLst>
                                          <p:attrName>ppt_h</p:attrName>
                                        </p:attrNameLst>
                                      </p:cBhvr>
                                      <p:tavLst>
                                        <p:tav tm="0">
                                          <p:val>
                                            <p:strVal val="#ppt_h"/>
                                          </p:val>
                                        </p:tav>
                                        <p:tav tm="100000">
                                          <p:val>
                                            <p:strVal val="#ppt_h"/>
                                          </p:val>
                                        </p:tav>
                                      </p:tavLst>
                                    </p:anim>
                                    <p:animEffect transition="in" filter="fade">
                                      <p:cBhvr>
                                        <p:cTn id="39" dur="500"/>
                                        <p:tgtEl>
                                          <p:spTgt spid="27"/>
                                        </p:tgtEl>
                                      </p:cBhvr>
                                    </p:animEffect>
                                  </p:childTnLst>
                                </p:cTn>
                              </p:par>
                              <p:par>
                                <p:cTn id="40" presetID="23" presetClass="entr" presetSubtype="16" fill="hold" grpId="0" nodeType="withEffect">
                                  <p:stCondLst>
                                    <p:cond delay="500"/>
                                  </p:stCondLst>
                                  <p:childTnLst>
                                    <p:set>
                                      <p:cBhvr>
                                        <p:cTn id="41" dur="1" fill="hold">
                                          <p:stCondLst>
                                            <p:cond delay="0"/>
                                          </p:stCondLst>
                                        </p:cTn>
                                        <p:tgtEl>
                                          <p:spTgt spid="21"/>
                                        </p:tgtEl>
                                        <p:attrNameLst>
                                          <p:attrName>style.visibility</p:attrName>
                                        </p:attrNameLst>
                                      </p:cBhvr>
                                      <p:to>
                                        <p:strVal val="visible"/>
                                      </p:to>
                                    </p:set>
                                    <p:anim calcmode="lin" valueType="num">
                                      <p:cBhvr>
                                        <p:cTn id="42" dur="500" fill="hold"/>
                                        <p:tgtEl>
                                          <p:spTgt spid="21"/>
                                        </p:tgtEl>
                                        <p:attrNameLst>
                                          <p:attrName>ppt_w</p:attrName>
                                        </p:attrNameLst>
                                      </p:cBhvr>
                                      <p:tavLst>
                                        <p:tav tm="0">
                                          <p:val>
                                            <p:fltVal val="0"/>
                                          </p:val>
                                        </p:tav>
                                        <p:tav tm="100000">
                                          <p:val>
                                            <p:strVal val="#ppt_w"/>
                                          </p:val>
                                        </p:tav>
                                      </p:tavLst>
                                    </p:anim>
                                    <p:anim calcmode="lin" valueType="num">
                                      <p:cBhvr>
                                        <p:cTn id="43" dur="500" fill="hold"/>
                                        <p:tgtEl>
                                          <p:spTgt spid="21"/>
                                        </p:tgtEl>
                                        <p:attrNameLst>
                                          <p:attrName>ppt_h</p:attrName>
                                        </p:attrNameLst>
                                      </p:cBhvr>
                                      <p:tavLst>
                                        <p:tav tm="0">
                                          <p:val>
                                            <p:fltVal val="0"/>
                                          </p:val>
                                        </p:tav>
                                        <p:tav tm="100000">
                                          <p:val>
                                            <p:strVal val="#ppt_h"/>
                                          </p:val>
                                        </p:tav>
                                      </p:tavLst>
                                    </p:anim>
                                  </p:childTnLst>
                                </p:cTn>
                              </p:par>
                            </p:childTnLst>
                          </p:cTn>
                        </p:par>
                        <p:par>
                          <p:cTn id="44" fill="hold">
                            <p:stCondLst>
                              <p:cond delay="1000"/>
                            </p:stCondLst>
                            <p:childTnLst>
                              <p:par>
                                <p:cTn id="45" presetID="47" presetClass="entr" presetSubtype="0" fill="hold" grpId="0" nodeType="afterEffect">
                                  <p:stCondLst>
                                    <p:cond delay="0"/>
                                  </p:stCondLst>
                                  <p:childTnLst>
                                    <p:set>
                                      <p:cBhvr>
                                        <p:cTn id="46" dur="1" fill="hold">
                                          <p:stCondLst>
                                            <p:cond delay="0"/>
                                          </p:stCondLst>
                                        </p:cTn>
                                        <p:tgtEl>
                                          <p:spTgt spid="33"/>
                                        </p:tgtEl>
                                        <p:attrNameLst>
                                          <p:attrName>style.visibility</p:attrName>
                                        </p:attrNameLst>
                                      </p:cBhvr>
                                      <p:to>
                                        <p:strVal val="visible"/>
                                      </p:to>
                                    </p:set>
                                    <p:animEffect transition="in" filter="fade">
                                      <p:cBhvr>
                                        <p:cTn id="47" dur="500"/>
                                        <p:tgtEl>
                                          <p:spTgt spid="33"/>
                                        </p:tgtEl>
                                      </p:cBhvr>
                                    </p:animEffect>
                                    <p:anim calcmode="lin" valueType="num">
                                      <p:cBhvr>
                                        <p:cTn id="48" dur="500" fill="hold"/>
                                        <p:tgtEl>
                                          <p:spTgt spid="33"/>
                                        </p:tgtEl>
                                        <p:attrNameLst>
                                          <p:attrName>ppt_x</p:attrName>
                                        </p:attrNameLst>
                                      </p:cBhvr>
                                      <p:tavLst>
                                        <p:tav tm="0">
                                          <p:val>
                                            <p:strVal val="#ppt_x"/>
                                          </p:val>
                                        </p:tav>
                                        <p:tav tm="100000">
                                          <p:val>
                                            <p:strVal val="#ppt_x"/>
                                          </p:val>
                                        </p:tav>
                                      </p:tavLst>
                                    </p:anim>
                                    <p:anim calcmode="lin" valueType="num">
                                      <p:cBhvr>
                                        <p:cTn id="49" dur="500" fill="hold"/>
                                        <p:tgtEl>
                                          <p:spTgt spid="33"/>
                                        </p:tgtEl>
                                        <p:attrNameLst>
                                          <p:attrName>ppt_y</p:attrName>
                                        </p:attrNameLst>
                                      </p:cBhvr>
                                      <p:tavLst>
                                        <p:tav tm="0">
                                          <p:val>
                                            <p:strVal val="#ppt_y-.1"/>
                                          </p:val>
                                        </p:tav>
                                        <p:tav tm="100000">
                                          <p:val>
                                            <p:strVal val="#ppt_y"/>
                                          </p:val>
                                        </p:tav>
                                      </p:tavLst>
                                    </p:anim>
                                  </p:childTnLst>
                                </p:cTn>
                              </p:par>
                              <p:par>
                                <p:cTn id="50" presetID="42" presetClass="entr" presetSubtype="0" fill="hold" grpId="0" nodeType="withEffect">
                                  <p:stCondLst>
                                    <p:cond delay="0"/>
                                  </p:stCondLst>
                                  <p:childTnLst>
                                    <p:set>
                                      <p:cBhvr>
                                        <p:cTn id="51" dur="1" fill="hold">
                                          <p:stCondLst>
                                            <p:cond delay="0"/>
                                          </p:stCondLst>
                                        </p:cTn>
                                        <p:tgtEl>
                                          <p:spTgt spid="8"/>
                                        </p:tgtEl>
                                        <p:attrNameLst>
                                          <p:attrName>style.visibility</p:attrName>
                                        </p:attrNameLst>
                                      </p:cBhvr>
                                      <p:to>
                                        <p:strVal val="visible"/>
                                      </p:to>
                                    </p:set>
                                    <p:animEffect transition="in" filter="fade">
                                      <p:cBhvr>
                                        <p:cTn id="52" dur="500"/>
                                        <p:tgtEl>
                                          <p:spTgt spid="8"/>
                                        </p:tgtEl>
                                      </p:cBhvr>
                                    </p:animEffect>
                                    <p:anim calcmode="lin" valueType="num">
                                      <p:cBhvr>
                                        <p:cTn id="53" dur="500" fill="hold"/>
                                        <p:tgtEl>
                                          <p:spTgt spid="8"/>
                                        </p:tgtEl>
                                        <p:attrNameLst>
                                          <p:attrName>ppt_x</p:attrName>
                                        </p:attrNameLst>
                                      </p:cBhvr>
                                      <p:tavLst>
                                        <p:tav tm="0">
                                          <p:val>
                                            <p:strVal val="#ppt_x"/>
                                          </p:val>
                                        </p:tav>
                                        <p:tav tm="100000">
                                          <p:val>
                                            <p:strVal val="#ppt_x"/>
                                          </p:val>
                                        </p:tav>
                                      </p:tavLst>
                                    </p:anim>
                                    <p:anim calcmode="lin" valueType="num">
                                      <p:cBhvr>
                                        <p:cTn id="54" dur="500" fill="hold"/>
                                        <p:tgtEl>
                                          <p:spTgt spid="8"/>
                                        </p:tgtEl>
                                        <p:attrNameLst>
                                          <p:attrName>ppt_y</p:attrName>
                                        </p:attrNameLst>
                                      </p:cBhvr>
                                      <p:tavLst>
                                        <p:tav tm="0">
                                          <p:val>
                                            <p:strVal val="#ppt_y+.1"/>
                                          </p:val>
                                        </p:tav>
                                        <p:tav tm="100000">
                                          <p:val>
                                            <p:strVal val="#ppt_y"/>
                                          </p:val>
                                        </p:tav>
                                      </p:tavLst>
                                    </p:anim>
                                  </p:childTnLst>
                                </p:cTn>
                              </p:par>
                              <p:par>
                                <p:cTn id="55" presetID="55" presetClass="entr" presetSubtype="0" fill="hold" grpId="0" nodeType="withEffect">
                                  <p:stCondLst>
                                    <p:cond delay="500"/>
                                  </p:stCondLst>
                                  <p:childTnLst>
                                    <p:set>
                                      <p:cBhvr>
                                        <p:cTn id="56" dur="1" fill="hold">
                                          <p:stCondLst>
                                            <p:cond delay="0"/>
                                          </p:stCondLst>
                                        </p:cTn>
                                        <p:tgtEl>
                                          <p:spTgt spid="28"/>
                                        </p:tgtEl>
                                        <p:attrNameLst>
                                          <p:attrName>style.visibility</p:attrName>
                                        </p:attrNameLst>
                                      </p:cBhvr>
                                      <p:to>
                                        <p:strVal val="visible"/>
                                      </p:to>
                                    </p:set>
                                    <p:anim calcmode="lin" valueType="num">
                                      <p:cBhvr>
                                        <p:cTn id="57" dur="500" fill="hold"/>
                                        <p:tgtEl>
                                          <p:spTgt spid="28"/>
                                        </p:tgtEl>
                                        <p:attrNameLst>
                                          <p:attrName>ppt_w</p:attrName>
                                        </p:attrNameLst>
                                      </p:cBhvr>
                                      <p:tavLst>
                                        <p:tav tm="0">
                                          <p:val>
                                            <p:strVal val="#ppt_w*0.70"/>
                                          </p:val>
                                        </p:tav>
                                        <p:tav tm="100000">
                                          <p:val>
                                            <p:strVal val="#ppt_w"/>
                                          </p:val>
                                        </p:tav>
                                      </p:tavLst>
                                    </p:anim>
                                    <p:anim calcmode="lin" valueType="num">
                                      <p:cBhvr>
                                        <p:cTn id="58" dur="500" fill="hold"/>
                                        <p:tgtEl>
                                          <p:spTgt spid="28"/>
                                        </p:tgtEl>
                                        <p:attrNameLst>
                                          <p:attrName>ppt_h</p:attrName>
                                        </p:attrNameLst>
                                      </p:cBhvr>
                                      <p:tavLst>
                                        <p:tav tm="0">
                                          <p:val>
                                            <p:strVal val="#ppt_h"/>
                                          </p:val>
                                        </p:tav>
                                        <p:tav tm="100000">
                                          <p:val>
                                            <p:strVal val="#ppt_h"/>
                                          </p:val>
                                        </p:tav>
                                      </p:tavLst>
                                    </p:anim>
                                    <p:animEffect transition="in" filter="fade">
                                      <p:cBhvr>
                                        <p:cTn id="59" dur="500"/>
                                        <p:tgtEl>
                                          <p:spTgt spid="28"/>
                                        </p:tgtEl>
                                      </p:cBhvr>
                                    </p:animEffect>
                                  </p:childTnLst>
                                </p:cTn>
                              </p:par>
                              <p:par>
                                <p:cTn id="60" presetID="23" presetClass="entr" presetSubtype="16" fill="hold" grpId="0" nodeType="withEffect">
                                  <p:stCondLst>
                                    <p:cond delay="500"/>
                                  </p:stCondLst>
                                  <p:childTnLst>
                                    <p:set>
                                      <p:cBhvr>
                                        <p:cTn id="61" dur="1" fill="hold">
                                          <p:stCondLst>
                                            <p:cond delay="0"/>
                                          </p:stCondLst>
                                        </p:cTn>
                                        <p:tgtEl>
                                          <p:spTgt spid="20"/>
                                        </p:tgtEl>
                                        <p:attrNameLst>
                                          <p:attrName>style.visibility</p:attrName>
                                        </p:attrNameLst>
                                      </p:cBhvr>
                                      <p:to>
                                        <p:strVal val="visible"/>
                                      </p:to>
                                    </p:set>
                                    <p:anim calcmode="lin" valueType="num">
                                      <p:cBhvr>
                                        <p:cTn id="62" dur="500" fill="hold"/>
                                        <p:tgtEl>
                                          <p:spTgt spid="20"/>
                                        </p:tgtEl>
                                        <p:attrNameLst>
                                          <p:attrName>ppt_w</p:attrName>
                                        </p:attrNameLst>
                                      </p:cBhvr>
                                      <p:tavLst>
                                        <p:tav tm="0">
                                          <p:val>
                                            <p:fltVal val="0"/>
                                          </p:val>
                                        </p:tav>
                                        <p:tav tm="100000">
                                          <p:val>
                                            <p:strVal val="#ppt_w"/>
                                          </p:val>
                                        </p:tav>
                                      </p:tavLst>
                                    </p:anim>
                                    <p:anim calcmode="lin" valueType="num">
                                      <p:cBhvr>
                                        <p:cTn id="63" dur="500" fill="hold"/>
                                        <p:tgtEl>
                                          <p:spTgt spid="20"/>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4" grpId="0" animBg="1"/>
      <p:bldP spid="6" grpId="0" animBg="1"/>
      <p:bldP spid="8" grpId="0" animBg="1"/>
      <p:bldP spid="16" grpId="0"/>
      <p:bldP spid="20" grpId="0" animBg="1"/>
      <p:bldP spid="21" grpId="0" animBg="1"/>
      <p:bldP spid="22" grpId="0" animBg="1"/>
      <p:bldP spid="27" grpId="0"/>
      <p:bldP spid="28" grpId="0"/>
      <p:bldP spid="31" grpId="0" animBg="1"/>
      <p:bldP spid="32"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Freeform 7"/>
          <p:cNvSpPr>
            <a:spLocks noEditPoints="1"/>
          </p:cNvSpPr>
          <p:nvPr/>
        </p:nvSpPr>
        <p:spPr bwMode="auto">
          <a:xfrm>
            <a:off x="0" y="1216695"/>
            <a:ext cx="3926075" cy="3925218"/>
          </a:xfrm>
          <a:custGeom>
            <a:avLst/>
            <a:gdLst>
              <a:gd name="T0" fmla="*/ 664 w 2291"/>
              <a:gd name="T1" fmla="*/ 482 h 2291"/>
              <a:gd name="T2" fmla="*/ 482 w 2291"/>
              <a:gd name="T3" fmla="*/ 664 h 2291"/>
              <a:gd name="T4" fmla="*/ 451 w 2291"/>
              <a:gd name="T5" fmla="*/ 853 h 2291"/>
              <a:gd name="T6" fmla="*/ 576 w 2291"/>
              <a:gd name="T7" fmla="*/ 729 h 2291"/>
              <a:gd name="T8" fmla="*/ 729 w 2291"/>
              <a:gd name="T9" fmla="*/ 577 h 2291"/>
              <a:gd name="T10" fmla="*/ 853 w 2291"/>
              <a:gd name="T11" fmla="*/ 450 h 2291"/>
              <a:gd name="T12" fmla="*/ 2254 w 2291"/>
              <a:gd name="T13" fmla="*/ 2118 h 2291"/>
              <a:gd name="T14" fmla="*/ 1841 w 2291"/>
              <a:gd name="T15" fmla="*/ 1706 h 2291"/>
              <a:gd name="T16" fmla="*/ 2083 w 2291"/>
              <a:gd name="T17" fmla="*/ 1040 h 2291"/>
              <a:gd name="T18" fmla="*/ 2003 w 2291"/>
              <a:gd name="T19" fmla="*/ 643 h 2291"/>
              <a:gd name="T20" fmla="*/ 1777 w 2291"/>
              <a:gd name="T21" fmla="*/ 305 h 2291"/>
              <a:gd name="T22" fmla="*/ 1041 w 2291"/>
              <a:gd name="T23" fmla="*/ 0 h 2291"/>
              <a:gd name="T24" fmla="*/ 79 w 2291"/>
              <a:gd name="T25" fmla="*/ 643 h 2291"/>
              <a:gd name="T26" fmla="*/ 77 w 2291"/>
              <a:gd name="T27" fmla="*/ 1433 h 2291"/>
              <a:gd name="T28" fmla="*/ 304 w 2291"/>
              <a:gd name="T29" fmla="*/ 1776 h 2291"/>
              <a:gd name="T30" fmla="*/ 643 w 2291"/>
              <a:gd name="T31" fmla="*/ 2003 h 2291"/>
              <a:gd name="T32" fmla="*/ 643 w 2291"/>
              <a:gd name="T33" fmla="*/ 2003 h 2291"/>
              <a:gd name="T34" fmla="*/ 1439 w 2291"/>
              <a:gd name="T35" fmla="*/ 2003 h 2291"/>
              <a:gd name="T36" fmla="*/ 2119 w 2291"/>
              <a:gd name="T37" fmla="*/ 2255 h 2291"/>
              <a:gd name="T38" fmla="*/ 2254 w 2291"/>
              <a:gd name="T39" fmla="*/ 2118 h 2291"/>
              <a:gd name="T40" fmla="*/ 1643 w 2291"/>
              <a:gd name="T41" fmla="*/ 1642 h 2291"/>
              <a:gd name="T42" fmla="*/ 1366 w 2291"/>
              <a:gd name="T43" fmla="*/ 1826 h 2291"/>
              <a:gd name="T44" fmla="*/ 716 w 2291"/>
              <a:gd name="T45" fmla="*/ 1826 h 2291"/>
              <a:gd name="T46" fmla="*/ 440 w 2291"/>
              <a:gd name="T47" fmla="*/ 1642 h 2291"/>
              <a:gd name="T48" fmla="*/ 440 w 2291"/>
              <a:gd name="T49" fmla="*/ 1642 h 2291"/>
              <a:gd name="T50" fmla="*/ 253 w 2291"/>
              <a:gd name="T51" fmla="*/ 1361 h 2291"/>
              <a:gd name="T52" fmla="*/ 255 w 2291"/>
              <a:gd name="T53" fmla="*/ 715 h 2291"/>
              <a:gd name="T54" fmla="*/ 1041 w 2291"/>
              <a:gd name="T55" fmla="*/ 191 h 2291"/>
              <a:gd name="T56" fmla="*/ 1642 w 2291"/>
              <a:gd name="T57" fmla="*/ 440 h 2291"/>
              <a:gd name="T58" fmla="*/ 1828 w 2291"/>
              <a:gd name="T59" fmla="*/ 715 h 2291"/>
              <a:gd name="T60" fmla="*/ 1891 w 2291"/>
              <a:gd name="T61" fmla="*/ 1040 h 2291"/>
              <a:gd name="T62" fmla="*/ 1643 w 2291"/>
              <a:gd name="T63" fmla="*/ 1642 h 2291"/>
              <a:gd name="T64" fmla="*/ 1657 w 2291"/>
              <a:gd name="T65" fmla="*/ 984 h 2291"/>
              <a:gd name="T66" fmla="*/ 1557 w 2291"/>
              <a:gd name="T67" fmla="*/ 1254 h 2291"/>
              <a:gd name="T68" fmla="*/ 1437 w 2291"/>
              <a:gd name="T69" fmla="*/ 1435 h 2291"/>
              <a:gd name="T70" fmla="*/ 1041 w 2291"/>
              <a:gd name="T71" fmla="*/ 1600 h 2291"/>
              <a:gd name="T72" fmla="*/ 1041 w 2291"/>
              <a:gd name="T73" fmla="*/ 1715 h 2291"/>
              <a:gd name="T74" fmla="*/ 1518 w 2291"/>
              <a:gd name="T75" fmla="*/ 1517 h 2291"/>
              <a:gd name="T76" fmla="*/ 1663 w 2291"/>
              <a:gd name="T77" fmla="*/ 1298 h 2291"/>
              <a:gd name="T78" fmla="*/ 1657 w 2291"/>
              <a:gd name="T79" fmla="*/ 984 h 229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291" h="2291">
                <a:moveTo>
                  <a:pt x="778" y="420"/>
                </a:moveTo>
                <a:cubicBezTo>
                  <a:pt x="738" y="438"/>
                  <a:pt x="700" y="457"/>
                  <a:pt x="664" y="482"/>
                </a:cubicBezTo>
                <a:cubicBezTo>
                  <a:pt x="629" y="506"/>
                  <a:pt x="594" y="534"/>
                  <a:pt x="564" y="564"/>
                </a:cubicBezTo>
                <a:cubicBezTo>
                  <a:pt x="533" y="596"/>
                  <a:pt x="506" y="629"/>
                  <a:pt x="482" y="664"/>
                </a:cubicBezTo>
                <a:cubicBezTo>
                  <a:pt x="459" y="700"/>
                  <a:pt x="437" y="738"/>
                  <a:pt x="420" y="778"/>
                </a:cubicBezTo>
                <a:cubicBezTo>
                  <a:pt x="409" y="807"/>
                  <a:pt x="422" y="841"/>
                  <a:pt x="451" y="853"/>
                </a:cubicBezTo>
                <a:cubicBezTo>
                  <a:pt x="480" y="866"/>
                  <a:pt x="513" y="852"/>
                  <a:pt x="525" y="824"/>
                </a:cubicBezTo>
                <a:cubicBezTo>
                  <a:pt x="540" y="791"/>
                  <a:pt x="558" y="759"/>
                  <a:pt x="576" y="729"/>
                </a:cubicBezTo>
                <a:cubicBezTo>
                  <a:pt x="597" y="698"/>
                  <a:pt x="620" y="669"/>
                  <a:pt x="645" y="645"/>
                </a:cubicBezTo>
                <a:cubicBezTo>
                  <a:pt x="672" y="619"/>
                  <a:pt x="699" y="596"/>
                  <a:pt x="729" y="577"/>
                </a:cubicBezTo>
                <a:cubicBezTo>
                  <a:pt x="759" y="556"/>
                  <a:pt x="790" y="539"/>
                  <a:pt x="823" y="525"/>
                </a:cubicBezTo>
                <a:cubicBezTo>
                  <a:pt x="852" y="513"/>
                  <a:pt x="866" y="479"/>
                  <a:pt x="853" y="450"/>
                </a:cubicBezTo>
                <a:cubicBezTo>
                  <a:pt x="841" y="421"/>
                  <a:pt x="807" y="408"/>
                  <a:pt x="778" y="420"/>
                </a:cubicBezTo>
                <a:close/>
                <a:moveTo>
                  <a:pt x="2254" y="2118"/>
                </a:moveTo>
                <a:cubicBezTo>
                  <a:pt x="2254" y="2118"/>
                  <a:pt x="2254" y="2118"/>
                  <a:pt x="2254" y="2118"/>
                </a:cubicBezTo>
                <a:cubicBezTo>
                  <a:pt x="1841" y="1706"/>
                  <a:pt x="1841" y="1706"/>
                  <a:pt x="1841" y="1706"/>
                </a:cubicBezTo>
                <a:cubicBezTo>
                  <a:pt x="1908" y="1626"/>
                  <a:pt x="1963" y="1536"/>
                  <a:pt x="2003" y="1440"/>
                </a:cubicBezTo>
                <a:cubicBezTo>
                  <a:pt x="2054" y="1315"/>
                  <a:pt x="2083" y="1182"/>
                  <a:pt x="2083" y="1040"/>
                </a:cubicBezTo>
                <a:cubicBezTo>
                  <a:pt x="2083" y="902"/>
                  <a:pt x="2054" y="769"/>
                  <a:pt x="2005" y="648"/>
                </a:cubicBezTo>
                <a:cubicBezTo>
                  <a:pt x="2003" y="643"/>
                  <a:pt x="2003" y="643"/>
                  <a:pt x="2003" y="643"/>
                </a:cubicBezTo>
                <a:cubicBezTo>
                  <a:pt x="1950" y="518"/>
                  <a:pt x="1876" y="404"/>
                  <a:pt x="1781" y="309"/>
                </a:cubicBezTo>
                <a:cubicBezTo>
                  <a:pt x="1777" y="305"/>
                  <a:pt x="1777" y="305"/>
                  <a:pt x="1777" y="305"/>
                </a:cubicBezTo>
                <a:cubicBezTo>
                  <a:pt x="1681" y="208"/>
                  <a:pt x="1567" y="131"/>
                  <a:pt x="1439" y="78"/>
                </a:cubicBezTo>
                <a:cubicBezTo>
                  <a:pt x="1315" y="28"/>
                  <a:pt x="1181" y="0"/>
                  <a:pt x="1041" y="0"/>
                </a:cubicBezTo>
                <a:cubicBezTo>
                  <a:pt x="753" y="0"/>
                  <a:pt x="493" y="115"/>
                  <a:pt x="304" y="305"/>
                </a:cubicBezTo>
                <a:cubicBezTo>
                  <a:pt x="208" y="400"/>
                  <a:pt x="132" y="515"/>
                  <a:pt x="79" y="643"/>
                </a:cubicBezTo>
                <a:cubicBezTo>
                  <a:pt x="27" y="766"/>
                  <a:pt x="0" y="901"/>
                  <a:pt x="0" y="1040"/>
                </a:cubicBezTo>
                <a:cubicBezTo>
                  <a:pt x="0" y="1179"/>
                  <a:pt x="27" y="1312"/>
                  <a:pt x="77" y="1433"/>
                </a:cubicBezTo>
                <a:cubicBezTo>
                  <a:pt x="79" y="1440"/>
                  <a:pt x="79" y="1440"/>
                  <a:pt x="79" y="1440"/>
                </a:cubicBezTo>
                <a:cubicBezTo>
                  <a:pt x="132" y="1566"/>
                  <a:pt x="208" y="1680"/>
                  <a:pt x="304" y="1776"/>
                </a:cubicBezTo>
                <a:cubicBezTo>
                  <a:pt x="305" y="1776"/>
                  <a:pt x="305" y="1776"/>
                  <a:pt x="305" y="1776"/>
                </a:cubicBezTo>
                <a:cubicBezTo>
                  <a:pt x="401" y="1872"/>
                  <a:pt x="515" y="1950"/>
                  <a:pt x="643" y="2003"/>
                </a:cubicBezTo>
                <a:cubicBezTo>
                  <a:pt x="643" y="2002"/>
                  <a:pt x="643" y="2002"/>
                  <a:pt x="643" y="2002"/>
                </a:cubicBezTo>
                <a:cubicBezTo>
                  <a:pt x="643" y="2003"/>
                  <a:pt x="643" y="2003"/>
                  <a:pt x="643" y="2003"/>
                </a:cubicBezTo>
                <a:cubicBezTo>
                  <a:pt x="767" y="2053"/>
                  <a:pt x="901" y="2082"/>
                  <a:pt x="1041" y="2082"/>
                </a:cubicBezTo>
                <a:cubicBezTo>
                  <a:pt x="1181" y="2082"/>
                  <a:pt x="1315" y="2053"/>
                  <a:pt x="1439" y="2003"/>
                </a:cubicBezTo>
                <a:cubicBezTo>
                  <a:pt x="1536" y="1963"/>
                  <a:pt x="1627" y="1906"/>
                  <a:pt x="1706" y="1840"/>
                </a:cubicBezTo>
                <a:cubicBezTo>
                  <a:pt x="2119" y="2255"/>
                  <a:pt x="2119" y="2255"/>
                  <a:pt x="2119" y="2255"/>
                </a:cubicBezTo>
                <a:cubicBezTo>
                  <a:pt x="2157" y="2291"/>
                  <a:pt x="2217" y="2291"/>
                  <a:pt x="2254" y="2253"/>
                </a:cubicBezTo>
                <a:cubicBezTo>
                  <a:pt x="2291" y="2215"/>
                  <a:pt x="2291" y="2156"/>
                  <a:pt x="2254" y="2118"/>
                </a:cubicBezTo>
                <a:close/>
                <a:moveTo>
                  <a:pt x="1643" y="1642"/>
                </a:moveTo>
                <a:cubicBezTo>
                  <a:pt x="1643" y="1642"/>
                  <a:pt x="1643" y="1642"/>
                  <a:pt x="1643" y="1642"/>
                </a:cubicBezTo>
                <a:cubicBezTo>
                  <a:pt x="1640" y="1644"/>
                  <a:pt x="1640" y="1644"/>
                  <a:pt x="1640" y="1644"/>
                </a:cubicBezTo>
                <a:cubicBezTo>
                  <a:pt x="1563" y="1721"/>
                  <a:pt x="1469" y="1784"/>
                  <a:pt x="1366" y="1826"/>
                </a:cubicBezTo>
                <a:cubicBezTo>
                  <a:pt x="1266" y="1868"/>
                  <a:pt x="1156" y="1890"/>
                  <a:pt x="1041" y="1890"/>
                </a:cubicBezTo>
                <a:cubicBezTo>
                  <a:pt x="925" y="1890"/>
                  <a:pt x="816" y="1868"/>
                  <a:pt x="716" y="1826"/>
                </a:cubicBezTo>
                <a:cubicBezTo>
                  <a:pt x="716" y="1826"/>
                  <a:pt x="716" y="1826"/>
                  <a:pt x="716" y="1826"/>
                </a:cubicBezTo>
                <a:cubicBezTo>
                  <a:pt x="611" y="1784"/>
                  <a:pt x="518" y="1720"/>
                  <a:pt x="440" y="1642"/>
                </a:cubicBezTo>
                <a:cubicBezTo>
                  <a:pt x="440" y="1642"/>
                  <a:pt x="440" y="1642"/>
                  <a:pt x="440" y="1642"/>
                </a:cubicBezTo>
                <a:cubicBezTo>
                  <a:pt x="440" y="1642"/>
                  <a:pt x="440" y="1642"/>
                  <a:pt x="440" y="1642"/>
                </a:cubicBezTo>
                <a:cubicBezTo>
                  <a:pt x="362" y="1562"/>
                  <a:pt x="299" y="1468"/>
                  <a:pt x="255" y="1366"/>
                </a:cubicBezTo>
                <a:cubicBezTo>
                  <a:pt x="253" y="1361"/>
                  <a:pt x="253" y="1361"/>
                  <a:pt x="253" y="1361"/>
                </a:cubicBezTo>
                <a:cubicBezTo>
                  <a:pt x="213" y="1263"/>
                  <a:pt x="191" y="1154"/>
                  <a:pt x="191" y="1040"/>
                </a:cubicBezTo>
                <a:cubicBezTo>
                  <a:pt x="191" y="925"/>
                  <a:pt x="215" y="815"/>
                  <a:pt x="255" y="715"/>
                </a:cubicBezTo>
                <a:cubicBezTo>
                  <a:pt x="297" y="612"/>
                  <a:pt x="361" y="518"/>
                  <a:pt x="440" y="440"/>
                </a:cubicBezTo>
                <a:cubicBezTo>
                  <a:pt x="593" y="286"/>
                  <a:pt x="805" y="191"/>
                  <a:pt x="1041" y="191"/>
                </a:cubicBezTo>
                <a:cubicBezTo>
                  <a:pt x="1156" y="191"/>
                  <a:pt x="1267" y="213"/>
                  <a:pt x="1366" y="255"/>
                </a:cubicBezTo>
                <a:cubicBezTo>
                  <a:pt x="1469" y="299"/>
                  <a:pt x="1563" y="361"/>
                  <a:pt x="1642" y="440"/>
                </a:cubicBezTo>
                <a:cubicBezTo>
                  <a:pt x="1647" y="444"/>
                  <a:pt x="1647" y="444"/>
                  <a:pt x="1647" y="444"/>
                </a:cubicBezTo>
                <a:cubicBezTo>
                  <a:pt x="1722" y="521"/>
                  <a:pt x="1783" y="613"/>
                  <a:pt x="1828" y="715"/>
                </a:cubicBezTo>
                <a:cubicBezTo>
                  <a:pt x="1829" y="719"/>
                  <a:pt x="1829" y="719"/>
                  <a:pt x="1829" y="719"/>
                </a:cubicBezTo>
                <a:cubicBezTo>
                  <a:pt x="1869" y="820"/>
                  <a:pt x="1891" y="927"/>
                  <a:pt x="1891" y="1040"/>
                </a:cubicBezTo>
                <a:cubicBezTo>
                  <a:pt x="1891" y="1156"/>
                  <a:pt x="1868" y="1266"/>
                  <a:pt x="1828" y="1366"/>
                </a:cubicBezTo>
                <a:cubicBezTo>
                  <a:pt x="1783" y="1469"/>
                  <a:pt x="1720" y="1563"/>
                  <a:pt x="1643" y="1642"/>
                </a:cubicBezTo>
                <a:close/>
                <a:moveTo>
                  <a:pt x="1657" y="984"/>
                </a:moveTo>
                <a:cubicBezTo>
                  <a:pt x="1657" y="984"/>
                  <a:pt x="1657" y="984"/>
                  <a:pt x="1657" y="984"/>
                </a:cubicBezTo>
                <a:cubicBezTo>
                  <a:pt x="1625" y="984"/>
                  <a:pt x="1601" y="1009"/>
                  <a:pt x="1601" y="1040"/>
                </a:cubicBezTo>
                <a:cubicBezTo>
                  <a:pt x="1601" y="1114"/>
                  <a:pt x="1585" y="1187"/>
                  <a:pt x="1557" y="1254"/>
                </a:cubicBezTo>
                <a:cubicBezTo>
                  <a:pt x="1556" y="1256"/>
                  <a:pt x="1556" y="1256"/>
                  <a:pt x="1556" y="1256"/>
                </a:cubicBezTo>
                <a:cubicBezTo>
                  <a:pt x="1529" y="1322"/>
                  <a:pt x="1489" y="1383"/>
                  <a:pt x="1437" y="1435"/>
                </a:cubicBezTo>
                <a:cubicBezTo>
                  <a:pt x="1383" y="1490"/>
                  <a:pt x="1322" y="1530"/>
                  <a:pt x="1255" y="1557"/>
                </a:cubicBezTo>
                <a:cubicBezTo>
                  <a:pt x="1187" y="1586"/>
                  <a:pt x="1113" y="1600"/>
                  <a:pt x="1041" y="1600"/>
                </a:cubicBezTo>
                <a:cubicBezTo>
                  <a:pt x="1010" y="1600"/>
                  <a:pt x="983" y="1625"/>
                  <a:pt x="983" y="1657"/>
                </a:cubicBezTo>
                <a:cubicBezTo>
                  <a:pt x="983" y="1688"/>
                  <a:pt x="1010" y="1715"/>
                  <a:pt x="1041" y="1715"/>
                </a:cubicBezTo>
                <a:cubicBezTo>
                  <a:pt x="1129" y="1715"/>
                  <a:pt x="1216" y="1697"/>
                  <a:pt x="1298" y="1662"/>
                </a:cubicBezTo>
                <a:cubicBezTo>
                  <a:pt x="1378" y="1629"/>
                  <a:pt x="1453" y="1581"/>
                  <a:pt x="1518" y="1517"/>
                </a:cubicBezTo>
                <a:cubicBezTo>
                  <a:pt x="1581" y="1454"/>
                  <a:pt x="1629" y="1379"/>
                  <a:pt x="1663" y="1300"/>
                </a:cubicBezTo>
                <a:cubicBezTo>
                  <a:pt x="1663" y="1298"/>
                  <a:pt x="1663" y="1298"/>
                  <a:pt x="1663" y="1298"/>
                </a:cubicBezTo>
                <a:cubicBezTo>
                  <a:pt x="1697" y="1216"/>
                  <a:pt x="1715" y="1129"/>
                  <a:pt x="1715" y="1040"/>
                </a:cubicBezTo>
                <a:cubicBezTo>
                  <a:pt x="1715" y="1009"/>
                  <a:pt x="1688" y="984"/>
                  <a:pt x="1657" y="984"/>
                </a:cubicBezTo>
                <a:close/>
              </a:path>
            </a:pathLst>
          </a:custGeom>
          <a:solidFill>
            <a:schemeClr val="bg1">
              <a:alpha val="5000"/>
            </a:schemeClr>
          </a:solidFill>
          <a:ln>
            <a:noFill/>
          </a:ln>
        </p:spPr>
        <p:txBody>
          <a:bodyPr vert="horz" wrap="square" lIns="91440" tIns="45720" rIns="91440" bIns="45720" numCol="1" anchor="t" anchorCtr="0" compatLnSpc="1"/>
          <a:lstStyle/>
          <a:p>
            <a:endParaRPr lang="zh-CN" altLang="en-US"/>
          </a:p>
        </p:txBody>
      </p:sp>
      <p:sp>
        <p:nvSpPr>
          <p:cNvPr id="8" name="矩形 7"/>
          <p:cNvSpPr/>
          <p:nvPr/>
        </p:nvSpPr>
        <p:spPr>
          <a:xfrm>
            <a:off x="3851920" y="1994099"/>
            <a:ext cx="5292080" cy="1152128"/>
          </a:xfrm>
          <a:prstGeom prst="rect">
            <a:avLst/>
          </a:prstGeom>
          <a:noFill/>
          <a:ln w="6350" cap="flat">
            <a:solidFill>
              <a:schemeClr val="bg1"/>
            </a:solidFill>
            <a:prstDash val="solid"/>
            <a:miter lim="800000"/>
          </a:ln>
        </p:spPr>
        <p:txBody>
          <a:bodyPr vert="horz" wrap="square" lIns="91440" tIns="45720" rIns="91440" bIns="45720" numCol="1" anchor="t" anchorCtr="0" compatLnSpc="1"/>
          <a:lstStyle/>
          <a:p>
            <a:endParaRPr lang="zh-CN" altLang="en-US">
              <a:solidFill>
                <a:schemeClr val="bg1"/>
              </a:solidFill>
            </a:endParaRPr>
          </a:p>
        </p:txBody>
      </p:sp>
      <p:sp>
        <p:nvSpPr>
          <p:cNvPr id="2" name="圆角矩形 1"/>
          <p:cNvSpPr/>
          <p:nvPr/>
        </p:nvSpPr>
        <p:spPr>
          <a:xfrm>
            <a:off x="3923928" y="1490836"/>
            <a:ext cx="3672260" cy="474741"/>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altLang="zh-CN" sz="2400" b="1"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2400" b="1" dirty="0">
              <a:ln w="6350">
                <a:noFill/>
              </a:ln>
              <a:solidFill>
                <a:schemeClr val="bg1"/>
              </a:solidFill>
              <a:effectLst>
                <a:outerShdw blurRad="50800" dist="50800" dir="2700000" algn="tl" rotWithShape="0">
                  <a:schemeClr val="tx2">
                    <a:lumMod val="75000"/>
                    <a:alpha val="40000"/>
                  </a:schemeClr>
                </a:outerShdw>
              </a:effectLst>
              <a:latin typeface="微软雅黑" pitchFamily="34" charset="-122"/>
              <a:ea typeface="微软雅黑" pitchFamily="34" charset="-122"/>
            </a:endParaRPr>
          </a:p>
        </p:txBody>
      </p:sp>
      <p:sp>
        <p:nvSpPr>
          <p:cNvPr id="3" name="矩形 2"/>
          <p:cNvSpPr/>
          <p:nvPr/>
        </p:nvSpPr>
        <p:spPr>
          <a:xfrm>
            <a:off x="2576488" y="1881356"/>
            <a:ext cx="1212191" cy="1107996"/>
          </a:xfrm>
          <a:prstGeom prst="rect">
            <a:avLst/>
          </a:prstGeom>
        </p:spPr>
        <p:txBody>
          <a:bodyPr wrap="none">
            <a:spAutoFit/>
          </a:bodyPr>
          <a:lstStyle/>
          <a:p>
            <a:pPr algn="ctr"/>
            <a:r>
              <a:rPr lang="en-US" altLang="zh-CN" sz="6600" dirty="0">
                <a:ln w="6350">
                  <a:solidFill>
                    <a:srgbClr val="EFF6FC"/>
                  </a:solidFill>
                </a:ln>
                <a:noFill/>
                <a:latin typeface="Impact" pitchFamily="34" charset="0"/>
                <a:ea typeface="微软雅黑" pitchFamily="34" charset="-122"/>
              </a:rPr>
              <a:t>0 2</a:t>
            </a:r>
            <a:endParaRPr lang="zh-CN" altLang="en-US" sz="6600" dirty="0">
              <a:ln w="6350">
                <a:solidFill>
                  <a:srgbClr val="EFF6FC"/>
                </a:solidFill>
              </a:ln>
              <a:noFill/>
              <a:latin typeface="Impact" pitchFamily="34" charset="0"/>
              <a:ea typeface="微软雅黑" pitchFamily="34" charset="-122"/>
            </a:endParaRPr>
          </a:p>
        </p:txBody>
      </p:sp>
      <p:sp>
        <p:nvSpPr>
          <p:cNvPr id="4" name="矩形 3"/>
          <p:cNvSpPr/>
          <p:nvPr/>
        </p:nvSpPr>
        <p:spPr>
          <a:xfrm>
            <a:off x="3923928" y="2226607"/>
            <a:ext cx="1396536" cy="687111"/>
          </a:xfrm>
          <a:prstGeom prst="rect">
            <a:avLst/>
          </a:prstGeom>
        </p:spPr>
        <p:txBody>
          <a:bodyPr wrap="none">
            <a:spAutoFit/>
          </a:bodyPr>
          <a:lstStyle/>
          <a:p>
            <a:pPr marL="171450" indent="-171450">
              <a:lnSpc>
                <a:spcPts val="1600"/>
              </a:lnSpc>
              <a:buClr>
                <a:schemeClr val="bg1">
                  <a:lumMod val="85000"/>
                </a:schemeClr>
              </a:buClr>
              <a:buFont typeface="Wingdings" pitchFamily="2" charset="2"/>
              <a:buChar char="l"/>
            </a:pPr>
            <a:r>
              <a:rPr lang="en-GB" altLang="zh-CN" sz="1000" dirty="0">
                <a:solidFill>
                  <a:schemeClr val="bg1">
                    <a:lumMod val="95000"/>
                  </a:schemeClr>
                </a:solidFill>
                <a:latin typeface="微软雅黑" pitchFamily="34" charset="-122"/>
                <a:ea typeface="微软雅黑" pitchFamily="34" charset="-122"/>
              </a:rPr>
              <a:t>Related Works</a:t>
            </a:r>
          </a:p>
          <a:p>
            <a:pPr marL="171450" indent="-171450">
              <a:lnSpc>
                <a:spcPts val="1600"/>
              </a:lnSpc>
              <a:buClr>
                <a:schemeClr val="bg1">
                  <a:lumMod val="85000"/>
                </a:schemeClr>
              </a:buClr>
              <a:buFont typeface="Wingdings" pitchFamily="2" charset="2"/>
              <a:buChar char="l"/>
            </a:pPr>
            <a:endParaRPr lang="en-GB" altLang="zh-CN" sz="1000" dirty="0">
              <a:solidFill>
                <a:schemeClr val="bg1">
                  <a:lumMod val="95000"/>
                </a:schemeClr>
              </a:solidFill>
              <a:latin typeface="微软雅黑" pitchFamily="34" charset="-122"/>
              <a:ea typeface="微软雅黑" pitchFamily="34" charset="-122"/>
            </a:endParaRPr>
          </a:p>
          <a:p>
            <a:pPr marL="171450" indent="-171450">
              <a:lnSpc>
                <a:spcPts val="1600"/>
              </a:lnSpc>
              <a:buClr>
                <a:schemeClr val="bg1">
                  <a:lumMod val="85000"/>
                </a:schemeClr>
              </a:buClr>
              <a:buFont typeface="Wingdings" pitchFamily="2" charset="2"/>
              <a:buChar char="l"/>
            </a:pPr>
            <a:r>
              <a:rPr lang="en-GB" altLang="zh-CN" sz="1000" dirty="0">
                <a:solidFill>
                  <a:schemeClr val="bg1">
                    <a:lumMod val="95000"/>
                  </a:schemeClr>
                </a:solidFill>
                <a:latin typeface="微软雅黑" pitchFamily="34" charset="-122"/>
                <a:ea typeface="微软雅黑" pitchFamily="34" charset="-122"/>
              </a:rPr>
              <a:t>Main Techniques</a:t>
            </a:r>
          </a:p>
        </p:txBody>
      </p:sp>
      <p:sp>
        <p:nvSpPr>
          <p:cNvPr id="5" name="矩形 4"/>
          <p:cNvSpPr/>
          <p:nvPr/>
        </p:nvSpPr>
        <p:spPr>
          <a:xfrm>
            <a:off x="2574187" y="2817460"/>
            <a:ext cx="1205726" cy="307777"/>
          </a:xfrm>
          <a:prstGeom prst="rect">
            <a:avLst/>
          </a:prstGeom>
        </p:spPr>
        <p:txBody>
          <a:bodyPr wrap="square">
            <a:spAutoFit/>
          </a:bodyPr>
          <a:lstStyle/>
          <a:p>
            <a:pPr algn="ctr"/>
            <a:r>
              <a:rPr lang="en-US" altLang="zh-CN" sz="1400" dirty="0">
                <a:solidFill>
                  <a:schemeClr val="bg1"/>
                </a:solidFill>
                <a:latin typeface="微软雅黑" pitchFamily="34" charset="-122"/>
                <a:ea typeface="微软雅黑" pitchFamily="34" charset="-122"/>
              </a:rPr>
              <a:t>PART TWO</a:t>
            </a:r>
            <a:endParaRPr lang="zh-CN" altLang="en-US" sz="700" dirty="0">
              <a:solidFill>
                <a:schemeClr val="bg1"/>
              </a:solidFill>
              <a:latin typeface="微软雅黑" pitchFamily="34" charset="-122"/>
              <a:ea typeface="微软雅黑" pitchFamily="34" charset="-122"/>
            </a:endParaRPr>
          </a:p>
        </p:txBody>
      </p:sp>
    </p:spTree>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41" presetClass="entr" presetSubtype="0" fill="hold" grpId="0" nodeType="withEffect">
                                      <p:stCondLst>
                                        <p:cond delay="2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par>
                                    <p:cTn id="24" presetID="2" presetClass="entr" presetSubtype="4" fill="hold" grpId="0" nodeType="withEffect" p14:presetBounceEnd="60000">
                                      <p:stCondLst>
                                        <p:cond delay="450"/>
                                      </p:stCondLst>
                                      <p:childTnLst>
                                        <p:set>
                                          <p:cBhvr>
                                            <p:cTn id="25" dur="1" fill="hold">
                                              <p:stCondLst>
                                                <p:cond delay="0"/>
                                              </p:stCondLst>
                                            </p:cTn>
                                            <p:tgtEl>
                                              <p:spTgt spid="4"/>
                                            </p:tgtEl>
                                            <p:attrNameLst>
                                              <p:attrName>style.visibility</p:attrName>
                                            </p:attrNameLst>
                                          </p:cBhvr>
                                          <p:to>
                                            <p:strVal val="visible"/>
                                          </p:to>
                                        </p:set>
                                        <p:anim calcmode="lin" valueType="num" p14:bounceEnd="60000">
                                          <p:cBhvr additive="base">
                                            <p:cTn id="26" dur="500" fill="hold"/>
                                            <p:tgtEl>
                                              <p:spTgt spid="4"/>
                                            </p:tgtEl>
                                            <p:attrNameLst>
                                              <p:attrName>ppt_x</p:attrName>
                                            </p:attrNameLst>
                                          </p:cBhvr>
                                          <p:tavLst>
                                            <p:tav tm="0">
                                              <p:val>
                                                <p:strVal val="#ppt_x"/>
                                              </p:val>
                                            </p:tav>
                                            <p:tav tm="100000">
                                              <p:val>
                                                <p:strVal val="#ppt_x"/>
                                              </p:val>
                                            </p:tav>
                                          </p:tavLst>
                                        </p:anim>
                                        <p:anim calcmode="lin" valueType="num" p14:bounceEnd="60000">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4" grpId="0"/>
          <p:bldP spid="5" grpId="0"/>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3" presetClass="entr" presetSubtype="16"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childTnLst>
                                    </p:cTn>
                                  </p:par>
                                  <p:par>
                                    <p:cTn id="9" presetID="41" presetClass="entr" presetSubtype="0" fill="hold" grpId="0" nodeType="withEffect">
                                      <p:stCondLst>
                                        <p:cond delay="200"/>
                                      </p:stCondLst>
                                      <p:iterate type="lt">
                                        <p:tmPct val="10000"/>
                                      </p:iterate>
                                      <p:childTnLst>
                                        <p:set>
                                          <p:cBhvr>
                                            <p:cTn id="10" dur="1" fill="hold">
                                              <p:stCondLst>
                                                <p:cond delay="0"/>
                                              </p:stCondLst>
                                            </p:cTn>
                                            <p:tgtEl>
                                              <p:spTgt spid="5"/>
                                            </p:tgtEl>
                                            <p:attrNameLst>
                                              <p:attrName>style.visibility</p:attrName>
                                            </p:attrNameLst>
                                          </p:cBhvr>
                                          <p:to>
                                            <p:strVal val="visible"/>
                                          </p:to>
                                        </p:set>
                                        <p:anim calcmode="lin" valueType="num">
                                          <p:cBhvr>
                                            <p:cTn id="11" dur="500" fill="hold"/>
                                            <p:tgtEl>
                                              <p:spTgt spid="5"/>
                                            </p:tgtEl>
                                            <p:attrNameLst>
                                              <p:attrName>ppt_x</p:attrName>
                                            </p:attrNameLst>
                                          </p:cBhvr>
                                          <p:tavLst>
                                            <p:tav tm="0">
                                              <p:val>
                                                <p:strVal val="#ppt_x"/>
                                              </p:val>
                                            </p:tav>
                                            <p:tav tm="50000">
                                              <p:val>
                                                <p:strVal val="#ppt_x+.1"/>
                                              </p:val>
                                            </p:tav>
                                            <p:tav tm="100000">
                                              <p:val>
                                                <p:strVal val="#ppt_x"/>
                                              </p:val>
                                            </p:tav>
                                          </p:tavLst>
                                        </p:anim>
                                        <p:anim calcmode="lin" valueType="num">
                                          <p:cBhvr>
                                            <p:cTn id="12" dur="500" fill="hold"/>
                                            <p:tgtEl>
                                              <p:spTgt spid="5"/>
                                            </p:tgtEl>
                                            <p:attrNameLst>
                                              <p:attrName>ppt_y</p:attrName>
                                            </p:attrNameLst>
                                          </p:cBhvr>
                                          <p:tavLst>
                                            <p:tav tm="0">
                                              <p:val>
                                                <p:strVal val="#ppt_y"/>
                                              </p:val>
                                            </p:tav>
                                            <p:tav tm="100000">
                                              <p:val>
                                                <p:strVal val="#ppt_y"/>
                                              </p:val>
                                            </p:tav>
                                          </p:tavLst>
                                        </p:anim>
                                        <p:anim calcmode="lin" valueType="num">
                                          <p:cBhvr>
                                            <p:cTn id="13" dur="500" fill="hold"/>
                                            <p:tgtEl>
                                              <p:spTgt spid="5"/>
                                            </p:tgtEl>
                                            <p:attrNameLst>
                                              <p:attrName>ppt_h</p:attrName>
                                            </p:attrNameLst>
                                          </p:cBhvr>
                                          <p:tavLst>
                                            <p:tav tm="0">
                                              <p:val>
                                                <p:strVal val="#ppt_h/10"/>
                                              </p:val>
                                            </p:tav>
                                            <p:tav tm="50000">
                                              <p:val>
                                                <p:strVal val="#ppt_h+.01"/>
                                              </p:val>
                                            </p:tav>
                                            <p:tav tm="100000">
                                              <p:val>
                                                <p:strVal val="#ppt_h"/>
                                              </p:val>
                                            </p:tav>
                                          </p:tavLst>
                                        </p:anim>
                                        <p:anim calcmode="lin" valueType="num">
                                          <p:cBhvr>
                                            <p:cTn id="14" dur="500" fill="hold"/>
                                            <p:tgtEl>
                                              <p:spTgt spid="5"/>
                                            </p:tgtEl>
                                            <p:attrNameLst>
                                              <p:attrName>ppt_w</p:attrName>
                                            </p:attrNameLst>
                                          </p:cBhvr>
                                          <p:tavLst>
                                            <p:tav tm="0">
                                              <p:val>
                                                <p:strVal val="#ppt_w/10"/>
                                              </p:val>
                                            </p:tav>
                                            <p:tav tm="50000">
                                              <p:val>
                                                <p:strVal val="#ppt_w+.01"/>
                                              </p:val>
                                            </p:tav>
                                            <p:tav tm="100000">
                                              <p:val>
                                                <p:strVal val="#ppt_w"/>
                                              </p:val>
                                            </p:tav>
                                          </p:tavLst>
                                        </p:anim>
                                        <p:animEffect transition="in" filter="fade">
                                          <p:cBhvr>
                                            <p:cTn id="15" dur="500" tmFilter="0,0; .5, 1; 1, 1"/>
                                            <p:tgtEl>
                                              <p:spTgt spid="5"/>
                                            </p:tgtEl>
                                          </p:cBhvr>
                                        </p:animEffect>
                                      </p:childTnLst>
                                    </p:cTn>
                                  </p:par>
                                  <p:par>
                                    <p:cTn id="16" presetID="22" presetClass="entr" presetSubtype="2" fill="hold" grpId="0" nodeType="withEffect">
                                      <p:stCondLst>
                                        <p:cond delay="500"/>
                                      </p:stCondLst>
                                      <p:childTnLst>
                                        <p:set>
                                          <p:cBhvr>
                                            <p:cTn id="17" dur="1" fill="hold">
                                              <p:stCondLst>
                                                <p:cond delay="0"/>
                                              </p:stCondLst>
                                            </p:cTn>
                                            <p:tgtEl>
                                              <p:spTgt spid="8"/>
                                            </p:tgtEl>
                                            <p:attrNameLst>
                                              <p:attrName>style.visibility</p:attrName>
                                            </p:attrNameLst>
                                          </p:cBhvr>
                                          <p:to>
                                            <p:strVal val="visible"/>
                                          </p:to>
                                        </p:set>
                                        <p:animEffect transition="in" filter="wipe(right)">
                                          <p:cBhvr>
                                            <p:cTn id="18" dur="500"/>
                                            <p:tgtEl>
                                              <p:spTgt spid="8"/>
                                            </p:tgtEl>
                                          </p:cBhvr>
                                        </p:animEffect>
                                      </p:childTnLst>
                                    </p:cTn>
                                  </p:par>
                                </p:childTnLst>
                              </p:cTn>
                            </p:par>
                            <p:par>
                              <p:cTn id="19" fill="hold">
                                <p:stCondLst>
                                  <p:cond delay="0"/>
                                </p:stCondLst>
                                <p:childTnLst>
                                  <p:par>
                                    <p:cTn id="20" presetID="23" presetClass="entr" presetSubtype="16" fill="hold" grpId="0" nodeType="afterEffect">
                                      <p:stCondLst>
                                        <p:cond delay="0"/>
                                      </p:stCondLst>
                                      <p:childTnLst>
                                        <p:set>
                                          <p:cBhvr>
                                            <p:cTn id="21" dur="1" fill="hold">
                                              <p:stCondLst>
                                                <p:cond delay="0"/>
                                              </p:stCondLst>
                                            </p:cTn>
                                            <p:tgtEl>
                                              <p:spTgt spid="2"/>
                                            </p:tgtEl>
                                            <p:attrNameLst>
                                              <p:attrName>style.visibility</p:attrName>
                                            </p:attrNameLst>
                                          </p:cBhvr>
                                          <p:to>
                                            <p:strVal val="visible"/>
                                          </p:to>
                                        </p:set>
                                        <p:anim calcmode="lin" valueType="num">
                                          <p:cBhvr>
                                            <p:cTn id="22" dur="500" fill="hold"/>
                                            <p:tgtEl>
                                              <p:spTgt spid="2"/>
                                            </p:tgtEl>
                                            <p:attrNameLst>
                                              <p:attrName>ppt_w</p:attrName>
                                            </p:attrNameLst>
                                          </p:cBhvr>
                                          <p:tavLst>
                                            <p:tav tm="0">
                                              <p:val>
                                                <p:fltVal val="0"/>
                                              </p:val>
                                            </p:tav>
                                            <p:tav tm="100000">
                                              <p:val>
                                                <p:strVal val="#ppt_w"/>
                                              </p:val>
                                            </p:tav>
                                          </p:tavLst>
                                        </p:anim>
                                        <p:anim calcmode="lin" valueType="num">
                                          <p:cBhvr>
                                            <p:cTn id="23" dur="500" fill="hold"/>
                                            <p:tgtEl>
                                              <p:spTgt spid="2"/>
                                            </p:tgtEl>
                                            <p:attrNameLst>
                                              <p:attrName>ppt_h</p:attrName>
                                            </p:attrNameLst>
                                          </p:cBhvr>
                                          <p:tavLst>
                                            <p:tav tm="0">
                                              <p:val>
                                                <p:fltVal val="0"/>
                                              </p:val>
                                            </p:tav>
                                            <p:tav tm="100000">
                                              <p:val>
                                                <p:strVal val="#ppt_h"/>
                                              </p:val>
                                            </p:tav>
                                          </p:tavLst>
                                        </p:anim>
                                      </p:childTnLst>
                                    </p:cTn>
                                  </p:par>
                                  <p:par>
                                    <p:cTn id="24" presetID="2" presetClass="entr" presetSubtype="4" fill="hold" grpId="0" nodeType="withEffect">
                                      <p:stCondLst>
                                        <p:cond delay="450"/>
                                      </p:stCondLst>
                                      <p:childTnLst>
                                        <p:set>
                                          <p:cBhvr>
                                            <p:cTn id="25" dur="1" fill="hold">
                                              <p:stCondLst>
                                                <p:cond delay="0"/>
                                              </p:stCondLst>
                                            </p:cTn>
                                            <p:tgtEl>
                                              <p:spTgt spid="4"/>
                                            </p:tgtEl>
                                            <p:attrNameLst>
                                              <p:attrName>style.visibility</p:attrName>
                                            </p:attrNameLst>
                                          </p:cBhvr>
                                          <p:to>
                                            <p:strVal val="visible"/>
                                          </p:to>
                                        </p:set>
                                        <p:anim calcmode="lin" valueType="num">
                                          <p:cBhvr additive="base">
                                            <p:cTn id="26" dur="500" fill="hold"/>
                                            <p:tgtEl>
                                              <p:spTgt spid="4"/>
                                            </p:tgtEl>
                                            <p:attrNameLst>
                                              <p:attrName>ppt_x</p:attrName>
                                            </p:attrNameLst>
                                          </p:cBhvr>
                                          <p:tavLst>
                                            <p:tav tm="0">
                                              <p:val>
                                                <p:strVal val="#ppt_x"/>
                                              </p:val>
                                            </p:tav>
                                            <p:tav tm="100000">
                                              <p:val>
                                                <p:strVal val="#ppt_x"/>
                                              </p:val>
                                            </p:tav>
                                          </p:tavLst>
                                        </p:anim>
                                        <p:anim calcmode="lin" valueType="num">
                                          <p:cBhvr additive="base">
                                            <p:cTn id="27" dur="500" fill="hold"/>
                                            <p:tgtEl>
                                              <p:spTgt spid="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2" grpId="0"/>
          <p:bldP spid="3" grpId="0"/>
          <p:bldP spid="4" grpId="0"/>
          <p:bldP spid="5" grpId="0"/>
        </p:bldLst>
      </p:timing>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2340303" y="378109"/>
            <a:ext cx="1243930"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Related Works</a:t>
            </a:r>
            <a:endParaRPr lang="zh-CN" altLang="en-US" sz="1200" dirty="0">
              <a:solidFill>
                <a:srgbClr val="03CCCE"/>
              </a:solidFill>
              <a:latin typeface="微软雅黑" pitchFamily="34" charset="-122"/>
              <a:ea typeface="微软雅黑" pitchFamily="34" charset="-122"/>
            </a:endParaRPr>
          </a:p>
        </p:txBody>
      </p:sp>
      <p:sp>
        <p:nvSpPr>
          <p:cNvPr id="2" name="圆角矩形 11">
            <a:extLst>
              <a:ext uri="{FF2B5EF4-FFF2-40B4-BE49-F238E27FC236}">
                <a16:creationId xmlns:a16="http://schemas.microsoft.com/office/drawing/2014/main" id="{88FF2BEE-574D-40E8-A5CE-F8EF7508ED48}"/>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B2B4EF16-5FA0-42E0-BD61-9D7B1977F9E4}"/>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5">
            <a:extLst>
              <a:ext uri="{FF2B5EF4-FFF2-40B4-BE49-F238E27FC236}">
                <a16:creationId xmlns:a16="http://schemas.microsoft.com/office/drawing/2014/main" id="{18D06881-69B4-428C-9F5F-54CCC6AB243B}"/>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2050" name="圆角矩形 16">
            <a:extLst>
              <a:ext uri="{FF2B5EF4-FFF2-40B4-BE49-F238E27FC236}">
                <a16:creationId xmlns:a16="http://schemas.microsoft.com/office/drawing/2014/main" id="{B5DF8E6F-9A81-4457-AED6-B6CDA34DB3C3}"/>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2109" name="圆角矩形 17">
            <a:extLst>
              <a:ext uri="{FF2B5EF4-FFF2-40B4-BE49-F238E27FC236}">
                <a16:creationId xmlns:a16="http://schemas.microsoft.com/office/drawing/2014/main" id="{1D0B73E3-22ED-4812-9920-45E4A5E986A7}"/>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graphicFrame>
        <p:nvGraphicFramePr>
          <p:cNvPr id="109" name="表格 108">
            <a:extLst>
              <a:ext uri="{FF2B5EF4-FFF2-40B4-BE49-F238E27FC236}">
                <a16:creationId xmlns:a16="http://schemas.microsoft.com/office/drawing/2014/main" id="{E2DEC9B4-4DDD-46A2-A213-001C1446B7C7}"/>
              </a:ext>
            </a:extLst>
          </p:cNvPr>
          <p:cNvGraphicFramePr>
            <a:graphicFrameLocks noGrp="1"/>
          </p:cNvGraphicFramePr>
          <p:nvPr>
            <p:extLst>
              <p:ext uri="{D42A27DB-BD31-4B8C-83A1-F6EECF244321}">
                <p14:modId xmlns:p14="http://schemas.microsoft.com/office/powerpoint/2010/main" val="1675907673"/>
              </p:ext>
            </p:extLst>
          </p:nvPr>
        </p:nvGraphicFramePr>
        <p:xfrm>
          <a:off x="2915816" y="1346820"/>
          <a:ext cx="5760640" cy="3627120"/>
        </p:xfrm>
        <a:graphic>
          <a:graphicData uri="http://schemas.openxmlformats.org/drawingml/2006/table">
            <a:tbl>
              <a:tblPr firstRow="1" bandRow="1">
                <a:tableStyleId>{5C22544A-7EE6-4342-B048-85BDC9FD1C3A}</a:tableStyleId>
              </a:tblPr>
              <a:tblGrid>
                <a:gridCol w="5760640">
                  <a:extLst>
                    <a:ext uri="{9D8B030D-6E8A-4147-A177-3AD203B41FA5}">
                      <a16:colId xmlns:a16="http://schemas.microsoft.com/office/drawing/2014/main" val="20000"/>
                    </a:ext>
                  </a:extLst>
                </a:gridCol>
              </a:tblGrid>
              <a:tr h="370840">
                <a:tc>
                  <a:txBody>
                    <a:bodyPr/>
                    <a:lstStyle/>
                    <a:p>
                      <a:r>
                        <a:rPr lang="en-US" altLang="zh-CN" sz="1000" b="0" kern="1200" dirty="0">
                          <a:solidFill>
                            <a:schemeClr val="bg1">
                              <a:lumMod val="50000"/>
                            </a:schemeClr>
                          </a:solidFill>
                          <a:latin typeface="+mn-lt"/>
                          <a:ea typeface="微软雅黑" pitchFamily="34" charset="-122"/>
                          <a:cs typeface="+mn-cs"/>
                        </a:rPr>
                        <a:t>[1]Allen B., </a:t>
                      </a:r>
                      <a:r>
                        <a:rPr lang="en-US" altLang="zh-CN" sz="1000" b="0" kern="1200" dirty="0" err="1">
                          <a:solidFill>
                            <a:schemeClr val="bg1">
                              <a:lumMod val="50000"/>
                            </a:schemeClr>
                          </a:solidFill>
                          <a:latin typeface="+mn-lt"/>
                          <a:ea typeface="微软雅黑" pitchFamily="34" charset="-122"/>
                          <a:cs typeface="+mn-cs"/>
                        </a:rPr>
                        <a:t>Curless</a:t>
                      </a:r>
                      <a:r>
                        <a:rPr lang="en-US" altLang="zh-CN" sz="1000" b="0" kern="1200" dirty="0">
                          <a:solidFill>
                            <a:schemeClr val="bg1">
                              <a:lumMod val="50000"/>
                            </a:schemeClr>
                          </a:solidFill>
                          <a:latin typeface="+mn-lt"/>
                          <a:ea typeface="微软雅黑" pitchFamily="34" charset="-122"/>
                          <a:cs typeface="+mn-cs"/>
                        </a:rPr>
                        <a:t> B. and </a:t>
                      </a:r>
                      <a:r>
                        <a:rPr lang="en-US" altLang="zh-CN" sz="1000" b="0" kern="1200" dirty="0" err="1">
                          <a:solidFill>
                            <a:schemeClr val="bg1">
                              <a:lumMod val="50000"/>
                            </a:schemeClr>
                          </a:solidFill>
                          <a:latin typeface="+mn-lt"/>
                          <a:ea typeface="微软雅黑" pitchFamily="34" charset="-122"/>
                          <a:cs typeface="+mn-cs"/>
                        </a:rPr>
                        <a:t>Popović</a:t>
                      </a:r>
                      <a:r>
                        <a:rPr lang="en-US" altLang="zh-CN" sz="1000" b="0" kern="1200" dirty="0">
                          <a:solidFill>
                            <a:schemeClr val="bg1">
                              <a:lumMod val="50000"/>
                            </a:schemeClr>
                          </a:solidFill>
                          <a:latin typeface="+mn-lt"/>
                          <a:ea typeface="微软雅黑" pitchFamily="34" charset="-122"/>
                          <a:cs typeface="+mn-cs"/>
                        </a:rPr>
                        <a:t> Z., 2002. Articulated body deformation from range scan data. ACM Transactions on Graphics (TOG), 21(3), 612–619.</a:t>
                      </a:r>
                      <a:endParaRPr lang="zh-CN" altLang="en-US" sz="1000" b="0" kern="1200" dirty="0">
                        <a:solidFill>
                          <a:schemeClr val="bg1">
                            <a:lumMod val="50000"/>
                          </a:schemeClr>
                        </a:solidFill>
                        <a:latin typeface="+mn-lt"/>
                        <a:ea typeface="微软雅黑" pitchFamily="34" charset="-122"/>
                        <a:cs typeface="+mn-cs"/>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alpha val="20000"/>
                      </a:schemeClr>
                    </a:solidFill>
                  </a:tcPr>
                </a:tc>
                <a:extLst>
                  <a:ext uri="{0D108BD9-81ED-4DB2-BD59-A6C34878D82A}">
                    <a16:rowId xmlns:a16="http://schemas.microsoft.com/office/drawing/2014/main" val="10000"/>
                  </a:ext>
                </a:extLst>
              </a:tr>
              <a:tr h="370840">
                <a:tc>
                  <a:txBody>
                    <a:bodyPr/>
                    <a:lstStyle/>
                    <a:p>
                      <a:r>
                        <a:rPr lang="en-US" altLang="zh-CN" sz="1000" b="0" dirty="0">
                          <a:solidFill>
                            <a:schemeClr val="bg1">
                              <a:lumMod val="50000"/>
                            </a:schemeClr>
                          </a:solidFill>
                          <a:latin typeface="+mn-lt"/>
                          <a:ea typeface="微软雅黑" pitchFamily="34" charset="-122"/>
                        </a:rPr>
                        <a:t>[2]</a:t>
                      </a:r>
                      <a:r>
                        <a:rPr lang="en-GB" altLang="zh-CN" sz="1000" b="0" dirty="0">
                          <a:solidFill>
                            <a:schemeClr val="bg1">
                              <a:lumMod val="50000"/>
                            </a:schemeClr>
                          </a:solidFill>
                          <a:latin typeface="+mn-lt"/>
                          <a:ea typeface="微软雅黑" pitchFamily="34" charset="-122"/>
                        </a:rPr>
                        <a:t> </a:t>
                      </a:r>
                      <a:r>
                        <a:rPr lang="en-GB" altLang="zh-CN" sz="1000" b="0" dirty="0" err="1">
                          <a:solidFill>
                            <a:schemeClr val="bg1">
                              <a:lumMod val="50000"/>
                            </a:schemeClr>
                          </a:solidFill>
                          <a:latin typeface="+mn-lt"/>
                          <a:ea typeface="微软雅黑" pitchFamily="34" charset="-122"/>
                        </a:rPr>
                        <a:t>Bian</a:t>
                      </a:r>
                      <a:r>
                        <a:rPr lang="en-GB" altLang="zh-CN" sz="1000" b="0" dirty="0">
                          <a:solidFill>
                            <a:schemeClr val="bg1">
                              <a:lumMod val="50000"/>
                            </a:schemeClr>
                          </a:solidFill>
                          <a:latin typeface="+mn-lt"/>
                          <a:ea typeface="微软雅黑" pitchFamily="34" charset="-122"/>
                        </a:rPr>
                        <a:t> S., Deng Z., Chaudhry E., You L., Yang X., Guo L., </a:t>
                      </a:r>
                      <a:r>
                        <a:rPr lang="en-GB" altLang="zh-CN" sz="1000" b="0" dirty="0" err="1">
                          <a:solidFill>
                            <a:schemeClr val="bg1">
                              <a:lumMod val="50000"/>
                            </a:schemeClr>
                          </a:solidFill>
                          <a:latin typeface="+mn-lt"/>
                          <a:ea typeface="微软雅黑" pitchFamily="34" charset="-122"/>
                        </a:rPr>
                        <a:t>Ugail</a:t>
                      </a:r>
                      <a:r>
                        <a:rPr lang="en-GB" altLang="zh-CN" sz="1000" b="0" dirty="0">
                          <a:solidFill>
                            <a:schemeClr val="bg1">
                              <a:lumMod val="50000"/>
                            </a:schemeClr>
                          </a:solidFill>
                          <a:latin typeface="+mn-lt"/>
                          <a:ea typeface="微软雅黑" pitchFamily="34" charset="-122"/>
                        </a:rPr>
                        <a:t> H., </a:t>
                      </a:r>
                      <a:r>
                        <a:rPr lang="en-GB" altLang="zh-CN" sz="1000" b="0" dirty="0" err="1">
                          <a:solidFill>
                            <a:schemeClr val="bg1">
                              <a:lumMod val="50000"/>
                            </a:schemeClr>
                          </a:solidFill>
                          <a:latin typeface="+mn-lt"/>
                          <a:ea typeface="微软雅黑" pitchFamily="34" charset="-122"/>
                        </a:rPr>
                        <a:t>Jin</a:t>
                      </a:r>
                      <a:r>
                        <a:rPr lang="en-GB" altLang="zh-CN" sz="1000" b="0" dirty="0">
                          <a:solidFill>
                            <a:schemeClr val="bg1">
                              <a:lumMod val="50000"/>
                            </a:schemeClr>
                          </a:solidFill>
                          <a:latin typeface="+mn-lt"/>
                          <a:ea typeface="微软雅黑" pitchFamily="34" charset="-122"/>
                        </a:rPr>
                        <a:t> X., Xiao Z. and Zhang J. J., 2019. Efficient and realistic character animation through analytical physics-based skin deformation. Graphical Models, 104, 101035.</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0001"/>
                  </a:ext>
                </a:extLst>
              </a:tr>
              <a:tr h="370840">
                <a:tc>
                  <a:txBody>
                    <a:bodyPr/>
                    <a:lstStyle/>
                    <a:p>
                      <a:r>
                        <a:rPr lang="en-US" altLang="zh-CN" sz="1000" b="0" dirty="0">
                          <a:solidFill>
                            <a:srgbClr val="FF0000"/>
                          </a:solidFill>
                          <a:latin typeface="+mn-lt"/>
                          <a:ea typeface="微软雅黑" pitchFamily="34" charset="-122"/>
                        </a:rPr>
                        <a:t>[3] </a:t>
                      </a:r>
                      <a:r>
                        <a:rPr lang="en-US" altLang="zh-CN" sz="1000" b="0" dirty="0" err="1">
                          <a:solidFill>
                            <a:srgbClr val="FF0000"/>
                          </a:solidFill>
                          <a:latin typeface="+mn-lt"/>
                          <a:ea typeface="微软雅黑" pitchFamily="34" charset="-122"/>
                        </a:rPr>
                        <a:t>Bian</a:t>
                      </a:r>
                      <a:r>
                        <a:rPr lang="en-US" altLang="zh-CN" sz="1000" b="0" dirty="0">
                          <a:solidFill>
                            <a:srgbClr val="FF0000"/>
                          </a:solidFill>
                          <a:latin typeface="+mn-lt"/>
                          <a:ea typeface="微软雅黑" pitchFamily="34" charset="-122"/>
                        </a:rPr>
                        <a:t> S., Maguire G., </a:t>
                      </a:r>
                      <a:r>
                        <a:rPr lang="en-US" altLang="zh-CN" sz="1000" b="0" dirty="0" err="1">
                          <a:solidFill>
                            <a:srgbClr val="FF0000"/>
                          </a:solidFill>
                          <a:latin typeface="+mn-lt"/>
                          <a:ea typeface="微软雅黑" pitchFamily="34" charset="-122"/>
                        </a:rPr>
                        <a:t>Kokke</a:t>
                      </a:r>
                      <a:r>
                        <a:rPr lang="en-US" altLang="zh-CN" sz="1000" b="0" dirty="0">
                          <a:solidFill>
                            <a:srgbClr val="FF0000"/>
                          </a:solidFill>
                          <a:latin typeface="+mn-lt"/>
                          <a:ea typeface="微软雅黑" pitchFamily="34" charset="-122"/>
                        </a:rPr>
                        <a:t> W., You L. and Zhang J. J., 2020. Efficient c2 continuous surface creation technique based on ordinary differential equation. Symmetry, 12(1), 38.</a:t>
                      </a:r>
                      <a:endParaRPr lang="zh-CN" altLang="en-US" sz="1000" b="0" dirty="0">
                        <a:solidFill>
                          <a:srgbClr val="FF0000"/>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alpha val="20000"/>
                      </a:schemeClr>
                    </a:solidFill>
                  </a:tcPr>
                </a:tc>
                <a:extLst>
                  <a:ext uri="{0D108BD9-81ED-4DB2-BD59-A6C34878D82A}">
                    <a16:rowId xmlns:a16="http://schemas.microsoft.com/office/drawing/2014/main" val="10002"/>
                  </a:ext>
                </a:extLst>
              </a:tr>
              <a:tr h="370840">
                <a:tc>
                  <a:txBody>
                    <a:bodyPr/>
                    <a:lstStyle/>
                    <a:p>
                      <a:r>
                        <a:rPr lang="en-US" altLang="zh-CN" sz="1000" b="0" dirty="0">
                          <a:solidFill>
                            <a:schemeClr val="bg1">
                              <a:lumMod val="50000"/>
                            </a:schemeClr>
                          </a:solidFill>
                          <a:latin typeface="+mn-lt"/>
                          <a:ea typeface="微软雅黑" pitchFamily="34" charset="-122"/>
                        </a:rPr>
                        <a:t>[4] Chaudhry E., You L. and Zhang J. J., 2010. Character skin deformation: A survey. In 2010 Seventh International Conference on Computer Graphics, Imaging and Visualization. IEEE, 41–48.</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0003"/>
                  </a:ext>
                </a:extLst>
              </a:tr>
              <a:tr h="370840">
                <a:tc>
                  <a:txBody>
                    <a:bodyPr/>
                    <a:lstStyle/>
                    <a:p>
                      <a:r>
                        <a:rPr lang="en-US" altLang="zh-CN" sz="1000" b="0" dirty="0">
                          <a:solidFill>
                            <a:schemeClr val="bg1">
                              <a:lumMod val="50000"/>
                            </a:schemeClr>
                          </a:solidFill>
                          <a:latin typeface="+mn-lt"/>
                          <a:ea typeface="微软雅黑" pitchFamily="34" charset="-122"/>
                        </a:rPr>
                        <a:t>[5] Chaudhry E., You L., </a:t>
                      </a:r>
                      <a:r>
                        <a:rPr lang="en-US" altLang="zh-CN" sz="1000" b="0" dirty="0" err="1">
                          <a:solidFill>
                            <a:schemeClr val="bg1">
                              <a:lumMod val="50000"/>
                            </a:schemeClr>
                          </a:solidFill>
                          <a:latin typeface="+mn-lt"/>
                          <a:ea typeface="微软雅黑" pitchFamily="34" charset="-122"/>
                        </a:rPr>
                        <a:t>Jin</a:t>
                      </a:r>
                      <a:r>
                        <a:rPr lang="en-US" altLang="zh-CN" sz="1000" b="0" dirty="0">
                          <a:solidFill>
                            <a:schemeClr val="bg1">
                              <a:lumMod val="50000"/>
                            </a:schemeClr>
                          </a:solidFill>
                          <a:latin typeface="+mn-lt"/>
                          <a:ea typeface="微软雅黑" pitchFamily="34" charset="-122"/>
                        </a:rPr>
                        <a:t> X., Yang X. and Zhang J. J., 2013. Shape modeling for animated characters using ordinary differential equations. Computers &amp; graphics, 37(6), 638–644.</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alpha val="20000"/>
                      </a:schemeClr>
                    </a:solidFill>
                  </a:tcPr>
                </a:tc>
                <a:extLst>
                  <a:ext uri="{0D108BD9-81ED-4DB2-BD59-A6C34878D82A}">
                    <a16:rowId xmlns:a16="http://schemas.microsoft.com/office/drawing/2014/main" val="10004"/>
                  </a:ext>
                </a:extLst>
              </a:tr>
              <a:tr h="370840">
                <a:tc>
                  <a:txBody>
                    <a:bodyPr/>
                    <a:lstStyle/>
                    <a:p>
                      <a:r>
                        <a:rPr lang="en-US" altLang="zh-CN" sz="1000" b="0" dirty="0">
                          <a:solidFill>
                            <a:schemeClr val="bg1">
                              <a:lumMod val="50000"/>
                            </a:schemeClr>
                          </a:solidFill>
                          <a:latin typeface="+mn-lt"/>
                          <a:ea typeface="微软雅黑" pitchFamily="34" charset="-122"/>
                        </a:rPr>
                        <a:t>[6] </a:t>
                      </a:r>
                      <a:r>
                        <a:rPr lang="en-US" altLang="zh-CN" sz="1000" b="0" dirty="0" err="1">
                          <a:solidFill>
                            <a:schemeClr val="bg1">
                              <a:lumMod val="50000"/>
                            </a:schemeClr>
                          </a:solidFill>
                          <a:latin typeface="+mn-lt"/>
                          <a:ea typeface="微软雅黑" pitchFamily="34" charset="-122"/>
                        </a:rPr>
                        <a:t>Debunne</a:t>
                      </a:r>
                      <a:r>
                        <a:rPr lang="en-US" altLang="zh-CN" sz="1000" b="0" dirty="0">
                          <a:solidFill>
                            <a:schemeClr val="bg1">
                              <a:lumMod val="50000"/>
                            </a:schemeClr>
                          </a:solidFill>
                          <a:latin typeface="+mn-lt"/>
                          <a:ea typeface="微软雅黑" pitchFamily="34" charset="-122"/>
                        </a:rPr>
                        <a:t> G., </a:t>
                      </a:r>
                      <a:r>
                        <a:rPr lang="en-US" altLang="zh-CN" sz="1000" b="0" dirty="0" err="1">
                          <a:solidFill>
                            <a:schemeClr val="bg1">
                              <a:lumMod val="50000"/>
                            </a:schemeClr>
                          </a:solidFill>
                          <a:latin typeface="+mn-lt"/>
                          <a:ea typeface="微软雅黑" pitchFamily="34" charset="-122"/>
                        </a:rPr>
                        <a:t>Desbrun</a:t>
                      </a:r>
                      <a:r>
                        <a:rPr lang="en-US" altLang="zh-CN" sz="1000" b="0" dirty="0">
                          <a:solidFill>
                            <a:schemeClr val="bg1">
                              <a:lumMod val="50000"/>
                            </a:schemeClr>
                          </a:solidFill>
                          <a:latin typeface="+mn-lt"/>
                          <a:ea typeface="微软雅黑" pitchFamily="34" charset="-122"/>
                        </a:rPr>
                        <a:t> M., </a:t>
                      </a:r>
                      <a:r>
                        <a:rPr lang="en-US" altLang="zh-CN" sz="1000" b="0" dirty="0" err="1">
                          <a:solidFill>
                            <a:schemeClr val="bg1">
                              <a:lumMod val="50000"/>
                            </a:schemeClr>
                          </a:solidFill>
                          <a:latin typeface="+mn-lt"/>
                          <a:ea typeface="微软雅黑" pitchFamily="34" charset="-122"/>
                        </a:rPr>
                        <a:t>Cani</a:t>
                      </a:r>
                      <a:r>
                        <a:rPr lang="en-US" altLang="zh-CN" sz="1000" b="0" dirty="0">
                          <a:solidFill>
                            <a:schemeClr val="bg1">
                              <a:lumMod val="50000"/>
                            </a:schemeClr>
                          </a:solidFill>
                          <a:latin typeface="+mn-lt"/>
                          <a:ea typeface="微软雅黑" pitchFamily="34" charset="-122"/>
                        </a:rPr>
                        <a:t> M.-P. and Barr A. H., 2001. Dynamic real-time deformations using space &amp; time adaptive sampling. In Proceedings of the 28th annual conference on Computer graphics and interactive techniques, 31–36.</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0005"/>
                  </a:ext>
                </a:extLst>
              </a:tr>
              <a:tr h="370840">
                <a:tc>
                  <a:txBody>
                    <a:bodyPr/>
                    <a:lstStyle/>
                    <a:p>
                      <a:r>
                        <a:rPr lang="en-US" altLang="zh-CN" sz="1000" b="0" dirty="0">
                          <a:solidFill>
                            <a:schemeClr val="bg1">
                              <a:lumMod val="50000"/>
                            </a:schemeClr>
                          </a:solidFill>
                          <a:latin typeface="+mn-lt"/>
                          <a:ea typeface="微软雅黑" pitchFamily="34" charset="-122"/>
                        </a:rPr>
                        <a:t>[7] Hamm J., Kohler C. G., Gur R. C. and Verma R., 2011. Automated facial action coding system for dynamic analysis of facial expressions in neuropsychiatric disorders. Journal of neuroscience methods, 200(2), 237–256.</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alpha val="20000"/>
                      </a:schemeClr>
                    </a:solidFill>
                  </a:tcPr>
                </a:tc>
                <a:extLst>
                  <a:ext uri="{0D108BD9-81ED-4DB2-BD59-A6C34878D82A}">
                    <a16:rowId xmlns:a16="http://schemas.microsoft.com/office/drawing/2014/main" val="10006"/>
                  </a:ext>
                </a:extLst>
              </a:tr>
              <a:tr h="370840">
                <a:tc>
                  <a:txBody>
                    <a:bodyPr/>
                    <a:lstStyle/>
                    <a:p>
                      <a:r>
                        <a:rPr lang="en-US" altLang="zh-CN" sz="1000" b="0" dirty="0">
                          <a:solidFill>
                            <a:schemeClr val="bg1">
                              <a:lumMod val="50000"/>
                            </a:schemeClr>
                          </a:solidFill>
                          <a:latin typeface="+mn-lt"/>
                          <a:ea typeface="微软雅黑" pitchFamily="34" charset="-122"/>
                        </a:rPr>
                        <a:t>[8] </a:t>
                      </a:r>
                      <a:r>
                        <a:rPr lang="en-US" altLang="zh-CN" sz="1000" b="0" dirty="0" err="1">
                          <a:solidFill>
                            <a:schemeClr val="bg1">
                              <a:lumMod val="50000"/>
                            </a:schemeClr>
                          </a:solidFill>
                          <a:latin typeface="+mn-lt"/>
                          <a:ea typeface="微软雅黑" pitchFamily="34" charset="-122"/>
                        </a:rPr>
                        <a:t>Magnenat-Thalmann</a:t>
                      </a:r>
                      <a:r>
                        <a:rPr lang="en-US" altLang="zh-CN" sz="1000" b="0" dirty="0">
                          <a:solidFill>
                            <a:schemeClr val="bg1">
                              <a:lumMod val="50000"/>
                            </a:schemeClr>
                          </a:solidFill>
                          <a:latin typeface="+mn-lt"/>
                          <a:ea typeface="微软雅黑" pitchFamily="34" charset="-122"/>
                        </a:rPr>
                        <a:t> N., </a:t>
                      </a:r>
                      <a:r>
                        <a:rPr lang="en-US" altLang="zh-CN" sz="1000" b="0" dirty="0" err="1">
                          <a:solidFill>
                            <a:schemeClr val="bg1">
                              <a:lumMod val="50000"/>
                            </a:schemeClr>
                          </a:solidFill>
                          <a:latin typeface="+mn-lt"/>
                          <a:ea typeface="微软雅黑" pitchFamily="34" charset="-122"/>
                        </a:rPr>
                        <a:t>Laperrire</a:t>
                      </a:r>
                      <a:r>
                        <a:rPr lang="en-US" altLang="zh-CN" sz="1000" b="0" dirty="0">
                          <a:solidFill>
                            <a:schemeClr val="bg1">
                              <a:lumMod val="50000"/>
                            </a:schemeClr>
                          </a:solidFill>
                          <a:latin typeface="+mn-lt"/>
                          <a:ea typeface="微软雅黑" pitchFamily="34" charset="-122"/>
                        </a:rPr>
                        <a:t> R. and </a:t>
                      </a:r>
                      <a:r>
                        <a:rPr lang="en-US" altLang="zh-CN" sz="1000" b="0" dirty="0" err="1">
                          <a:solidFill>
                            <a:schemeClr val="bg1">
                              <a:lumMod val="50000"/>
                            </a:schemeClr>
                          </a:solidFill>
                          <a:latin typeface="+mn-lt"/>
                          <a:ea typeface="微软雅黑" pitchFamily="34" charset="-122"/>
                        </a:rPr>
                        <a:t>Thalmann</a:t>
                      </a:r>
                      <a:r>
                        <a:rPr lang="en-US" altLang="zh-CN" sz="1000" b="0" dirty="0">
                          <a:solidFill>
                            <a:schemeClr val="bg1">
                              <a:lumMod val="50000"/>
                            </a:schemeClr>
                          </a:solidFill>
                          <a:latin typeface="+mn-lt"/>
                          <a:ea typeface="微软雅黑" pitchFamily="34" charset="-122"/>
                        </a:rPr>
                        <a:t> D., 1988. </a:t>
                      </a:r>
                      <a:r>
                        <a:rPr lang="en-US" altLang="zh-CN" sz="1000" b="0" dirty="0" err="1">
                          <a:solidFill>
                            <a:schemeClr val="bg1">
                              <a:lumMod val="50000"/>
                            </a:schemeClr>
                          </a:solidFill>
                          <a:latin typeface="+mn-lt"/>
                          <a:ea typeface="微软雅黑" pitchFamily="34" charset="-122"/>
                        </a:rPr>
                        <a:t>Jointdependent</a:t>
                      </a:r>
                      <a:r>
                        <a:rPr lang="en-US" altLang="zh-CN" sz="1000" b="0" dirty="0">
                          <a:solidFill>
                            <a:schemeClr val="bg1">
                              <a:lumMod val="50000"/>
                            </a:schemeClr>
                          </a:solidFill>
                          <a:latin typeface="+mn-lt"/>
                          <a:ea typeface="微软雅黑" pitchFamily="34" charset="-122"/>
                        </a:rPr>
                        <a:t> local deformations for hand animation and object grasping. In In Proceedings on Graphics interface’88. </a:t>
                      </a:r>
                      <a:r>
                        <a:rPr lang="en-US" altLang="zh-CN" sz="1000" b="0" dirty="0" err="1">
                          <a:solidFill>
                            <a:schemeClr val="bg1">
                              <a:lumMod val="50000"/>
                            </a:schemeClr>
                          </a:solidFill>
                          <a:latin typeface="+mn-lt"/>
                          <a:ea typeface="微软雅黑" pitchFamily="34" charset="-122"/>
                        </a:rPr>
                        <a:t>Citeseer</a:t>
                      </a:r>
                      <a:r>
                        <a:rPr lang="en-US" altLang="zh-CN" sz="1000" b="0" dirty="0">
                          <a:solidFill>
                            <a:schemeClr val="bg1">
                              <a:lumMod val="50000"/>
                            </a:schemeClr>
                          </a:solidFill>
                          <a:latin typeface="+mn-lt"/>
                          <a:ea typeface="微软雅黑" pitchFamily="34" charset="-122"/>
                        </a:rPr>
                        <a:t>.</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0007"/>
                  </a:ext>
                </a:extLst>
              </a:tr>
            </a:tbl>
          </a:graphicData>
        </a:graphic>
      </p:graphicFrame>
      <p:pic>
        <p:nvPicPr>
          <p:cNvPr id="110" name="Picture 4" descr="E:\稻壳模板\ppt\2016.1\创意灯泡毕业论文答辩模板\Fotolia_49502767_Subscription_XL.png">
            <a:extLst>
              <a:ext uri="{FF2B5EF4-FFF2-40B4-BE49-F238E27FC236}">
                <a16:creationId xmlns:a16="http://schemas.microsoft.com/office/drawing/2014/main" id="{A26CC27B-775D-4E5E-835E-1D46F47E69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994892"/>
            <a:ext cx="2554783" cy="2151163"/>
          </a:xfrm>
          <a:prstGeom prst="rect">
            <a:avLst/>
          </a:prstGeom>
          <a:noFill/>
          <a:extLst>
            <a:ext uri="{909E8E84-426E-40DD-AFC4-6F175D3DCCD1}">
              <a14:hiddenFill xmlns:a14="http://schemas.microsoft.com/office/drawing/2010/main">
                <a:solidFill>
                  <a:srgbClr val="FFFFFF"/>
                </a:solidFill>
              </a14:hiddenFill>
            </a:ext>
          </a:extLst>
        </p:spPr>
      </p:pic>
      <p:sp>
        <p:nvSpPr>
          <p:cNvPr id="111" name="矩形 110">
            <a:extLst>
              <a:ext uri="{FF2B5EF4-FFF2-40B4-BE49-F238E27FC236}">
                <a16:creationId xmlns:a16="http://schemas.microsoft.com/office/drawing/2014/main" id="{A673797B-7747-4760-9B43-B95483C5C120}"/>
              </a:ext>
            </a:extLst>
          </p:cNvPr>
          <p:cNvSpPr/>
          <p:nvPr/>
        </p:nvSpPr>
        <p:spPr>
          <a:xfrm>
            <a:off x="2915816" y="914772"/>
            <a:ext cx="1493024" cy="310871"/>
          </a:xfrm>
          <a:prstGeom prst="rect">
            <a:avLst/>
          </a:prstGeom>
          <a:solidFill>
            <a:srgbClr val="03CCCE"/>
          </a:solidFill>
          <a:ln w="6350" cap="flat">
            <a:solidFill>
              <a:schemeClr val="bg1"/>
            </a:solidFill>
            <a:prstDash val="solid"/>
            <a:miter lim="800000"/>
          </a:ln>
        </p:spPr>
        <p:txBody>
          <a:bodyPr vert="horz" wrap="square" lIns="91440" tIns="45720" rIns="91440" bIns="45720" numCol="1" anchor="ctr" anchorCtr="0" compatLnSpc="1"/>
          <a:lstStyle/>
          <a:p>
            <a:pPr algn="ctr"/>
            <a:r>
              <a:rPr lang="en-US" altLang="zh-CN" sz="1600" dirty="0">
                <a:ln w="6350">
                  <a:noFill/>
                </a:ln>
                <a:solidFill>
                  <a:schemeClr val="bg1"/>
                </a:solidFill>
                <a:latin typeface="Impact" pitchFamily="34" charset="0"/>
                <a:ea typeface="微软雅黑" pitchFamily="34" charset="-122"/>
              </a:rPr>
              <a:t>Reference</a:t>
            </a:r>
            <a:endParaRPr lang="zh-CN" altLang="en-US" sz="1600" dirty="0">
              <a:ln w="6350">
                <a:noFill/>
              </a:ln>
              <a:solidFill>
                <a:schemeClr val="bg1"/>
              </a:solidFill>
              <a:latin typeface="Impact" pitchFamily="34" charset="0"/>
              <a:ea typeface="微软雅黑" pitchFamily="34" charset="-122"/>
            </a:endParaRPr>
          </a:p>
        </p:txBody>
      </p:sp>
    </p:spTree>
    <p:extLst>
      <p:ext uri="{BB962C8B-B14F-4D97-AF65-F5344CB8AC3E}">
        <p14:creationId xmlns:p14="http://schemas.microsoft.com/office/powerpoint/2010/main" val="1666621144"/>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anim calcmode="lin" valueType="num">
                                          <p:cBhvr>
                                            <p:cTn id="8" dur="500" fill="hold"/>
                                            <p:tgtEl>
                                              <p:spTgt spid="111"/>
                                            </p:tgtEl>
                                            <p:attrNameLst>
                                              <p:attrName>ppt_x</p:attrName>
                                            </p:attrNameLst>
                                          </p:cBhvr>
                                          <p:tavLst>
                                            <p:tav tm="0">
                                              <p:val>
                                                <p:strVal val="#ppt_x"/>
                                              </p:val>
                                            </p:tav>
                                            <p:tav tm="100000">
                                              <p:val>
                                                <p:strVal val="#ppt_x"/>
                                              </p:val>
                                            </p:tav>
                                          </p:tavLst>
                                        </p:anim>
                                        <p:anim calcmode="lin" valueType="num">
                                          <p:cBhvr>
                                            <p:cTn id="9" dur="500" fill="hold"/>
                                            <p:tgtEl>
                                              <p:spTgt spid="111"/>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14:presetBounceEnd="60000">
                                      <p:stCondLst>
                                        <p:cond delay="500"/>
                                      </p:stCondLst>
                                      <p:childTnLst>
                                        <p:set>
                                          <p:cBhvr>
                                            <p:cTn id="11" dur="1" fill="hold">
                                              <p:stCondLst>
                                                <p:cond delay="0"/>
                                              </p:stCondLst>
                                            </p:cTn>
                                            <p:tgtEl>
                                              <p:spTgt spid="110"/>
                                            </p:tgtEl>
                                            <p:attrNameLst>
                                              <p:attrName>style.visibility</p:attrName>
                                            </p:attrNameLst>
                                          </p:cBhvr>
                                          <p:to>
                                            <p:strVal val="visible"/>
                                          </p:to>
                                        </p:set>
                                        <p:anim calcmode="lin" valueType="num" p14:bounceEnd="60000">
                                          <p:cBhvr additive="base">
                                            <p:cTn id="12" dur="500" fill="hold"/>
                                            <p:tgtEl>
                                              <p:spTgt spid="110"/>
                                            </p:tgtEl>
                                            <p:attrNameLst>
                                              <p:attrName>ppt_x</p:attrName>
                                            </p:attrNameLst>
                                          </p:cBhvr>
                                          <p:tavLst>
                                            <p:tav tm="0">
                                              <p:val>
                                                <p:strVal val="0-#ppt_w/2"/>
                                              </p:val>
                                            </p:tav>
                                            <p:tav tm="100000">
                                              <p:val>
                                                <p:strVal val="#ppt_x"/>
                                              </p:val>
                                            </p:tav>
                                          </p:tavLst>
                                        </p:anim>
                                        <p:anim calcmode="lin" valueType="num" p14:bounceEnd="60000">
                                          <p:cBhvr additive="base">
                                            <p:cTn id="13" dur="500" fill="hold"/>
                                            <p:tgtEl>
                                              <p:spTgt spid="11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14:presetBounceEnd="60000">
                                      <p:stCondLst>
                                        <p:cond delay="600"/>
                                      </p:stCondLst>
                                      <p:childTnLst>
                                        <p:set>
                                          <p:cBhvr>
                                            <p:cTn id="15" dur="1" fill="hold">
                                              <p:stCondLst>
                                                <p:cond delay="0"/>
                                              </p:stCondLst>
                                            </p:cTn>
                                            <p:tgtEl>
                                              <p:spTgt spid="109"/>
                                            </p:tgtEl>
                                            <p:attrNameLst>
                                              <p:attrName>style.visibility</p:attrName>
                                            </p:attrNameLst>
                                          </p:cBhvr>
                                          <p:to>
                                            <p:strVal val="visible"/>
                                          </p:to>
                                        </p:set>
                                        <p:anim calcmode="lin" valueType="num" p14:bounceEnd="60000">
                                          <p:cBhvr additive="base">
                                            <p:cTn id="16" dur="500" fill="hold"/>
                                            <p:tgtEl>
                                              <p:spTgt spid="109"/>
                                            </p:tgtEl>
                                            <p:attrNameLst>
                                              <p:attrName>ppt_x</p:attrName>
                                            </p:attrNameLst>
                                          </p:cBhvr>
                                          <p:tavLst>
                                            <p:tav tm="0">
                                              <p:val>
                                                <p:strVal val="1+#ppt_w/2"/>
                                              </p:val>
                                            </p:tav>
                                            <p:tav tm="100000">
                                              <p:val>
                                                <p:strVal val="#ppt_x"/>
                                              </p:val>
                                            </p:tav>
                                          </p:tavLst>
                                        </p:anim>
                                        <p:anim calcmode="lin" valueType="num" p14:bounceEnd="60000">
                                          <p:cBhvr additive="base">
                                            <p:cTn id="17" dur="500" fill="hold"/>
                                            <p:tgtEl>
                                              <p:spTgt spid="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anim calcmode="lin" valueType="num">
                                          <p:cBhvr>
                                            <p:cTn id="8" dur="500" fill="hold"/>
                                            <p:tgtEl>
                                              <p:spTgt spid="111"/>
                                            </p:tgtEl>
                                            <p:attrNameLst>
                                              <p:attrName>ppt_x</p:attrName>
                                            </p:attrNameLst>
                                          </p:cBhvr>
                                          <p:tavLst>
                                            <p:tav tm="0">
                                              <p:val>
                                                <p:strVal val="#ppt_x"/>
                                              </p:val>
                                            </p:tav>
                                            <p:tav tm="100000">
                                              <p:val>
                                                <p:strVal val="#ppt_x"/>
                                              </p:val>
                                            </p:tav>
                                          </p:tavLst>
                                        </p:anim>
                                        <p:anim calcmode="lin" valueType="num">
                                          <p:cBhvr>
                                            <p:cTn id="9" dur="500" fill="hold"/>
                                            <p:tgtEl>
                                              <p:spTgt spid="111"/>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500"/>
                                      </p:stCondLst>
                                      <p:childTnLst>
                                        <p:set>
                                          <p:cBhvr>
                                            <p:cTn id="11" dur="1" fill="hold">
                                              <p:stCondLst>
                                                <p:cond delay="0"/>
                                              </p:stCondLst>
                                            </p:cTn>
                                            <p:tgtEl>
                                              <p:spTgt spid="110"/>
                                            </p:tgtEl>
                                            <p:attrNameLst>
                                              <p:attrName>style.visibility</p:attrName>
                                            </p:attrNameLst>
                                          </p:cBhvr>
                                          <p:to>
                                            <p:strVal val="visible"/>
                                          </p:to>
                                        </p:set>
                                        <p:anim calcmode="lin" valueType="num">
                                          <p:cBhvr additive="base">
                                            <p:cTn id="12" dur="500" fill="hold"/>
                                            <p:tgtEl>
                                              <p:spTgt spid="110"/>
                                            </p:tgtEl>
                                            <p:attrNameLst>
                                              <p:attrName>ppt_x</p:attrName>
                                            </p:attrNameLst>
                                          </p:cBhvr>
                                          <p:tavLst>
                                            <p:tav tm="0">
                                              <p:val>
                                                <p:strVal val="0-#ppt_w/2"/>
                                              </p:val>
                                            </p:tav>
                                            <p:tav tm="100000">
                                              <p:val>
                                                <p:strVal val="#ppt_x"/>
                                              </p:val>
                                            </p:tav>
                                          </p:tavLst>
                                        </p:anim>
                                        <p:anim calcmode="lin" valueType="num">
                                          <p:cBhvr additive="base">
                                            <p:cTn id="13" dur="500" fill="hold"/>
                                            <p:tgtEl>
                                              <p:spTgt spid="11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600"/>
                                      </p:stCondLst>
                                      <p:childTnLst>
                                        <p:set>
                                          <p:cBhvr>
                                            <p:cTn id="15" dur="1" fill="hold">
                                              <p:stCondLst>
                                                <p:cond delay="0"/>
                                              </p:stCondLst>
                                            </p:cTn>
                                            <p:tgtEl>
                                              <p:spTgt spid="109"/>
                                            </p:tgtEl>
                                            <p:attrNameLst>
                                              <p:attrName>style.visibility</p:attrName>
                                            </p:attrNameLst>
                                          </p:cBhvr>
                                          <p:to>
                                            <p:strVal val="visible"/>
                                          </p:to>
                                        </p:set>
                                        <p:anim calcmode="lin" valueType="num">
                                          <p:cBhvr additive="base">
                                            <p:cTn id="16" dur="500" fill="hold"/>
                                            <p:tgtEl>
                                              <p:spTgt spid="109"/>
                                            </p:tgtEl>
                                            <p:attrNameLst>
                                              <p:attrName>ppt_x</p:attrName>
                                            </p:attrNameLst>
                                          </p:cBhvr>
                                          <p:tavLst>
                                            <p:tav tm="0">
                                              <p:val>
                                                <p:strVal val="1+#ppt_w/2"/>
                                              </p:val>
                                            </p:tav>
                                            <p:tav tm="100000">
                                              <p:val>
                                                <p:strVal val="#ppt_x"/>
                                              </p:val>
                                            </p:tav>
                                          </p:tavLst>
                                        </p:anim>
                                        <p:anim calcmode="lin" valueType="num">
                                          <p:cBhvr additive="base">
                                            <p:cTn id="17" dur="500" fill="hold"/>
                                            <p:tgtEl>
                                              <p:spTgt spid="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 name="矩形 120"/>
          <p:cNvSpPr/>
          <p:nvPr/>
        </p:nvSpPr>
        <p:spPr>
          <a:xfrm>
            <a:off x="2340303" y="378109"/>
            <a:ext cx="1243930" cy="336695"/>
          </a:xfrm>
          <a:prstGeom prst="rect">
            <a:avLst/>
          </a:prstGeom>
        </p:spPr>
        <p:txBody>
          <a:bodyPr wrap="none" anchor="ctr" anchorCtr="0">
            <a:spAutoFit/>
          </a:bodyPr>
          <a:lstStyle/>
          <a:p>
            <a:pPr>
              <a:lnSpc>
                <a:spcPct val="150000"/>
              </a:lnSpc>
            </a:pPr>
            <a:r>
              <a:rPr lang="en-US" altLang="zh-CN" sz="1200" dirty="0">
                <a:solidFill>
                  <a:srgbClr val="03CCCE"/>
                </a:solidFill>
                <a:latin typeface="微软雅黑" pitchFamily="34" charset="-122"/>
                <a:ea typeface="微软雅黑" pitchFamily="34" charset="-122"/>
              </a:rPr>
              <a:t>Related Works</a:t>
            </a:r>
            <a:endParaRPr lang="zh-CN" altLang="en-US" sz="1200" dirty="0">
              <a:solidFill>
                <a:srgbClr val="03CCCE"/>
              </a:solidFill>
              <a:latin typeface="微软雅黑" pitchFamily="34" charset="-122"/>
              <a:ea typeface="微软雅黑" pitchFamily="34" charset="-122"/>
            </a:endParaRPr>
          </a:p>
        </p:txBody>
      </p:sp>
      <p:sp>
        <p:nvSpPr>
          <p:cNvPr id="2" name="圆角矩形 11">
            <a:extLst>
              <a:ext uri="{FF2B5EF4-FFF2-40B4-BE49-F238E27FC236}">
                <a16:creationId xmlns:a16="http://schemas.microsoft.com/office/drawing/2014/main" id="{88FF2BEE-574D-40E8-A5CE-F8EF7508ED48}"/>
              </a:ext>
            </a:extLst>
          </p:cNvPr>
          <p:cNvSpPr/>
          <p:nvPr/>
        </p:nvSpPr>
        <p:spPr>
          <a:xfrm>
            <a:off x="13946" y="65916"/>
            <a:ext cx="182120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Introduction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3" name="圆角矩形 14">
            <a:extLst>
              <a:ext uri="{FF2B5EF4-FFF2-40B4-BE49-F238E27FC236}">
                <a16:creationId xmlns:a16="http://schemas.microsoft.com/office/drawing/2014/main" id="{B2B4EF16-5FA0-42E0-BD61-9D7B1977F9E4}"/>
              </a:ext>
            </a:extLst>
          </p:cNvPr>
          <p:cNvSpPr/>
          <p:nvPr/>
        </p:nvSpPr>
        <p:spPr>
          <a:xfrm>
            <a:off x="36658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Algorithm</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5" name="圆角矩形 15">
            <a:extLst>
              <a:ext uri="{FF2B5EF4-FFF2-40B4-BE49-F238E27FC236}">
                <a16:creationId xmlns:a16="http://schemas.microsoft.com/office/drawing/2014/main" id="{18D06881-69B4-428C-9F5F-54CCC6AB243B}"/>
              </a:ext>
            </a:extLst>
          </p:cNvPr>
          <p:cNvSpPr/>
          <p:nvPr/>
        </p:nvSpPr>
        <p:spPr>
          <a:xfrm>
            <a:off x="182179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Literature Review</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2050" name="圆角矩形 16">
            <a:extLst>
              <a:ext uri="{FF2B5EF4-FFF2-40B4-BE49-F238E27FC236}">
                <a16:creationId xmlns:a16="http://schemas.microsoft.com/office/drawing/2014/main" id="{B5DF8E6F-9A81-4457-AED6-B6CDA34DB3C3}"/>
              </a:ext>
            </a:extLst>
          </p:cNvPr>
          <p:cNvSpPr/>
          <p:nvPr/>
        </p:nvSpPr>
        <p:spPr>
          <a:xfrm>
            <a:off x="54946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Implementation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sp>
        <p:nvSpPr>
          <p:cNvPr id="2109" name="圆角矩形 17">
            <a:extLst>
              <a:ext uri="{FF2B5EF4-FFF2-40B4-BE49-F238E27FC236}">
                <a16:creationId xmlns:a16="http://schemas.microsoft.com/office/drawing/2014/main" id="{1D0B73E3-22ED-4812-9920-45E4A5E986A7}"/>
              </a:ext>
            </a:extLst>
          </p:cNvPr>
          <p:cNvSpPr/>
          <p:nvPr/>
        </p:nvSpPr>
        <p:spPr>
          <a:xfrm>
            <a:off x="7323431" y="65916"/>
            <a:ext cx="1817394" cy="281940"/>
          </a:xfrm>
          <a:prstGeom prst="roundRect">
            <a:avLst>
              <a:gd name="adj" fmla="val 0"/>
            </a:avLst>
          </a:prstGeom>
          <a:noFill/>
          <a:ln w="635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rPr>
              <a:t>Conclusion</a:t>
            </a:r>
            <a:endParaRPr lang="zh-CN" altLang="en-US" sz="1200" b="1" dirty="0">
              <a:ln w="6350">
                <a:noFill/>
              </a:ln>
              <a:solidFill>
                <a:schemeClr val="bg1"/>
              </a:solidFill>
              <a:effectLst>
                <a:outerShdw blurRad="38100" dist="12700" dir="2700000" algn="tl" rotWithShape="0">
                  <a:schemeClr val="tx2">
                    <a:lumMod val="75000"/>
                    <a:alpha val="40000"/>
                  </a:schemeClr>
                </a:outerShdw>
              </a:effectLst>
              <a:latin typeface="微软雅黑" pitchFamily="34" charset="-122"/>
              <a:ea typeface="微软雅黑" pitchFamily="34" charset="-122"/>
            </a:endParaRPr>
          </a:p>
        </p:txBody>
      </p:sp>
      <p:graphicFrame>
        <p:nvGraphicFramePr>
          <p:cNvPr id="109" name="表格 108">
            <a:extLst>
              <a:ext uri="{FF2B5EF4-FFF2-40B4-BE49-F238E27FC236}">
                <a16:creationId xmlns:a16="http://schemas.microsoft.com/office/drawing/2014/main" id="{E2DEC9B4-4DDD-46A2-A213-001C1446B7C7}"/>
              </a:ext>
            </a:extLst>
          </p:cNvPr>
          <p:cNvGraphicFramePr>
            <a:graphicFrameLocks noGrp="1"/>
          </p:cNvGraphicFramePr>
          <p:nvPr>
            <p:extLst>
              <p:ext uri="{D42A27DB-BD31-4B8C-83A1-F6EECF244321}">
                <p14:modId xmlns:p14="http://schemas.microsoft.com/office/powerpoint/2010/main" val="1059920897"/>
              </p:ext>
            </p:extLst>
          </p:nvPr>
        </p:nvGraphicFramePr>
        <p:xfrm>
          <a:off x="2915816" y="1346820"/>
          <a:ext cx="5760640" cy="3093720"/>
        </p:xfrm>
        <a:graphic>
          <a:graphicData uri="http://schemas.openxmlformats.org/drawingml/2006/table">
            <a:tbl>
              <a:tblPr firstRow="1" bandRow="1">
                <a:tableStyleId>{5C22544A-7EE6-4342-B048-85BDC9FD1C3A}</a:tableStyleId>
              </a:tblPr>
              <a:tblGrid>
                <a:gridCol w="5760640">
                  <a:extLst>
                    <a:ext uri="{9D8B030D-6E8A-4147-A177-3AD203B41FA5}">
                      <a16:colId xmlns:a16="http://schemas.microsoft.com/office/drawing/2014/main" val="20000"/>
                    </a:ext>
                  </a:extLst>
                </a:gridCol>
              </a:tblGrid>
              <a:tr h="370840">
                <a:tc>
                  <a:txBody>
                    <a:bodyPr/>
                    <a:lstStyle/>
                    <a:p>
                      <a:r>
                        <a:rPr lang="en-US" altLang="zh-CN" sz="1000" b="0" kern="1200" dirty="0">
                          <a:solidFill>
                            <a:schemeClr val="bg1">
                              <a:lumMod val="50000"/>
                            </a:schemeClr>
                          </a:solidFill>
                          <a:latin typeface="+mn-lt"/>
                          <a:ea typeface="微软雅黑" pitchFamily="34" charset="-122"/>
                          <a:cs typeface="+mn-cs"/>
                        </a:rPr>
                        <a:t>[10] </a:t>
                      </a:r>
                      <a:r>
                        <a:rPr lang="en-US" altLang="zh-CN" sz="1000" b="0" kern="1200" dirty="0" err="1">
                          <a:solidFill>
                            <a:schemeClr val="bg1">
                              <a:lumMod val="50000"/>
                            </a:schemeClr>
                          </a:solidFill>
                          <a:latin typeface="+mn-lt"/>
                          <a:ea typeface="微软雅黑" pitchFamily="34" charset="-122"/>
                          <a:cs typeface="+mn-cs"/>
                        </a:rPr>
                        <a:t>Nealen</a:t>
                      </a:r>
                      <a:r>
                        <a:rPr lang="en-US" altLang="zh-CN" sz="1000" b="0" kern="1200" dirty="0">
                          <a:solidFill>
                            <a:schemeClr val="bg1">
                              <a:lumMod val="50000"/>
                            </a:schemeClr>
                          </a:solidFill>
                          <a:latin typeface="+mn-lt"/>
                          <a:ea typeface="微软雅黑" pitchFamily="34" charset="-122"/>
                          <a:cs typeface="+mn-cs"/>
                        </a:rPr>
                        <a:t> A., Müller M., Keiser R., </a:t>
                      </a:r>
                      <a:r>
                        <a:rPr lang="en-US" altLang="zh-CN" sz="1000" b="0" kern="1200" dirty="0" err="1">
                          <a:solidFill>
                            <a:schemeClr val="bg1">
                              <a:lumMod val="50000"/>
                            </a:schemeClr>
                          </a:solidFill>
                          <a:latin typeface="+mn-lt"/>
                          <a:ea typeface="微软雅黑" pitchFamily="34" charset="-122"/>
                          <a:cs typeface="+mn-cs"/>
                        </a:rPr>
                        <a:t>Boxerman</a:t>
                      </a:r>
                      <a:r>
                        <a:rPr lang="en-US" altLang="zh-CN" sz="1000" b="0" kern="1200" dirty="0">
                          <a:solidFill>
                            <a:schemeClr val="bg1">
                              <a:lumMod val="50000"/>
                            </a:schemeClr>
                          </a:solidFill>
                          <a:latin typeface="+mn-lt"/>
                          <a:ea typeface="微软雅黑" pitchFamily="34" charset="-122"/>
                          <a:cs typeface="+mn-cs"/>
                        </a:rPr>
                        <a:t> E. and Carlson M., 2005. Physically based deformable models in computer graphics. In EUROGRAPHICS 2005 STAR–STATE OF THE ART REPORT. </a:t>
                      </a:r>
                      <a:r>
                        <a:rPr lang="en-US" altLang="zh-CN" sz="1000" b="0" kern="1200" dirty="0" err="1">
                          <a:solidFill>
                            <a:schemeClr val="bg1">
                              <a:lumMod val="50000"/>
                            </a:schemeClr>
                          </a:solidFill>
                          <a:latin typeface="+mn-lt"/>
                          <a:ea typeface="微软雅黑" pitchFamily="34" charset="-122"/>
                          <a:cs typeface="+mn-cs"/>
                        </a:rPr>
                        <a:t>Citeseer</a:t>
                      </a:r>
                      <a:r>
                        <a:rPr lang="en-US" altLang="zh-CN" sz="1000" b="0" kern="1200" dirty="0">
                          <a:solidFill>
                            <a:schemeClr val="bg1">
                              <a:lumMod val="50000"/>
                            </a:schemeClr>
                          </a:solidFill>
                          <a:latin typeface="+mn-lt"/>
                          <a:ea typeface="微软雅黑" pitchFamily="34" charset="-122"/>
                          <a:cs typeface="+mn-cs"/>
                        </a:rPr>
                        <a:t>.</a:t>
                      </a:r>
                      <a:endParaRPr lang="zh-CN" altLang="en-US" sz="1000" b="0" kern="1200" dirty="0">
                        <a:solidFill>
                          <a:schemeClr val="bg1">
                            <a:lumMod val="50000"/>
                          </a:schemeClr>
                        </a:solidFill>
                        <a:latin typeface="+mn-lt"/>
                        <a:ea typeface="微软雅黑" pitchFamily="34" charset="-122"/>
                        <a:cs typeface="+mn-cs"/>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alpha val="20000"/>
                      </a:schemeClr>
                    </a:solidFill>
                  </a:tcPr>
                </a:tc>
                <a:extLst>
                  <a:ext uri="{0D108BD9-81ED-4DB2-BD59-A6C34878D82A}">
                    <a16:rowId xmlns:a16="http://schemas.microsoft.com/office/drawing/2014/main" val="10000"/>
                  </a:ext>
                </a:extLst>
              </a:tr>
              <a:tr h="370840">
                <a:tc>
                  <a:txBody>
                    <a:bodyPr/>
                    <a:lstStyle/>
                    <a:p>
                      <a:r>
                        <a:rPr lang="en-US" altLang="zh-CN" sz="1000" b="0" dirty="0">
                          <a:solidFill>
                            <a:schemeClr val="bg1">
                              <a:lumMod val="50000"/>
                            </a:schemeClr>
                          </a:solidFill>
                          <a:latin typeface="+mn-lt"/>
                          <a:ea typeface="微软雅黑" pitchFamily="34" charset="-122"/>
                        </a:rPr>
                        <a:t>[11] Paul E., Joseph C H. and Wallace V F., 2002. Facial action coding system. Salt Lake City : A Human Face</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0001"/>
                  </a:ext>
                </a:extLst>
              </a:tr>
              <a:tr h="370840">
                <a:tc>
                  <a:txBody>
                    <a:bodyPr/>
                    <a:lstStyle/>
                    <a:p>
                      <a:r>
                        <a:rPr lang="en-US" altLang="zh-CN" sz="1000" b="0" dirty="0">
                          <a:solidFill>
                            <a:schemeClr val="bg1">
                              <a:lumMod val="50000"/>
                            </a:schemeClr>
                          </a:solidFill>
                          <a:latin typeface="+mn-lt"/>
                          <a:ea typeface="微软雅黑" pitchFamily="34" charset="-122"/>
                        </a:rPr>
                        <a:t>[12] </a:t>
                      </a:r>
                      <a:r>
                        <a:rPr lang="en-US" altLang="zh-CN" sz="1000" b="0" dirty="0" err="1">
                          <a:solidFill>
                            <a:schemeClr val="bg1">
                              <a:lumMod val="50000"/>
                            </a:schemeClr>
                          </a:solidFill>
                          <a:latin typeface="+mn-lt"/>
                          <a:ea typeface="微软雅黑" pitchFamily="34" charset="-122"/>
                        </a:rPr>
                        <a:t>Piegl</a:t>
                      </a:r>
                      <a:r>
                        <a:rPr lang="en-US" altLang="zh-CN" sz="1000" b="0" dirty="0">
                          <a:solidFill>
                            <a:schemeClr val="bg1">
                              <a:lumMod val="50000"/>
                            </a:schemeClr>
                          </a:solidFill>
                          <a:latin typeface="+mn-lt"/>
                          <a:ea typeface="微软雅黑" pitchFamily="34" charset="-122"/>
                        </a:rPr>
                        <a:t> L. and Tiller W., 2012. The NURBS book. Springer Science &amp; Business Media.</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alpha val="20000"/>
                      </a:schemeClr>
                    </a:solidFill>
                  </a:tcPr>
                </a:tc>
                <a:extLst>
                  <a:ext uri="{0D108BD9-81ED-4DB2-BD59-A6C34878D82A}">
                    <a16:rowId xmlns:a16="http://schemas.microsoft.com/office/drawing/2014/main" val="10002"/>
                  </a:ext>
                </a:extLst>
              </a:tr>
              <a:tr h="370840">
                <a:tc>
                  <a:txBody>
                    <a:bodyPr/>
                    <a:lstStyle/>
                    <a:p>
                      <a:r>
                        <a:rPr lang="en-US" altLang="zh-CN" sz="1000" b="0" dirty="0">
                          <a:solidFill>
                            <a:schemeClr val="bg1">
                              <a:lumMod val="50000"/>
                            </a:schemeClr>
                          </a:solidFill>
                          <a:latin typeface="+mn-lt"/>
                          <a:ea typeface="微软雅黑" pitchFamily="34" charset="-122"/>
                        </a:rPr>
                        <a:t>[13] Platt S. M. and </a:t>
                      </a:r>
                      <a:r>
                        <a:rPr lang="en-US" altLang="zh-CN" sz="1000" b="0" dirty="0" err="1">
                          <a:solidFill>
                            <a:schemeClr val="bg1">
                              <a:lumMod val="50000"/>
                            </a:schemeClr>
                          </a:solidFill>
                          <a:latin typeface="+mn-lt"/>
                          <a:ea typeface="微软雅黑" pitchFamily="34" charset="-122"/>
                        </a:rPr>
                        <a:t>Badler</a:t>
                      </a:r>
                      <a:r>
                        <a:rPr lang="en-US" altLang="zh-CN" sz="1000" b="0" dirty="0">
                          <a:solidFill>
                            <a:schemeClr val="bg1">
                              <a:lumMod val="50000"/>
                            </a:schemeClr>
                          </a:solidFill>
                          <a:latin typeface="+mn-lt"/>
                          <a:ea typeface="微软雅黑" pitchFamily="34" charset="-122"/>
                        </a:rPr>
                        <a:t> N. I., 1981. Animating facial expressions. In Proceedings of the 8th annual conference on Computer graphics and interactive techniques, 245–252.</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0003"/>
                  </a:ext>
                </a:extLst>
              </a:tr>
              <a:tr h="370840">
                <a:tc>
                  <a:txBody>
                    <a:bodyPr/>
                    <a:lstStyle/>
                    <a:p>
                      <a:r>
                        <a:rPr lang="en-US" altLang="zh-CN" sz="1000" b="0" dirty="0">
                          <a:solidFill>
                            <a:schemeClr val="bg1">
                              <a:lumMod val="50000"/>
                            </a:schemeClr>
                          </a:solidFill>
                          <a:latin typeface="+mn-lt"/>
                          <a:ea typeface="微软雅黑" pitchFamily="34" charset="-122"/>
                        </a:rPr>
                        <a:t>[14] Russo M., 2006. Polygonal modeling: basic and advanced techniques. Jones &amp; Bartlett Learning.</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alpha val="20000"/>
                      </a:schemeClr>
                    </a:solidFill>
                  </a:tcPr>
                </a:tc>
                <a:extLst>
                  <a:ext uri="{0D108BD9-81ED-4DB2-BD59-A6C34878D82A}">
                    <a16:rowId xmlns:a16="http://schemas.microsoft.com/office/drawing/2014/main" val="10004"/>
                  </a:ext>
                </a:extLst>
              </a:tr>
              <a:tr h="370840">
                <a:tc>
                  <a:txBody>
                    <a:bodyPr/>
                    <a:lstStyle/>
                    <a:p>
                      <a:r>
                        <a:rPr lang="en-US" altLang="zh-CN" sz="1000" b="0" dirty="0">
                          <a:solidFill>
                            <a:schemeClr val="bg1">
                              <a:lumMod val="50000"/>
                            </a:schemeClr>
                          </a:solidFill>
                          <a:latin typeface="+mn-lt"/>
                          <a:ea typeface="微软雅黑" pitchFamily="34" charset="-122"/>
                        </a:rPr>
                        <a:t>[15] </a:t>
                      </a:r>
                      <a:r>
                        <a:rPr lang="en-US" altLang="zh-CN" sz="1000" b="0" dirty="0" err="1">
                          <a:solidFill>
                            <a:schemeClr val="bg1">
                              <a:lumMod val="50000"/>
                            </a:schemeClr>
                          </a:solidFill>
                          <a:latin typeface="+mn-lt"/>
                          <a:ea typeface="微软雅黑" pitchFamily="34" charset="-122"/>
                        </a:rPr>
                        <a:t>Sederberg</a:t>
                      </a:r>
                      <a:r>
                        <a:rPr lang="en-US" altLang="zh-CN" sz="1000" b="0" dirty="0">
                          <a:solidFill>
                            <a:schemeClr val="bg1">
                              <a:lumMod val="50000"/>
                            </a:schemeClr>
                          </a:solidFill>
                          <a:latin typeface="+mn-lt"/>
                          <a:ea typeface="微软雅黑" pitchFamily="34" charset="-122"/>
                        </a:rPr>
                        <a:t> T. W. and Parry S. R., 1986. Free-form deformation of solid geometric models. In Proceedings of the 13th annual conference on Computer graphics and interactive techniques, 151–160.</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0005"/>
                  </a:ext>
                </a:extLst>
              </a:tr>
              <a:tr h="370840">
                <a:tc>
                  <a:txBody>
                    <a:bodyPr/>
                    <a:lstStyle/>
                    <a:p>
                      <a:r>
                        <a:rPr lang="en-US" altLang="zh-CN" sz="1000" b="0" dirty="0">
                          <a:solidFill>
                            <a:schemeClr val="bg1">
                              <a:lumMod val="50000"/>
                            </a:schemeClr>
                          </a:solidFill>
                          <a:latin typeface="+mn-lt"/>
                          <a:ea typeface="微软雅黑" pitchFamily="34" charset="-122"/>
                        </a:rPr>
                        <a:t>[16] You L., Yang X., You X. Y., </a:t>
                      </a:r>
                      <a:r>
                        <a:rPr lang="en-US" altLang="zh-CN" sz="1000" b="0" dirty="0" err="1">
                          <a:solidFill>
                            <a:schemeClr val="bg1">
                              <a:lumMod val="50000"/>
                            </a:schemeClr>
                          </a:solidFill>
                          <a:latin typeface="+mn-lt"/>
                          <a:ea typeface="微软雅黑" pitchFamily="34" charset="-122"/>
                        </a:rPr>
                        <a:t>Jin</a:t>
                      </a:r>
                      <a:r>
                        <a:rPr lang="en-US" altLang="zh-CN" sz="1000" b="0" dirty="0">
                          <a:solidFill>
                            <a:schemeClr val="bg1">
                              <a:lumMod val="50000"/>
                            </a:schemeClr>
                          </a:solidFill>
                          <a:latin typeface="+mn-lt"/>
                          <a:ea typeface="微软雅黑" pitchFamily="34" charset="-122"/>
                        </a:rPr>
                        <a:t> X. and Zhang J. J., 2010. Shape manipulation using physically based wire deformations. Computer Animation and Virtual Worlds, 21(3-4), 297–309.</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75000"/>
                        <a:alpha val="20000"/>
                      </a:schemeClr>
                    </a:solidFill>
                  </a:tcPr>
                </a:tc>
                <a:extLst>
                  <a:ext uri="{0D108BD9-81ED-4DB2-BD59-A6C34878D82A}">
                    <a16:rowId xmlns:a16="http://schemas.microsoft.com/office/drawing/2014/main" val="10006"/>
                  </a:ext>
                </a:extLst>
              </a:tr>
              <a:tr h="370840">
                <a:tc>
                  <a:txBody>
                    <a:bodyPr/>
                    <a:lstStyle/>
                    <a:p>
                      <a:r>
                        <a:rPr lang="en-US" altLang="zh-CN" sz="1000" b="0" dirty="0">
                          <a:solidFill>
                            <a:schemeClr val="bg1">
                              <a:lumMod val="50000"/>
                            </a:schemeClr>
                          </a:solidFill>
                          <a:latin typeface="+mn-lt"/>
                          <a:ea typeface="微软雅黑" pitchFamily="34" charset="-122"/>
                        </a:rPr>
                        <a:t>[17] You L., Yang X., </a:t>
                      </a:r>
                      <a:r>
                        <a:rPr lang="en-US" altLang="zh-CN" sz="1000" b="0" dirty="0" err="1">
                          <a:solidFill>
                            <a:schemeClr val="bg1">
                              <a:lumMod val="50000"/>
                            </a:schemeClr>
                          </a:solidFill>
                          <a:latin typeface="+mn-lt"/>
                          <a:ea typeface="微软雅黑" pitchFamily="34" charset="-122"/>
                        </a:rPr>
                        <a:t>Pachulski</a:t>
                      </a:r>
                      <a:r>
                        <a:rPr lang="en-US" altLang="zh-CN" sz="1000" b="0" dirty="0">
                          <a:solidFill>
                            <a:schemeClr val="bg1">
                              <a:lumMod val="50000"/>
                            </a:schemeClr>
                          </a:solidFill>
                          <a:latin typeface="+mn-lt"/>
                          <a:ea typeface="微软雅黑" pitchFamily="34" charset="-122"/>
                        </a:rPr>
                        <a:t> M. and Zhang J. J., 2007. Boundary constrained swept surfaces for modelling and animation. In Computer Graphics Forum, volume 26. Wiley Online Library, 313–322.</a:t>
                      </a:r>
                      <a:endParaRPr lang="zh-CN" altLang="en-US" sz="1000" b="0" dirty="0">
                        <a:solidFill>
                          <a:schemeClr val="bg1">
                            <a:lumMod val="50000"/>
                          </a:schemeClr>
                        </a:solidFill>
                        <a:latin typeface="+mn-lt"/>
                        <a:ea typeface="微软雅黑" pitchFamily="34" charset="-122"/>
                      </a:endParaRPr>
                    </a:p>
                  </a:txBody>
                  <a:tcPr anchor="ctr">
                    <a:lnL w="12700" cmpd="sng">
                      <a:noFill/>
                    </a:lnL>
                    <a:lnR w="6350" cap="flat" cmpd="sng" algn="ctr">
                      <a:solidFill>
                        <a:schemeClr val="bg1"/>
                      </a:solidFill>
                      <a:prstDash val="solid"/>
                      <a:round/>
                      <a:headEnd type="none" w="med" len="med"/>
                      <a:tailEnd type="none" w="med" len="med"/>
                    </a:lnR>
                    <a:lnT w="6350" cap="flat" cmpd="sng" algn="ctr">
                      <a:solidFill>
                        <a:schemeClr val="bg1"/>
                      </a:solidFill>
                      <a:prstDash val="solid"/>
                      <a:round/>
                      <a:headEnd type="none" w="med" len="med"/>
                      <a:tailEnd type="none" w="med" len="med"/>
                    </a:lnT>
                    <a:lnB w="6350" cap="flat" cmpd="sng" algn="ctr">
                      <a:solidFill>
                        <a:schemeClr val="bg1"/>
                      </a:solidFill>
                      <a:prstDash val="solid"/>
                      <a:round/>
                      <a:headEnd type="none" w="med" len="med"/>
                      <a:tailEnd type="none" w="med" len="med"/>
                    </a:lnB>
                    <a:lnTlToBr w="12700" cmpd="sng">
                      <a:noFill/>
                      <a:prstDash val="solid"/>
                    </a:lnTlToBr>
                    <a:lnBlToTr w="12700" cmpd="sng">
                      <a:noFill/>
                      <a:prstDash val="solid"/>
                    </a:lnBlToTr>
                    <a:solidFill>
                      <a:schemeClr val="bg1">
                        <a:lumMod val="95000"/>
                        <a:alpha val="50000"/>
                      </a:schemeClr>
                    </a:solidFill>
                  </a:tcPr>
                </a:tc>
                <a:extLst>
                  <a:ext uri="{0D108BD9-81ED-4DB2-BD59-A6C34878D82A}">
                    <a16:rowId xmlns:a16="http://schemas.microsoft.com/office/drawing/2014/main" val="10007"/>
                  </a:ext>
                </a:extLst>
              </a:tr>
            </a:tbl>
          </a:graphicData>
        </a:graphic>
      </p:graphicFrame>
      <p:pic>
        <p:nvPicPr>
          <p:cNvPr id="110" name="Picture 4" descr="E:\稻壳模板\ppt\2016.1\创意灯泡毕业论文答辩模板\Fotolia_49502767_Subscription_XL.png">
            <a:extLst>
              <a:ext uri="{FF2B5EF4-FFF2-40B4-BE49-F238E27FC236}">
                <a16:creationId xmlns:a16="http://schemas.microsoft.com/office/drawing/2014/main" id="{A26CC27B-775D-4E5E-835E-1D46F47E69CB}"/>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7504" y="1994892"/>
            <a:ext cx="2554783" cy="2151163"/>
          </a:xfrm>
          <a:prstGeom prst="rect">
            <a:avLst/>
          </a:prstGeom>
          <a:noFill/>
          <a:extLst>
            <a:ext uri="{909E8E84-426E-40DD-AFC4-6F175D3DCCD1}">
              <a14:hiddenFill xmlns:a14="http://schemas.microsoft.com/office/drawing/2010/main">
                <a:solidFill>
                  <a:srgbClr val="FFFFFF"/>
                </a:solidFill>
              </a14:hiddenFill>
            </a:ext>
          </a:extLst>
        </p:spPr>
      </p:pic>
      <p:sp>
        <p:nvSpPr>
          <p:cNvPr id="111" name="矩形 110">
            <a:extLst>
              <a:ext uri="{FF2B5EF4-FFF2-40B4-BE49-F238E27FC236}">
                <a16:creationId xmlns:a16="http://schemas.microsoft.com/office/drawing/2014/main" id="{A673797B-7747-4760-9B43-B95483C5C120}"/>
              </a:ext>
            </a:extLst>
          </p:cNvPr>
          <p:cNvSpPr/>
          <p:nvPr/>
        </p:nvSpPr>
        <p:spPr>
          <a:xfrm>
            <a:off x="2915816" y="914772"/>
            <a:ext cx="1493024" cy="310871"/>
          </a:xfrm>
          <a:prstGeom prst="rect">
            <a:avLst/>
          </a:prstGeom>
          <a:solidFill>
            <a:srgbClr val="03CCCE"/>
          </a:solidFill>
          <a:ln w="6350" cap="flat">
            <a:solidFill>
              <a:schemeClr val="bg1"/>
            </a:solidFill>
            <a:prstDash val="solid"/>
            <a:miter lim="800000"/>
          </a:ln>
        </p:spPr>
        <p:txBody>
          <a:bodyPr vert="horz" wrap="square" lIns="91440" tIns="45720" rIns="91440" bIns="45720" numCol="1" anchor="ctr" anchorCtr="0" compatLnSpc="1"/>
          <a:lstStyle/>
          <a:p>
            <a:pPr algn="ctr"/>
            <a:r>
              <a:rPr lang="en-US" altLang="zh-CN" sz="1600" dirty="0">
                <a:ln w="6350">
                  <a:noFill/>
                </a:ln>
                <a:solidFill>
                  <a:schemeClr val="bg1"/>
                </a:solidFill>
                <a:latin typeface="Impact" pitchFamily="34" charset="0"/>
                <a:ea typeface="微软雅黑" pitchFamily="34" charset="-122"/>
              </a:rPr>
              <a:t>Reference</a:t>
            </a:r>
            <a:endParaRPr lang="zh-CN" altLang="en-US" sz="1600" dirty="0">
              <a:ln w="6350">
                <a:noFill/>
              </a:ln>
              <a:solidFill>
                <a:schemeClr val="bg1"/>
              </a:solidFill>
              <a:latin typeface="Impact" pitchFamily="34" charset="0"/>
              <a:ea typeface="微软雅黑" pitchFamily="34" charset="-122"/>
            </a:endParaRPr>
          </a:p>
        </p:txBody>
      </p:sp>
    </p:spTree>
    <p:extLst>
      <p:ext uri="{BB962C8B-B14F-4D97-AF65-F5344CB8AC3E}">
        <p14:creationId xmlns:p14="http://schemas.microsoft.com/office/powerpoint/2010/main" val="2677549202"/>
      </p:ext>
    </p:extLst>
  </p:cSld>
  <p:clrMapOvr>
    <a:masterClrMapping/>
  </p:clrMapOvr>
  <mc:AlternateContent xmlns:mc="http://schemas.openxmlformats.org/markup-compatibility/2006" xmlns:p14="http://schemas.microsoft.com/office/powerpoint/2010/main">
    <mc:Choice Requires="p14">
      <p:transition spd="med" p14:dur="700" advTm="0">
        <p:fade/>
      </p:transition>
    </mc:Choice>
    <mc:Fallback xmlns="">
      <p:transition spd="med" advTm="0">
        <p:fade/>
      </p:transition>
    </mc:Fallback>
  </mc:AlternateContent>
  <mc:AlternateContent xmlns:mc="http://schemas.openxmlformats.org/markup-compatibility/2006" xmlns:p14="http://schemas.microsoft.com/office/powerpoint/2010/main">
    <mc:Choice Requires="p14">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anim calcmode="lin" valueType="num">
                                          <p:cBhvr>
                                            <p:cTn id="8" dur="500" fill="hold"/>
                                            <p:tgtEl>
                                              <p:spTgt spid="111"/>
                                            </p:tgtEl>
                                            <p:attrNameLst>
                                              <p:attrName>ppt_x</p:attrName>
                                            </p:attrNameLst>
                                          </p:cBhvr>
                                          <p:tavLst>
                                            <p:tav tm="0">
                                              <p:val>
                                                <p:strVal val="#ppt_x"/>
                                              </p:val>
                                            </p:tav>
                                            <p:tav tm="100000">
                                              <p:val>
                                                <p:strVal val="#ppt_x"/>
                                              </p:val>
                                            </p:tav>
                                          </p:tavLst>
                                        </p:anim>
                                        <p:anim calcmode="lin" valueType="num">
                                          <p:cBhvr>
                                            <p:cTn id="9" dur="500" fill="hold"/>
                                            <p:tgtEl>
                                              <p:spTgt spid="111"/>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14:presetBounceEnd="60000">
                                      <p:stCondLst>
                                        <p:cond delay="500"/>
                                      </p:stCondLst>
                                      <p:childTnLst>
                                        <p:set>
                                          <p:cBhvr>
                                            <p:cTn id="11" dur="1" fill="hold">
                                              <p:stCondLst>
                                                <p:cond delay="0"/>
                                              </p:stCondLst>
                                            </p:cTn>
                                            <p:tgtEl>
                                              <p:spTgt spid="110"/>
                                            </p:tgtEl>
                                            <p:attrNameLst>
                                              <p:attrName>style.visibility</p:attrName>
                                            </p:attrNameLst>
                                          </p:cBhvr>
                                          <p:to>
                                            <p:strVal val="visible"/>
                                          </p:to>
                                        </p:set>
                                        <p:anim calcmode="lin" valueType="num" p14:bounceEnd="60000">
                                          <p:cBhvr additive="base">
                                            <p:cTn id="12" dur="500" fill="hold"/>
                                            <p:tgtEl>
                                              <p:spTgt spid="110"/>
                                            </p:tgtEl>
                                            <p:attrNameLst>
                                              <p:attrName>ppt_x</p:attrName>
                                            </p:attrNameLst>
                                          </p:cBhvr>
                                          <p:tavLst>
                                            <p:tav tm="0">
                                              <p:val>
                                                <p:strVal val="0-#ppt_w/2"/>
                                              </p:val>
                                            </p:tav>
                                            <p:tav tm="100000">
                                              <p:val>
                                                <p:strVal val="#ppt_x"/>
                                              </p:val>
                                            </p:tav>
                                          </p:tavLst>
                                        </p:anim>
                                        <p:anim calcmode="lin" valueType="num" p14:bounceEnd="60000">
                                          <p:cBhvr additive="base">
                                            <p:cTn id="13" dur="500" fill="hold"/>
                                            <p:tgtEl>
                                              <p:spTgt spid="11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14:presetBounceEnd="60000">
                                      <p:stCondLst>
                                        <p:cond delay="600"/>
                                      </p:stCondLst>
                                      <p:childTnLst>
                                        <p:set>
                                          <p:cBhvr>
                                            <p:cTn id="15" dur="1" fill="hold">
                                              <p:stCondLst>
                                                <p:cond delay="0"/>
                                              </p:stCondLst>
                                            </p:cTn>
                                            <p:tgtEl>
                                              <p:spTgt spid="109"/>
                                            </p:tgtEl>
                                            <p:attrNameLst>
                                              <p:attrName>style.visibility</p:attrName>
                                            </p:attrNameLst>
                                          </p:cBhvr>
                                          <p:to>
                                            <p:strVal val="visible"/>
                                          </p:to>
                                        </p:set>
                                        <p:anim calcmode="lin" valueType="num" p14:bounceEnd="60000">
                                          <p:cBhvr additive="base">
                                            <p:cTn id="16" dur="500" fill="hold"/>
                                            <p:tgtEl>
                                              <p:spTgt spid="109"/>
                                            </p:tgtEl>
                                            <p:attrNameLst>
                                              <p:attrName>ppt_x</p:attrName>
                                            </p:attrNameLst>
                                          </p:cBhvr>
                                          <p:tavLst>
                                            <p:tav tm="0">
                                              <p:val>
                                                <p:strVal val="1+#ppt_w/2"/>
                                              </p:val>
                                            </p:tav>
                                            <p:tav tm="100000">
                                              <p:val>
                                                <p:strVal val="#ppt_x"/>
                                              </p:val>
                                            </p:tav>
                                          </p:tavLst>
                                        </p:anim>
                                        <p:anim calcmode="lin" valueType="num" p14:bounceEnd="60000">
                                          <p:cBhvr additive="base">
                                            <p:cTn id="17" dur="500" fill="hold"/>
                                            <p:tgtEl>
                                              <p:spTgt spid="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mc:Choice>
    <mc:Fallback xmlns="">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7" presetClass="entr" presetSubtype="0" fill="hold" grpId="0" nodeType="withEffect">
                                      <p:stCondLst>
                                        <p:cond delay="0"/>
                                      </p:stCondLst>
                                      <p:childTnLst>
                                        <p:set>
                                          <p:cBhvr>
                                            <p:cTn id="6" dur="1" fill="hold">
                                              <p:stCondLst>
                                                <p:cond delay="0"/>
                                              </p:stCondLst>
                                            </p:cTn>
                                            <p:tgtEl>
                                              <p:spTgt spid="111"/>
                                            </p:tgtEl>
                                            <p:attrNameLst>
                                              <p:attrName>style.visibility</p:attrName>
                                            </p:attrNameLst>
                                          </p:cBhvr>
                                          <p:to>
                                            <p:strVal val="visible"/>
                                          </p:to>
                                        </p:set>
                                        <p:animEffect transition="in" filter="fade">
                                          <p:cBhvr>
                                            <p:cTn id="7" dur="500"/>
                                            <p:tgtEl>
                                              <p:spTgt spid="111"/>
                                            </p:tgtEl>
                                          </p:cBhvr>
                                        </p:animEffect>
                                        <p:anim calcmode="lin" valueType="num">
                                          <p:cBhvr>
                                            <p:cTn id="8" dur="500" fill="hold"/>
                                            <p:tgtEl>
                                              <p:spTgt spid="111"/>
                                            </p:tgtEl>
                                            <p:attrNameLst>
                                              <p:attrName>ppt_x</p:attrName>
                                            </p:attrNameLst>
                                          </p:cBhvr>
                                          <p:tavLst>
                                            <p:tav tm="0">
                                              <p:val>
                                                <p:strVal val="#ppt_x"/>
                                              </p:val>
                                            </p:tav>
                                            <p:tav tm="100000">
                                              <p:val>
                                                <p:strVal val="#ppt_x"/>
                                              </p:val>
                                            </p:tav>
                                          </p:tavLst>
                                        </p:anim>
                                        <p:anim calcmode="lin" valueType="num">
                                          <p:cBhvr>
                                            <p:cTn id="9" dur="500" fill="hold"/>
                                            <p:tgtEl>
                                              <p:spTgt spid="111"/>
                                            </p:tgtEl>
                                            <p:attrNameLst>
                                              <p:attrName>ppt_y</p:attrName>
                                            </p:attrNameLst>
                                          </p:cBhvr>
                                          <p:tavLst>
                                            <p:tav tm="0">
                                              <p:val>
                                                <p:strVal val="#ppt_y-.1"/>
                                              </p:val>
                                            </p:tav>
                                            <p:tav tm="100000">
                                              <p:val>
                                                <p:strVal val="#ppt_y"/>
                                              </p:val>
                                            </p:tav>
                                          </p:tavLst>
                                        </p:anim>
                                      </p:childTnLst>
                                    </p:cTn>
                                  </p:par>
                                  <p:par>
                                    <p:cTn id="10" presetID="2" presetClass="entr" presetSubtype="8" fill="hold" nodeType="withEffect">
                                      <p:stCondLst>
                                        <p:cond delay="500"/>
                                      </p:stCondLst>
                                      <p:childTnLst>
                                        <p:set>
                                          <p:cBhvr>
                                            <p:cTn id="11" dur="1" fill="hold">
                                              <p:stCondLst>
                                                <p:cond delay="0"/>
                                              </p:stCondLst>
                                            </p:cTn>
                                            <p:tgtEl>
                                              <p:spTgt spid="110"/>
                                            </p:tgtEl>
                                            <p:attrNameLst>
                                              <p:attrName>style.visibility</p:attrName>
                                            </p:attrNameLst>
                                          </p:cBhvr>
                                          <p:to>
                                            <p:strVal val="visible"/>
                                          </p:to>
                                        </p:set>
                                        <p:anim calcmode="lin" valueType="num">
                                          <p:cBhvr additive="base">
                                            <p:cTn id="12" dur="500" fill="hold"/>
                                            <p:tgtEl>
                                              <p:spTgt spid="110"/>
                                            </p:tgtEl>
                                            <p:attrNameLst>
                                              <p:attrName>ppt_x</p:attrName>
                                            </p:attrNameLst>
                                          </p:cBhvr>
                                          <p:tavLst>
                                            <p:tav tm="0">
                                              <p:val>
                                                <p:strVal val="0-#ppt_w/2"/>
                                              </p:val>
                                            </p:tav>
                                            <p:tav tm="100000">
                                              <p:val>
                                                <p:strVal val="#ppt_x"/>
                                              </p:val>
                                            </p:tav>
                                          </p:tavLst>
                                        </p:anim>
                                        <p:anim calcmode="lin" valueType="num">
                                          <p:cBhvr additive="base">
                                            <p:cTn id="13" dur="500" fill="hold"/>
                                            <p:tgtEl>
                                              <p:spTgt spid="110"/>
                                            </p:tgtEl>
                                            <p:attrNameLst>
                                              <p:attrName>ppt_y</p:attrName>
                                            </p:attrNameLst>
                                          </p:cBhvr>
                                          <p:tavLst>
                                            <p:tav tm="0">
                                              <p:val>
                                                <p:strVal val="#ppt_y"/>
                                              </p:val>
                                            </p:tav>
                                            <p:tav tm="100000">
                                              <p:val>
                                                <p:strVal val="#ppt_y"/>
                                              </p:val>
                                            </p:tav>
                                          </p:tavLst>
                                        </p:anim>
                                      </p:childTnLst>
                                    </p:cTn>
                                  </p:par>
                                  <p:par>
                                    <p:cTn id="14" presetID="2" presetClass="entr" presetSubtype="2" fill="hold" nodeType="withEffect">
                                      <p:stCondLst>
                                        <p:cond delay="600"/>
                                      </p:stCondLst>
                                      <p:childTnLst>
                                        <p:set>
                                          <p:cBhvr>
                                            <p:cTn id="15" dur="1" fill="hold">
                                              <p:stCondLst>
                                                <p:cond delay="0"/>
                                              </p:stCondLst>
                                            </p:cTn>
                                            <p:tgtEl>
                                              <p:spTgt spid="109"/>
                                            </p:tgtEl>
                                            <p:attrNameLst>
                                              <p:attrName>style.visibility</p:attrName>
                                            </p:attrNameLst>
                                          </p:cBhvr>
                                          <p:to>
                                            <p:strVal val="visible"/>
                                          </p:to>
                                        </p:set>
                                        <p:anim calcmode="lin" valueType="num">
                                          <p:cBhvr additive="base">
                                            <p:cTn id="16" dur="500" fill="hold"/>
                                            <p:tgtEl>
                                              <p:spTgt spid="109"/>
                                            </p:tgtEl>
                                            <p:attrNameLst>
                                              <p:attrName>ppt_x</p:attrName>
                                            </p:attrNameLst>
                                          </p:cBhvr>
                                          <p:tavLst>
                                            <p:tav tm="0">
                                              <p:val>
                                                <p:strVal val="1+#ppt_w/2"/>
                                              </p:val>
                                            </p:tav>
                                            <p:tav tm="100000">
                                              <p:val>
                                                <p:strVal val="#ppt_x"/>
                                              </p:val>
                                            </p:tav>
                                          </p:tavLst>
                                        </p:anim>
                                        <p:anim calcmode="lin" valueType="num">
                                          <p:cBhvr additive="base">
                                            <p:cTn id="17" dur="500" fill="hold"/>
                                            <p:tgtEl>
                                              <p:spTgt spid="109"/>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1" grpId="0" animBg="1"/>
        </p:bldLst>
      </p:timing>
    </mc:Fallback>
  </mc:AlternateContent>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811</TotalTime>
  <Words>3287</Words>
  <Application>Microsoft Office PowerPoint</Application>
  <PresentationFormat>自定义</PresentationFormat>
  <Paragraphs>554</Paragraphs>
  <Slides>36</Slides>
  <Notes>36</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36</vt:i4>
      </vt:variant>
    </vt:vector>
  </HeadingPairs>
  <TitlesOfParts>
    <vt:vector size="45" baseType="lpstr">
      <vt:lpstr>LinLibertineT</vt:lpstr>
      <vt:lpstr>LinLibertineTBI</vt:lpstr>
      <vt:lpstr>微软雅黑</vt:lpstr>
      <vt:lpstr>Arial</vt:lpstr>
      <vt:lpstr>Calibri</vt:lpstr>
      <vt:lpstr>Cambria Math</vt:lpstr>
      <vt:lpstr>Impact</vt:lpstr>
      <vt:lpstr>Wingdings</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http://www.ypppt.com/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subject/>
  <dc:creator>优品PPT</dc:creator>
  <cp:keywords>http:/www.ypppt.com</cp:keywords>
  <dc:description>http://www.ypppt.com/</dc:description>
  <cp:lastModifiedBy>方 骏恒</cp:lastModifiedBy>
  <cp:revision>96</cp:revision>
  <dcterms:created xsi:type="dcterms:W3CDTF">2016-02-27T06:12:00Z</dcterms:created>
  <dcterms:modified xsi:type="dcterms:W3CDTF">2020-08-23T13:27:48Z</dcterms:modified>
  <cp:category/>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2052-10.1.0.5559</vt:lpwstr>
  </property>
</Properties>
</file>